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av" ContentType="audio/x-wav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5"/>
  </p:notesMasterIdLst>
  <p:sldIdLst>
    <p:sldId id="567" r:id="rId2"/>
    <p:sldId id="653" r:id="rId3"/>
    <p:sldId id="652" r:id="rId4"/>
    <p:sldId id="568" r:id="rId5"/>
    <p:sldId id="646" r:id="rId6"/>
    <p:sldId id="647" r:id="rId7"/>
    <p:sldId id="648" r:id="rId8"/>
    <p:sldId id="572" r:id="rId9"/>
    <p:sldId id="573" r:id="rId10"/>
    <p:sldId id="574" r:id="rId11"/>
    <p:sldId id="577" r:id="rId12"/>
    <p:sldId id="578" r:id="rId13"/>
    <p:sldId id="579" r:id="rId14"/>
    <p:sldId id="580" r:id="rId15"/>
    <p:sldId id="581" r:id="rId16"/>
    <p:sldId id="582" r:id="rId17"/>
    <p:sldId id="583" r:id="rId18"/>
    <p:sldId id="584" r:id="rId19"/>
    <p:sldId id="585" r:id="rId20"/>
    <p:sldId id="586" r:id="rId21"/>
    <p:sldId id="587" r:id="rId22"/>
    <p:sldId id="588" r:id="rId23"/>
    <p:sldId id="589" r:id="rId24"/>
    <p:sldId id="590" r:id="rId25"/>
    <p:sldId id="591" r:id="rId26"/>
    <p:sldId id="592" r:id="rId27"/>
    <p:sldId id="593" r:id="rId28"/>
    <p:sldId id="594" r:id="rId29"/>
    <p:sldId id="595" r:id="rId30"/>
    <p:sldId id="596" r:id="rId31"/>
    <p:sldId id="597" r:id="rId32"/>
    <p:sldId id="598" r:id="rId33"/>
    <p:sldId id="599" r:id="rId34"/>
    <p:sldId id="600" r:id="rId35"/>
    <p:sldId id="601" r:id="rId36"/>
    <p:sldId id="602" r:id="rId37"/>
    <p:sldId id="627" r:id="rId38"/>
    <p:sldId id="604" r:id="rId39"/>
    <p:sldId id="605" r:id="rId40"/>
    <p:sldId id="628" r:id="rId41"/>
    <p:sldId id="607" r:id="rId42"/>
    <p:sldId id="629" r:id="rId43"/>
    <p:sldId id="609" r:id="rId44"/>
    <p:sldId id="630" r:id="rId45"/>
    <p:sldId id="611" r:id="rId46"/>
    <p:sldId id="612" r:id="rId47"/>
    <p:sldId id="613" r:id="rId48"/>
    <p:sldId id="614" r:id="rId49"/>
    <p:sldId id="649" r:id="rId50"/>
    <p:sldId id="617" r:id="rId51"/>
    <p:sldId id="618" r:id="rId52"/>
    <p:sldId id="619" r:id="rId53"/>
    <p:sldId id="650" r:id="rId54"/>
    <p:sldId id="563" r:id="rId55"/>
    <p:sldId id="458" r:id="rId56"/>
    <p:sldId id="564" r:id="rId57"/>
    <p:sldId id="463" r:id="rId58"/>
    <p:sldId id="464" r:id="rId59"/>
    <p:sldId id="465" r:id="rId60"/>
    <p:sldId id="539" r:id="rId61"/>
    <p:sldId id="576" r:id="rId62"/>
    <p:sldId id="654" r:id="rId63"/>
    <p:sldId id="655" r:id="rId64"/>
    <p:sldId id="468" r:id="rId65"/>
    <p:sldId id="656" r:id="rId66"/>
    <p:sldId id="657" r:id="rId67"/>
    <p:sldId id="469" r:id="rId68"/>
    <p:sldId id="470" r:id="rId69"/>
    <p:sldId id="471" r:id="rId70"/>
    <p:sldId id="460" r:id="rId71"/>
    <p:sldId id="566" r:id="rId72"/>
    <p:sldId id="475" r:id="rId73"/>
    <p:sldId id="476" r:id="rId74"/>
  </p:sldIdLst>
  <p:sldSz cx="9144000" cy="6858000" type="screen4x3"/>
  <p:notesSz cx="6858000" cy="9144000"/>
  <p:defaultTextStyle>
    <a:defPPr>
      <a:defRPr lang="zh-CN"/>
    </a:defPPr>
    <a:lvl1pPr algn="ctr" rtl="0" fontAlgn="base">
      <a:spcBef>
        <a:spcPct val="20000"/>
      </a:spcBef>
      <a:spcAft>
        <a:spcPct val="0"/>
      </a:spcAft>
      <a:defRPr kumimoji="1" sz="3200" b="1" kern="1200">
        <a:solidFill>
          <a:schemeClr val="tx2"/>
        </a:solidFill>
        <a:latin typeface="Times New Roman" panose="02020603050405020304" pitchFamily="18" charset="0"/>
        <a:ea typeface="黑体" panose="02010609060101010101" pitchFamily="49" charset="-122"/>
        <a:cs typeface="+mn-cs"/>
      </a:defRPr>
    </a:lvl1pPr>
    <a:lvl2pPr marL="457200" algn="ctr" rtl="0" fontAlgn="base">
      <a:spcBef>
        <a:spcPct val="20000"/>
      </a:spcBef>
      <a:spcAft>
        <a:spcPct val="0"/>
      </a:spcAft>
      <a:defRPr kumimoji="1" sz="3200" b="1" kern="1200">
        <a:solidFill>
          <a:schemeClr val="tx2"/>
        </a:solidFill>
        <a:latin typeface="Times New Roman" panose="02020603050405020304" pitchFamily="18" charset="0"/>
        <a:ea typeface="黑体" panose="02010609060101010101" pitchFamily="49" charset="-122"/>
        <a:cs typeface="+mn-cs"/>
      </a:defRPr>
    </a:lvl2pPr>
    <a:lvl3pPr marL="914400" algn="ctr" rtl="0" fontAlgn="base">
      <a:spcBef>
        <a:spcPct val="20000"/>
      </a:spcBef>
      <a:spcAft>
        <a:spcPct val="0"/>
      </a:spcAft>
      <a:defRPr kumimoji="1" sz="3200" b="1" kern="1200">
        <a:solidFill>
          <a:schemeClr val="tx2"/>
        </a:solidFill>
        <a:latin typeface="Times New Roman" panose="02020603050405020304" pitchFamily="18" charset="0"/>
        <a:ea typeface="黑体" panose="02010609060101010101" pitchFamily="49" charset="-122"/>
        <a:cs typeface="+mn-cs"/>
      </a:defRPr>
    </a:lvl3pPr>
    <a:lvl4pPr marL="1371600" algn="ctr" rtl="0" fontAlgn="base">
      <a:spcBef>
        <a:spcPct val="20000"/>
      </a:spcBef>
      <a:spcAft>
        <a:spcPct val="0"/>
      </a:spcAft>
      <a:defRPr kumimoji="1" sz="3200" b="1" kern="1200">
        <a:solidFill>
          <a:schemeClr val="tx2"/>
        </a:solidFill>
        <a:latin typeface="Times New Roman" panose="02020603050405020304" pitchFamily="18" charset="0"/>
        <a:ea typeface="黑体" panose="02010609060101010101" pitchFamily="49" charset="-122"/>
        <a:cs typeface="+mn-cs"/>
      </a:defRPr>
    </a:lvl4pPr>
    <a:lvl5pPr marL="1828800" algn="ctr" rtl="0" fontAlgn="base">
      <a:spcBef>
        <a:spcPct val="20000"/>
      </a:spcBef>
      <a:spcAft>
        <a:spcPct val="0"/>
      </a:spcAft>
      <a:defRPr kumimoji="1" sz="3200" b="1" kern="1200">
        <a:solidFill>
          <a:schemeClr val="tx2"/>
        </a:solidFill>
        <a:latin typeface="Times New Roman" panose="02020603050405020304" pitchFamily="18" charset="0"/>
        <a:ea typeface="黑体" panose="02010609060101010101" pitchFamily="49" charset="-122"/>
        <a:cs typeface="+mn-cs"/>
      </a:defRPr>
    </a:lvl5pPr>
    <a:lvl6pPr marL="2286000" algn="l" defTabSz="914400" rtl="0" eaLnBrk="1" latinLnBrk="0" hangingPunct="1">
      <a:defRPr kumimoji="1" sz="3200" b="1" kern="1200">
        <a:solidFill>
          <a:schemeClr val="tx2"/>
        </a:solidFill>
        <a:latin typeface="Times New Roman" panose="02020603050405020304" pitchFamily="18" charset="0"/>
        <a:ea typeface="黑体" panose="02010609060101010101" pitchFamily="49" charset="-122"/>
        <a:cs typeface="+mn-cs"/>
      </a:defRPr>
    </a:lvl6pPr>
    <a:lvl7pPr marL="2743200" algn="l" defTabSz="914400" rtl="0" eaLnBrk="1" latinLnBrk="0" hangingPunct="1">
      <a:defRPr kumimoji="1" sz="3200" b="1" kern="1200">
        <a:solidFill>
          <a:schemeClr val="tx2"/>
        </a:solidFill>
        <a:latin typeface="Times New Roman" panose="02020603050405020304" pitchFamily="18" charset="0"/>
        <a:ea typeface="黑体" panose="02010609060101010101" pitchFamily="49" charset="-122"/>
        <a:cs typeface="+mn-cs"/>
      </a:defRPr>
    </a:lvl7pPr>
    <a:lvl8pPr marL="3200400" algn="l" defTabSz="914400" rtl="0" eaLnBrk="1" latinLnBrk="0" hangingPunct="1">
      <a:defRPr kumimoji="1" sz="3200" b="1" kern="1200">
        <a:solidFill>
          <a:schemeClr val="tx2"/>
        </a:solidFill>
        <a:latin typeface="Times New Roman" panose="02020603050405020304" pitchFamily="18" charset="0"/>
        <a:ea typeface="黑体" panose="02010609060101010101" pitchFamily="49" charset="-122"/>
        <a:cs typeface="+mn-cs"/>
      </a:defRPr>
    </a:lvl8pPr>
    <a:lvl9pPr marL="3657600" algn="l" defTabSz="914400" rtl="0" eaLnBrk="1" latinLnBrk="0" hangingPunct="1">
      <a:defRPr kumimoji="1" sz="3200" b="1" kern="1200">
        <a:solidFill>
          <a:schemeClr val="tx2"/>
        </a:solidFill>
        <a:latin typeface="Times New Roman" panose="02020603050405020304" pitchFamily="18" charset="0"/>
        <a:ea typeface="黑体" panose="02010609060101010101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FFFF"/>
    <a:srgbClr val="99FFCC"/>
    <a:srgbClr val="CCFFCC"/>
    <a:srgbClr val="33CCFF"/>
    <a:srgbClr val="FFCC99"/>
    <a:srgbClr val="FFCCFF"/>
    <a:srgbClr val="66FF66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4" autoAdjust="0"/>
    <p:restoredTop sz="91644" autoAdjust="0"/>
  </p:normalViewPr>
  <p:slideViewPr>
    <p:cSldViewPr>
      <p:cViewPr varScale="1">
        <p:scale>
          <a:sx n="150" d="100"/>
          <a:sy n="150" d="100"/>
        </p:scale>
        <p:origin x="2044" y="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332"/>
    </p:cViewPr>
  </p:sorterViewPr>
  <p:notesViewPr>
    <p:cSldViewPr>
      <p:cViewPr varScale="1">
        <p:scale>
          <a:sx n="55" d="100"/>
          <a:sy n="55" d="100"/>
        </p:scale>
        <p:origin x="-1752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emf"/><Relationship Id="rId1" Type="http://schemas.openxmlformats.org/officeDocument/2006/relationships/image" Target="../media/image49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image" Target="../media/image52.emf"/><Relationship Id="rId6" Type="http://schemas.openxmlformats.org/officeDocument/2006/relationships/image" Target="../media/image57.emf"/><Relationship Id="rId5" Type="http://schemas.openxmlformats.org/officeDocument/2006/relationships/image" Target="../media/image56.emf"/><Relationship Id="rId4" Type="http://schemas.openxmlformats.org/officeDocument/2006/relationships/image" Target="../media/image55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7" Type="http://schemas.openxmlformats.org/officeDocument/2006/relationships/image" Target="../media/image64.emf"/><Relationship Id="rId2" Type="http://schemas.openxmlformats.org/officeDocument/2006/relationships/image" Target="../media/image59.emf"/><Relationship Id="rId1" Type="http://schemas.openxmlformats.org/officeDocument/2006/relationships/image" Target="../media/image58.emf"/><Relationship Id="rId6" Type="http://schemas.openxmlformats.org/officeDocument/2006/relationships/image" Target="../media/image63.emf"/><Relationship Id="rId5" Type="http://schemas.openxmlformats.org/officeDocument/2006/relationships/image" Target="../media/image62.emf"/><Relationship Id="rId4" Type="http://schemas.openxmlformats.org/officeDocument/2006/relationships/image" Target="../media/image61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emf"/><Relationship Id="rId1" Type="http://schemas.openxmlformats.org/officeDocument/2006/relationships/image" Target="../media/image65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7" Type="http://schemas.openxmlformats.org/officeDocument/2006/relationships/image" Target="../media/image74.emf"/><Relationship Id="rId2" Type="http://schemas.openxmlformats.org/officeDocument/2006/relationships/image" Target="../media/image69.emf"/><Relationship Id="rId1" Type="http://schemas.openxmlformats.org/officeDocument/2006/relationships/image" Target="../media/image68.emf"/><Relationship Id="rId6" Type="http://schemas.openxmlformats.org/officeDocument/2006/relationships/image" Target="../media/image73.emf"/><Relationship Id="rId5" Type="http://schemas.openxmlformats.org/officeDocument/2006/relationships/image" Target="../media/image72.emf"/><Relationship Id="rId4" Type="http://schemas.openxmlformats.org/officeDocument/2006/relationships/image" Target="../media/image71.emf"/></Relationships>
</file>

<file path=ppt/drawings/_rels/vmlDrawing15.vml.rels><?xml version="1.0" encoding="UTF-8" standalone="yes"?>
<Relationships xmlns="http://schemas.openxmlformats.org/package/2006/relationships"><Relationship Id="rId8" Type="http://schemas.openxmlformats.org/officeDocument/2006/relationships/image" Target="../media/image82.emf"/><Relationship Id="rId13" Type="http://schemas.openxmlformats.org/officeDocument/2006/relationships/image" Target="../media/image87.emf"/><Relationship Id="rId3" Type="http://schemas.openxmlformats.org/officeDocument/2006/relationships/image" Target="../media/image77.emf"/><Relationship Id="rId7" Type="http://schemas.openxmlformats.org/officeDocument/2006/relationships/image" Target="../media/image81.emf"/><Relationship Id="rId12" Type="http://schemas.openxmlformats.org/officeDocument/2006/relationships/image" Target="../media/image86.emf"/><Relationship Id="rId2" Type="http://schemas.openxmlformats.org/officeDocument/2006/relationships/image" Target="../media/image76.emf"/><Relationship Id="rId1" Type="http://schemas.openxmlformats.org/officeDocument/2006/relationships/image" Target="../media/image75.emf"/><Relationship Id="rId6" Type="http://schemas.openxmlformats.org/officeDocument/2006/relationships/image" Target="../media/image80.emf"/><Relationship Id="rId11" Type="http://schemas.openxmlformats.org/officeDocument/2006/relationships/image" Target="../media/image85.emf"/><Relationship Id="rId5" Type="http://schemas.openxmlformats.org/officeDocument/2006/relationships/image" Target="../media/image79.emf"/><Relationship Id="rId15" Type="http://schemas.openxmlformats.org/officeDocument/2006/relationships/image" Target="../media/image89.emf"/><Relationship Id="rId10" Type="http://schemas.openxmlformats.org/officeDocument/2006/relationships/image" Target="../media/image84.emf"/><Relationship Id="rId4" Type="http://schemas.openxmlformats.org/officeDocument/2006/relationships/image" Target="../media/image78.emf"/><Relationship Id="rId9" Type="http://schemas.openxmlformats.org/officeDocument/2006/relationships/image" Target="../media/image83.emf"/><Relationship Id="rId14" Type="http://schemas.openxmlformats.org/officeDocument/2006/relationships/image" Target="../media/image88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92.emf"/><Relationship Id="rId7" Type="http://schemas.openxmlformats.org/officeDocument/2006/relationships/image" Target="../media/image96.emf"/><Relationship Id="rId2" Type="http://schemas.openxmlformats.org/officeDocument/2006/relationships/image" Target="../media/image91.emf"/><Relationship Id="rId1" Type="http://schemas.openxmlformats.org/officeDocument/2006/relationships/image" Target="../media/image90.emf"/><Relationship Id="rId6" Type="http://schemas.openxmlformats.org/officeDocument/2006/relationships/image" Target="../media/image95.emf"/><Relationship Id="rId5" Type="http://schemas.openxmlformats.org/officeDocument/2006/relationships/image" Target="../media/image94.emf"/><Relationship Id="rId4" Type="http://schemas.openxmlformats.org/officeDocument/2006/relationships/image" Target="../media/image93.e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98.emf"/><Relationship Id="rId1" Type="http://schemas.openxmlformats.org/officeDocument/2006/relationships/image" Target="../media/image97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emf"/><Relationship Id="rId2" Type="http://schemas.openxmlformats.org/officeDocument/2006/relationships/image" Target="../media/image100.emf"/><Relationship Id="rId1" Type="http://schemas.openxmlformats.org/officeDocument/2006/relationships/image" Target="../media/image99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2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image" Target="../media/image7.emf"/></Relationships>
</file>

<file path=ppt/drawings/_rels/vmlDrawing20.v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emf"/><Relationship Id="rId3" Type="http://schemas.openxmlformats.org/officeDocument/2006/relationships/image" Target="../media/image105.emf"/><Relationship Id="rId7" Type="http://schemas.openxmlformats.org/officeDocument/2006/relationships/image" Target="../media/image109.emf"/><Relationship Id="rId2" Type="http://schemas.openxmlformats.org/officeDocument/2006/relationships/image" Target="../media/image104.emf"/><Relationship Id="rId1" Type="http://schemas.openxmlformats.org/officeDocument/2006/relationships/image" Target="../media/image103.emf"/><Relationship Id="rId6" Type="http://schemas.openxmlformats.org/officeDocument/2006/relationships/image" Target="../media/image108.emf"/><Relationship Id="rId11" Type="http://schemas.openxmlformats.org/officeDocument/2006/relationships/image" Target="../media/image113.emf"/><Relationship Id="rId5" Type="http://schemas.openxmlformats.org/officeDocument/2006/relationships/image" Target="../media/image107.emf"/><Relationship Id="rId10" Type="http://schemas.openxmlformats.org/officeDocument/2006/relationships/image" Target="../media/image112.emf"/><Relationship Id="rId4" Type="http://schemas.openxmlformats.org/officeDocument/2006/relationships/image" Target="../media/image106.emf"/><Relationship Id="rId9" Type="http://schemas.openxmlformats.org/officeDocument/2006/relationships/image" Target="../media/image111.emf"/></Relationships>
</file>

<file path=ppt/drawings/_rels/vmlDrawing21.vml.rels><?xml version="1.0" encoding="UTF-8" standalone="yes"?>
<Relationships xmlns="http://schemas.openxmlformats.org/package/2006/relationships"><Relationship Id="rId8" Type="http://schemas.openxmlformats.org/officeDocument/2006/relationships/image" Target="../media/image121.emf"/><Relationship Id="rId3" Type="http://schemas.openxmlformats.org/officeDocument/2006/relationships/image" Target="../media/image56.emf"/><Relationship Id="rId7" Type="http://schemas.openxmlformats.org/officeDocument/2006/relationships/image" Target="../media/image120.emf"/><Relationship Id="rId2" Type="http://schemas.openxmlformats.org/officeDocument/2006/relationships/image" Target="../media/image116.emf"/><Relationship Id="rId1" Type="http://schemas.openxmlformats.org/officeDocument/2006/relationships/image" Target="../media/image115.emf"/><Relationship Id="rId6" Type="http://schemas.openxmlformats.org/officeDocument/2006/relationships/image" Target="../media/image119.emf"/><Relationship Id="rId5" Type="http://schemas.openxmlformats.org/officeDocument/2006/relationships/image" Target="../media/image118.emf"/><Relationship Id="rId10" Type="http://schemas.openxmlformats.org/officeDocument/2006/relationships/image" Target="../media/image123.emf"/><Relationship Id="rId4" Type="http://schemas.openxmlformats.org/officeDocument/2006/relationships/image" Target="../media/image117.emf"/><Relationship Id="rId9" Type="http://schemas.openxmlformats.org/officeDocument/2006/relationships/image" Target="../media/image122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4.e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6.emf"/><Relationship Id="rId1" Type="http://schemas.openxmlformats.org/officeDocument/2006/relationships/image" Target="../media/image125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emf"/><Relationship Id="rId2" Type="http://schemas.openxmlformats.org/officeDocument/2006/relationships/image" Target="../media/image129.emf"/><Relationship Id="rId1" Type="http://schemas.openxmlformats.org/officeDocument/2006/relationships/image" Target="../media/image128.wmf"/><Relationship Id="rId5" Type="http://schemas.openxmlformats.org/officeDocument/2006/relationships/image" Target="../media/image132.wmf"/><Relationship Id="rId4" Type="http://schemas.openxmlformats.org/officeDocument/2006/relationships/image" Target="../media/image131.emf"/></Relationships>
</file>

<file path=ppt/drawings/_rels/vmlDrawing2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emf"/><Relationship Id="rId7" Type="http://schemas.openxmlformats.org/officeDocument/2006/relationships/image" Target="../media/image139.emf"/><Relationship Id="rId2" Type="http://schemas.openxmlformats.org/officeDocument/2006/relationships/image" Target="../media/image134.emf"/><Relationship Id="rId1" Type="http://schemas.openxmlformats.org/officeDocument/2006/relationships/image" Target="../media/image133.emf"/><Relationship Id="rId6" Type="http://schemas.openxmlformats.org/officeDocument/2006/relationships/image" Target="../media/image138.emf"/><Relationship Id="rId5" Type="http://schemas.openxmlformats.org/officeDocument/2006/relationships/image" Target="../media/image137.emf"/><Relationship Id="rId4" Type="http://schemas.openxmlformats.org/officeDocument/2006/relationships/image" Target="../media/image136.e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2.emf"/><Relationship Id="rId2" Type="http://schemas.openxmlformats.org/officeDocument/2006/relationships/image" Target="../media/image141.emf"/><Relationship Id="rId1" Type="http://schemas.openxmlformats.org/officeDocument/2006/relationships/image" Target="../media/image140.emf"/><Relationship Id="rId4" Type="http://schemas.openxmlformats.org/officeDocument/2006/relationships/image" Target="../media/image143.emf"/></Relationships>
</file>

<file path=ppt/drawings/_rels/vmlDrawing2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5.emf"/><Relationship Id="rId1" Type="http://schemas.openxmlformats.org/officeDocument/2006/relationships/image" Target="../media/image144.e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emf"/><Relationship Id="rId2" Type="http://schemas.openxmlformats.org/officeDocument/2006/relationships/image" Target="../media/image147.emf"/><Relationship Id="rId1" Type="http://schemas.openxmlformats.org/officeDocument/2006/relationships/image" Target="../media/image146.wmf"/><Relationship Id="rId5" Type="http://schemas.openxmlformats.org/officeDocument/2006/relationships/image" Target="../media/image150.emf"/><Relationship Id="rId4" Type="http://schemas.openxmlformats.org/officeDocument/2006/relationships/image" Target="../media/image149.emf"/></Relationships>
</file>

<file path=ppt/drawings/_rels/vmlDrawing2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emf"/><Relationship Id="rId2" Type="http://schemas.openxmlformats.org/officeDocument/2006/relationships/image" Target="../media/image152.emf"/><Relationship Id="rId1" Type="http://schemas.openxmlformats.org/officeDocument/2006/relationships/image" Target="../media/image151.emf"/><Relationship Id="rId4" Type="http://schemas.openxmlformats.org/officeDocument/2006/relationships/image" Target="../media/image154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image" Target="../media/image11.emf"/><Relationship Id="rId1" Type="http://schemas.openxmlformats.org/officeDocument/2006/relationships/image" Target="../media/image10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7.emf"/><Relationship Id="rId2" Type="http://schemas.openxmlformats.org/officeDocument/2006/relationships/image" Target="../media/image156.emf"/><Relationship Id="rId1" Type="http://schemas.openxmlformats.org/officeDocument/2006/relationships/image" Target="../media/image155.emf"/></Relationships>
</file>

<file path=ppt/drawings/_rels/vmlDrawing3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9.emf"/><Relationship Id="rId1" Type="http://schemas.openxmlformats.org/officeDocument/2006/relationships/image" Target="../media/image158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0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1.w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2.w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6.emf"/></Relationships>
</file>

<file path=ppt/drawings/_rels/vmlDrawing3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9.emf"/><Relationship Id="rId1" Type="http://schemas.openxmlformats.org/officeDocument/2006/relationships/image" Target="../media/image168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3.w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4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5.emf"/></Relationships>
</file>

<file path=ppt/drawings/_rels/vmlDrawing4.v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image" Target="../media/image15.emf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image" Target="../media/image24.emf"/><Relationship Id="rId4" Type="http://schemas.openxmlformats.org/officeDocument/2006/relationships/image" Target="../media/image27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image" Target="../media/image28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image" Target="../media/image33.emf"/><Relationship Id="rId6" Type="http://schemas.openxmlformats.org/officeDocument/2006/relationships/image" Target="../media/image38.emf"/><Relationship Id="rId5" Type="http://schemas.openxmlformats.org/officeDocument/2006/relationships/image" Target="../media/image37.emf"/><Relationship Id="rId4" Type="http://schemas.openxmlformats.org/officeDocument/2006/relationships/image" Target="../media/image36.emf"/></Relationships>
</file>

<file path=ppt/drawings/_rels/vmlDrawing9.v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3" Type="http://schemas.openxmlformats.org/officeDocument/2006/relationships/image" Target="../media/image41.emf"/><Relationship Id="rId7" Type="http://schemas.openxmlformats.org/officeDocument/2006/relationships/image" Target="../media/image45.emf"/><Relationship Id="rId2" Type="http://schemas.openxmlformats.org/officeDocument/2006/relationships/image" Target="../media/image40.emf"/><Relationship Id="rId1" Type="http://schemas.openxmlformats.org/officeDocument/2006/relationships/image" Target="../media/image39.emf"/><Relationship Id="rId6" Type="http://schemas.openxmlformats.org/officeDocument/2006/relationships/image" Target="../media/image44.emf"/><Relationship Id="rId5" Type="http://schemas.openxmlformats.org/officeDocument/2006/relationships/image" Target="../media/image43.emf"/><Relationship Id="rId4" Type="http://schemas.openxmlformats.org/officeDocument/2006/relationships/image" Target="../media/image42.emf"/></Relationships>
</file>

<file path=ppt/media/audio1.wav>
</file>

<file path=ppt/media/image1.gif>
</file>

<file path=ppt/media/image114.jpeg>
</file>

<file path=ppt/media/image12.wmf>
</file>

<file path=ppt/media/image127.jpeg>
</file>

<file path=ppt/media/image128.wmf>
</file>

<file path=ppt/media/image132.wmf>
</file>

<file path=ppt/media/image146.wmf>
</file>

<file path=ppt/media/image161.wmf>
</file>

<file path=ppt/media/image162.wmf>
</file>

<file path=ppt/media/image163.png>
</file>

<file path=ppt/media/image164.png>
</file>

<file path=ppt/media/image165.png>
</file>

<file path=ppt/media/image167.png>
</file>

<file path=ppt/media/image170.jpeg>
</file>

<file path=ppt/media/image171.jpeg>
</file>

<file path=ppt/media/image172.png>
</file>

<file path=ppt/media/image173.wmf>
</file>

<file path=ppt/media/image47.jpeg>
</file>

<file path=ppt/media/image48.jpeg>
</file>

<file path=ppt/media/image5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8C7D7146-DA73-439D-B575-CF1C8216F2F5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sz="1200">
                <a:solidFill>
                  <a:schemeClr val="tx1"/>
                </a:solidFill>
                <a:ea typeface="宋体" panose="02010600030101010101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BAA3602F-D150-44D8-B01F-78097612CF72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>
                <a:solidFill>
                  <a:schemeClr val="tx1"/>
                </a:solidFill>
                <a:ea typeface="宋体" panose="02010600030101010101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51204" name="Rectangle 4">
            <a:extLst>
              <a:ext uri="{FF2B5EF4-FFF2-40B4-BE49-F238E27FC236}">
                <a16:creationId xmlns:a16="http://schemas.microsoft.com/office/drawing/2014/main" id="{CDF0D66E-0BB4-4781-BBBC-7E8F95EF3358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05" name="Rectangle 5">
            <a:extLst>
              <a:ext uri="{FF2B5EF4-FFF2-40B4-BE49-F238E27FC236}">
                <a16:creationId xmlns:a16="http://schemas.microsoft.com/office/drawing/2014/main" id="{B21B983E-9505-4C4A-B3B9-7EDEFED373BD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206" name="Rectangle 6">
            <a:extLst>
              <a:ext uri="{FF2B5EF4-FFF2-40B4-BE49-F238E27FC236}">
                <a16:creationId xmlns:a16="http://schemas.microsoft.com/office/drawing/2014/main" id="{93186F6B-DC3E-4963-8CF5-D086B1021318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sz="1200">
                <a:solidFill>
                  <a:schemeClr val="tx1"/>
                </a:solidFill>
                <a:ea typeface="宋体" panose="02010600030101010101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51207" name="Rectangle 7">
            <a:extLst>
              <a:ext uri="{FF2B5EF4-FFF2-40B4-BE49-F238E27FC236}">
                <a16:creationId xmlns:a16="http://schemas.microsoft.com/office/drawing/2014/main" id="{2BBEE890-DA7A-4173-90AA-194FC073510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>
                <a:solidFill>
                  <a:schemeClr val="tx1"/>
                </a:solidFill>
                <a:ea typeface="宋体" panose="02010600030101010101" pitchFamily="2" charset="-122"/>
              </a:defRPr>
            </a:lvl1pPr>
          </a:lstStyle>
          <a:p>
            <a:fld id="{9F3E8F4A-C65C-413D-9572-262383186589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3E8F4A-C65C-413D-9572-262383186589}" type="slidenum">
              <a:rPr lang="en-US" altLang="zh-CN" smtClean="0"/>
              <a:pPr/>
              <a:t>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863905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206D78-68CB-442F-A955-0E1F6F53A77E}" type="slidenum">
              <a:rPr lang="en-US" altLang="zh-CN" smtClean="0"/>
              <a:pPr/>
              <a:t>59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8249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BB603719-E80A-4CD4-9B4F-649B6C8BB42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D3AA94A-C888-4CFC-B01B-18ACCAB4B662}" type="slidenum">
              <a:rPr lang="en-US" altLang="zh-CN"/>
              <a:pPr/>
              <a:t>64</a:t>
            </a:fld>
            <a:endParaRPr lang="en-US" altLang="zh-CN"/>
          </a:p>
        </p:txBody>
      </p:sp>
      <p:sp>
        <p:nvSpPr>
          <p:cNvPr id="305154" name="Rectangle 2">
            <a:extLst>
              <a:ext uri="{FF2B5EF4-FFF2-40B4-BE49-F238E27FC236}">
                <a16:creationId xmlns:a16="http://schemas.microsoft.com/office/drawing/2014/main" id="{93A4F045-7D91-46CA-B988-C41EE90ADCC6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5155" name="Rectangle 3">
            <a:extLst>
              <a:ext uri="{FF2B5EF4-FFF2-40B4-BE49-F238E27FC236}">
                <a16:creationId xmlns:a16="http://schemas.microsoft.com/office/drawing/2014/main" id="{FD15995D-E8E6-4980-8BA8-559D7630AE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zh-CN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206D78-68CB-442F-A955-0E1F6F53A77E}" type="slidenum">
              <a:rPr lang="en-US" altLang="zh-CN" smtClean="0"/>
              <a:pPr/>
              <a:t>66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617720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1002FAF3-DB35-4C3F-B4D4-978B40596AA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4E2DE1C-05E5-45E6-9A38-17A9B1F06B68}" type="slidenum">
              <a:rPr lang="en-US" altLang="zh-CN"/>
              <a:pPr/>
              <a:t>68</a:t>
            </a:fld>
            <a:endParaRPr lang="en-US" altLang="zh-CN"/>
          </a:p>
        </p:txBody>
      </p:sp>
      <p:sp>
        <p:nvSpPr>
          <p:cNvPr id="308226" name="Rectangle 2">
            <a:extLst>
              <a:ext uri="{FF2B5EF4-FFF2-40B4-BE49-F238E27FC236}">
                <a16:creationId xmlns:a16="http://schemas.microsoft.com/office/drawing/2014/main" id="{9B96D6CF-3325-4205-98B4-A482B340EF58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8227" name="Rectangle 3">
            <a:extLst>
              <a:ext uri="{FF2B5EF4-FFF2-40B4-BE49-F238E27FC236}">
                <a16:creationId xmlns:a16="http://schemas.microsoft.com/office/drawing/2014/main" id="{0C0CB52D-C6F8-4FD4-9DD2-83533CD3C23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zh-CN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206D78-68CB-442F-A955-0E1F6F53A77E}" type="slidenum">
              <a:rPr lang="en-US" altLang="zh-CN" smtClean="0"/>
              <a:pPr/>
              <a:t>69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319223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0050EAE8-6583-417E-9FD2-17DD727D442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2D0439F-CD04-49AE-90B9-7C80AE8A88B4}" type="slidenum">
              <a:rPr lang="en-US" altLang="zh-CN"/>
              <a:pPr/>
              <a:t>73</a:t>
            </a:fld>
            <a:endParaRPr lang="en-US" altLang="zh-CN"/>
          </a:p>
        </p:txBody>
      </p:sp>
      <p:sp>
        <p:nvSpPr>
          <p:cNvPr id="316418" name="Rectangle 2">
            <a:extLst>
              <a:ext uri="{FF2B5EF4-FFF2-40B4-BE49-F238E27FC236}">
                <a16:creationId xmlns:a16="http://schemas.microsoft.com/office/drawing/2014/main" id="{0074FC2F-BAD2-42D6-A0D8-52A3621FE2F1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6419" name="Rectangle 3">
            <a:extLst>
              <a:ext uri="{FF2B5EF4-FFF2-40B4-BE49-F238E27FC236}">
                <a16:creationId xmlns:a16="http://schemas.microsoft.com/office/drawing/2014/main" id="{1CEB9229-0B7A-43A8-81D6-78B520B7BC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zh-CN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3E8F4A-C65C-413D-9572-262383186589}" type="slidenum">
              <a:rPr lang="en-US" altLang="zh-CN" smtClean="0"/>
              <a:pPr/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921839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空气流进来，先经过喷嘴，形成高速气流，有个油的口，把油带进去，进的空气和油混合物，然后电火花点燃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3E8F4A-C65C-413D-9572-262383186589}" type="slidenum">
              <a:rPr lang="en-US" altLang="zh-CN" smtClean="0"/>
              <a:pPr/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773841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5-6</a:t>
            </a:r>
            <a:r>
              <a:rPr lang="zh-CN" altLang="en-US" dirty="0"/>
              <a:t>经过管路，压力基本不变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3E8F4A-C65C-413D-9572-262383186589}" type="slidenum">
              <a:rPr lang="en-US" altLang="zh-CN" smtClean="0"/>
              <a:pPr/>
              <a:t>37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86490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效率由压比决定，</a:t>
            </a:r>
            <a:r>
              <a:rPr lang="en-US" altLang="zh-CN" dirty="0"/>
              <a:t>B</a:t>
            </a:r>
            <a:r>
              <a:rPr lang="zh-CN" altLang="en-US" dirty="0"/>
              <a:t>小于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3E8F4A-C65C-413D-9572-262383186589}" type="slidenum">
              <a:rPr lang="en-US" altLang="zh-CN" smtClean="0"/>
              <a:pPr/>
              <a:t>38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726994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206D78-68CB-442F-A955-0E1F6F53A77E}" type="slidenum">
              <a:rPr lang="en-US" altLang="zh-CN" smtClean="0"/>
              <a:pPr/>
              <a:t>54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03609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206D78-68CB-442F-A955-0E1F6F53A77E}" type="slidenum">
              <a:rPr lang="en-US" altLang="zh-CN" smtClean="0"/>
              <a:pPr/>
              <a:t>55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528389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18C84165-7D13-48CF-8C89-8041EC3B350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FF37563-133E-4E1F-BAF9-05B520BA3C4F}" type="slidenum">
              <a:rPr lang="en-US" altLang="zh-CN"/>
              <a:pPr/>
              <a:t>56</a:t>
            </a:fld>
            <a:endParaRPr lang="en-US" altLang="zh-CN"/>
          </a:p>
        </p:txBody>
      </p:sp>
      <p:sp>
        <p:nvSpPr>
          <p:cNvPr id="412674" name="Rectangle 2">
            <a:extLst>
              <a:ext uri="{FF2B5EF4-FFF2-40B4-BE49-F238E27FC236}">
                <a16:creationId xmlns:a16="http://schemas.microsoft.com/office/drawing/2014/main" id="{DB195BEA-72A0-4D88-9B46-C1D21A22429D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2675" name="Rectangle 3">
            <a:extLst>
              <a:ext uri="{FF2B5EF4-FFF2-40B4-BE49-F238E27FC236}">
                <a16:creationId xmlns:a16="http://schemas.microsoft.com/office/drawing/2014/main" id="{665C4DB4-5DB9-40BA-AF77-5789C36202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zh-CN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5400BC1D-1303-4A2A-9DD5-1DCCA8CADBC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A3C1212-8899-4408-ACA9-0F1A981D4EC4}" type="slidenum">
              <a:rPr lang="en-US" altLang="zh-CN"/>
              <a:pPr/>
              <a:t>57</a:t>
            </a:fld>
            <a:endParaRPr lang="en-US" altLang="zh-CN"/>
          </a:p>
        </p:txBody>
      </p:sp>
      <p:sp>
        <p:nvSpPr>
          <p:cNvPr id="294914" name="Rectangle 2">
            <a:extLst>
              <a:ext uri="{FF2B5EF4-FFF2-40B4-BE49-F238E27FC236}">
                <a16:creationId xmlns:a16="http://schemas.microsoft.com/office/drawing/2014/main" id="{7D01462C-7D1E-4836-AB42-42FFC5B5E839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4915" name="Rectangle 3">
            <a:extLst>
              <a:ext uri="{FF2B5EF4-FFF2-40B4-BE49-F238E27FC236}">
                <a16:creationId xmlns:a16="http://schemas.microsoft.com/office/drawing/2014/main" id="{7D91C5A6-075D-4EAD-871C-D57166CB13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/>
              <a:t>lkjgqhyag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054" name="Group 38">
            <a:extLst>
              <a:ext uri="{FF2B5EF4-FFF2-40B4-BE49-F238E27FC236}">
                <a16:creationId xmlns:a16="http://schemas.microsoft.com/office/drawing/2014/main" id="{887A081A-1053-4871-ABE4-479BDD8E79CB}"/>
              </a:ext>
            </a:extLst>
          </p:cNvPr>
          <p:cNvGrpSpPr>
            <a:grpSpLocks/>
          </p:cNvGrpSpPr>
          <p:nvPr/>
        </p:nvGrpSpPr>
        <p:grpSpPr bwMode="auto">
          <a:xfrm>
            <a:off x="0" y="-26988"/>
            <a:ext cx="9155113" cy="6884988"/>
            <a:chOff x="0" y="-17"/>
            <a:chExt cx="5767" cy="4337"/>
          </a:xfrm>
        </p:grpSpPr>
        <p:sp>
          <p:nvSpPr>
            <p:cNvPr id="214019" name="Freeform 3">
              <a:extLst>
                <a:ext uri="{FF2B5EF4-FFF2-40B4-BE49-F238E27FC236}">
                  <a16:creationId xmlns:a16="http://schemas.microsoft.com/office/drawing/2014/main" id="{9CD0DDA8-F3AB-48B3-8955-C0032944B676}"/>
                </a:ext>
              </a:extLst>
            </p:cNvPr>
            <p:cNvSpPr>
              <a:spLocks/>
            </p:cNvSpPr>
            <p:nvPr/>
          </p:nvSpPr>
          <p:spPr bwMode="hidden">
            <a:xfrm>
              <a:off x="1632" y="-13"/>
              <a:ext cx="1737" cy="4333"/>
            </a:xfrm>
            <a:custGeom>
              <a:avLst/>
              <a:gdLst>
                <a:gd name="T0" fmla="*/ 494 w 1737"/>
                <a:gd name="T1" fmla="*/ 4309 h 4320"/>
                <a:gd name="T2" fmla="*/ 1737 w 1737"/>
                <a:gd name="T3" fmla="*/ 4320 h 4320"/>
                <a:gd name="T4" fmla="*/ 524 w 1737"/>
                <a:gd name="T5" fmla="*/ 0 h 4320"/>
                <a:gd name="T6" fmla="*/ 0 w 1737"/>
                <a:gd name="T7" fmla="*/ 7 h 4320"/>
                <a:gd name="T8" fmla="*/ 494 w 1737"/>
                <a:gd name="T9" fmla="*/ 4309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7" h="4320">
                  <a:moveTo>
                    <a:pt x="494" y="4309"/>
                  </a:moveTo>
                  <a:lnTo>
                    <a:pt x="1737" y="43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309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2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20" name="Freeform 4">
              <a:extLst>
                <a:ext uri="{FF2B5EF4-FFF2-40B4-BE49-F238E27FC236}">
                  <a16:creationId xmlns:a16="http://schemas.microsoft.com/office/drawing/2014/main" id="{FA0BB433-038A-46BC-85FE-DEF39F5CE9D5}"/>
                </a:ext>
              </a:extLst>
            </p:cNvPr>
            <p:cNvSpPr>
              <a:spLocks/>
            </p:cNvSpPr>
            <p:nvPr/>
          </p:nvSpPr>
          <p:spPr bwMode="hidden">
            <a:xfrm>
              <a:off x="0" y="-15"/>
              <a:ext cx="1737" cy="4329"/>
            </a:xfrm>
            <a:custGeom>
              <a:avLst/>
              <a:gdLst>
                <a:gd name="T0" fmla="*/ 494 w 1737"/>
                <a:gd name="T1" fmla="*/ 4309 h 4320"/>
                <a:gd name="T2" fmla="*/ 1737 w 1737"/>
                <a:gd name="T3" fmla="*/ 4320 h 4320"/>
                <a:gd name="T4" fmla="*/ 524 w 1737"/>
                <a:gd name="T5" fmla="*/ 0 h 4320"/>
                <a:gd name="T6" fmla="*/ 0 w 1737"/>
                <a:gd name="T7" fmla="*/ 7 h 4320"/>
                <a:gd name="T8" fmla="*/ 494 w 1737"/>
                <a:gd name="T9" fmla="*/ 4309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7" h="4320">
                  <a:moveTo>
                    <a:pt x="494" y="4309"/>
                  </a:moveTo>
                  <a:lnTo>
                    <a:pt x="1737" y="43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309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2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21" name="Freeform 5">
              <a:extLst>
                <a:ext uri="{FF2B5EF4-FFF2-40B4-BE49-F238E27FC236}">
                  <a16:creationId xmlns:a16="http://schemas.microsoft.com/office/drawing/2014/main" id="{F812AC72-7226-4025-9F1B-B86532343D1C}"/>
                </a:ext>
              </a:extLst>
            </p:cNvPr>
            <p:cNvSpPr>
              <a:spLocks/>
            </p:cNvSpPr>
            <p:nvPr/>
          </p:nvSpPr>
          <p:spPr bwMode="hidden">
            <a:xfrm>
              <a:off x="3744" y="-12"/>
              <a:ext cx="1739" cy="4330"/>
            </a:xfrm>
            <a:custGeom>
              <a:avLst/>
              <a:gdLst>
                <a:gd name="T0" fmla="*/ 494 w 1739"/>
                <a:gd name="T1" fmla="*/ 4415 h 4420"/>
                <a:gd name="T2" fmla="*/ 1739 w 1739"/>
                <a:gd name="T3" fmla="*/ 4420 h 4420"/>
                <a:gd name="T4" fmla="*/ 524 w 1739"/>
                <a:gd name="T5" fmla="*/ 0 h 4420"/>
                <a:gd name="T6" fmla="*/ 0 w 1739"/>
                <a:gd name="T7" fmla="*/ 7 h 4420"/>
                <a:gd name="T8" fmla="*/ 494 w 1739"/>
                <a:gd name="T9" fmla="*/ 4415 h 4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9" h="4420">
                  <a:moveTo>
                    <a:pt x="494" y="4415"/>
                  </a:moveTo>
                  <a:lnTo>
                    <a:pt x="1739" y="44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415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2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22" name="Freeform 6">
              <a:extLst>
                <a:ext uri="{FF2B5EF4-FFF2-40B4-BE49-F238E27FC236}">
                  <a16:creationId xmlns:a16="http://schemas.microsoft.com/office/drawing/2014/main" id="{EF8EE7C3-7974-42A6-BAD5-E0BD071CDB63}"/>
                </a:ext>
              </a:extLst>
            </p:cNvPr>
            <p:cNvSpPr>
              <a:spLocks/>
            </p:cNvSpPr>
            <p:nvPr/>
          </p:nvSpPr>
          <p:spPr bwMode="hidden">
            <a:xfrm>
              <a:off x="1920" y="-17"/>
              <a:ext cx="2080" cy="4324"/>
            </a:xfrm>
            <a:custGeom>
              <a:avLst/>
              <a:gdLst>
                <a:gd name="T0" fmla="*/ 0 w 2080"/>
                <a:gd name="T1" fmla="*/ 7 h 4338"/>
                <a:gd name="T2" fmla="*/ 1870 w 2080"/>
                <a:gd name="T3" fmla="*/ 4338 h 4338"/>
                <a:gd name="T4" fmla="*/ 2080 w 2080"/>
                <a:gd name="T5" fmla="*/ 4338 h 4338"/>
                <a:gd name="T6" fmla="*/ 1033 w 2080"/>
                <a:gd name="T7" fmla="*/ 0 h 4338"/>
                <a:gd name="T8" fmla="*/ 0 w 2080"/>
                <a:gd name="T9" fmla="*/ 7 h 4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0" h="4338">
                  <a:moveTo>
                    <a:pt x="0" y="7"/>
                  </a:moveTo>
                  <a:lnTo>
                    <a:pt x="1870" y="4338"/>
                  </a:lnTo>
                  <a:lnTo>
                    <a:pt x="2080" y="4338"/>
                  </a:lnTo>
                  <a:lnTo>
                    <a:pt x="1033" y="0"/>
                  </a:lnTo>
                  <a:lnTo>
                    <a:pt x="0" y="7"/>
                  </a:lnTo>
                  <a:close/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23" name="Freeform 7">
              <a:extLst>
                <a:ext uri="{FF2B5EF4-FFF2-40B4-BE49-F238E27FC236}">
                  <a16:creationId xmlns:a16="http://schemas.microsoft.com/office/drawing/2014/main" id="{E6665C95-5958-4966-BABC-8E13DCB18AA1}"/>
                </a:ext>
              </a:extLst>
            </p:cNvPr>
            <p:cNvSpPr>
              <a:spLocks/>
            </p:cNvSpPr>
            <p:nvPr/>
          </p:nvSpPr>
          <p:spPr bwMode="hidden">
            <a:xfrm>
              <a:off x="117" y="89"/>
              <a:ext cx="3504" cy="1536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24" name="Freeform 8">
              <a:extLst>
                <a:ext uri="{FF2B5EF4-FFF2-40B4-BE49-F238E27FC236}">
                  <a16:creationId xmlns:a16="http://schemas.microsoft.com/office/drawing/2014/main" id="{A6471D3C-7809-43F3-AE12-F077FFE78107}"/>
                </a:ext>
              </a:extLst>
            </p:cNvPr>
            <p:cNvSpPr>
              <a:spLocks/>
            </p:cNvSpPr>
            <p:nvPr/>
          </p:nvSpPr>
          <p:spPr bwMode="hidden">
            <a:xfrm rot="2702961" flipH="1">
              <a:off x="810" y="758"/>
              <a:ext cx="2544" cy="1008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25" name="Freeform 9">
              <a:extLst>
                <a:ext uri="{FF2B5EF4-FFF2-40B4-BE49-F238E27FC236}">
                  <a16:creationId xmlns:a16="http://schemas.microsoft.com/office/drawing/2014/main" id="{657218EE-8CE5-4729-A44B-867FE03263F9}"/>
                </a:ext>
              </a:extLst>
            </p:cNvPr>
            <p:cNvSpPr>
              <a:spLocks/>
            </p:cNvSpPr>
            <p:nvPr/>
          </p:nvSpPr>
          <p:spPr bwMode="hidden">
            <a:xfrm>
              <a:off x="83" y="41"/>
              <a:ext cx="3504" cy="1536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26" name="Freeform 10">
              <a:extLst>
                <a:ext uri="{FF2B5EF4-FFF2-40B4-BE49-F238E27FC236}">
                  <a16:creationId xmlns:a16="http://schemas.microsoft.com/office/drawing/2014/main" id="{6DAB3B9A-9325-434E-97E0-09C0D9DF6387}"/>
                </a:ext>
              </a:extLst>
            </p:cNvPr>
            <p:cNvSpPr>
              <a:spLocks/>
            </p:cNvSpPr>
            <p:nvPr/>
          </p:nvSpPr>
          <p:spPr bwMode="hidden">
            <a:xfrm rot="-2895842">
              <a:off x="-984" y="1033"/>
              <a:ext cx="3504" cy="1536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27" name="Freeform 11">
              <a:extLst>
                <a:ext uri="{FF2B5EF4-FFF2-40B4-BE49-F238E27FC236}">
                  <a16:creationId xmlns:a16="http://schemas.microsoft.com/office/drawing/2014/main" id="{FD60C4DC-4362-45FE-A1CD-F259FF51517B}"/>
                </a:ext>
              </a:extLst>
            </p:cNvPr>
            <p:cNvSpPr>
              <a:spLocks/>
            </p:cNvSpPr>
            <p:nvPr/>
          </p:nvSpPr>
          <p:spPr bwMode="hidden">
            <a:xfrm rot="-2305141">
              <a:off x="1331" y="905"/>
              <a:ext cx="3594" cy="1735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28" name="Freeform 12">
              <a:extLst>
                <a:ext uri="{FF2B5EF4-FFF2-40B4-BE49-F238E27FC236}">
                  <a16:creationId xmlns:a16="http://schemas.microsoft.com/office/drawing/2014/main" id="{6E82E4A4-4504-47B5-A2B7-F5D1767175AE}"/>
                </a:ext>
              </a:extLst>
            </p:cNvPr>
            <p:cNvSpPr>
              <a:spLocks/>
            </p:cNvSpPr>
            <p:nvPr/>
          </p:nvSpPr>
          <p:spPr bwMode="hidden">
            <a:xfrm rot="2084418" flipH="1">
              <a:off x="1859" y="857"/>
              <a:ext cx="3504" cy="1536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29" name="Freeform 13">
              <a:extLst>
                <a:ext uri="{FF2B5EF4-FFF2-40B4-BE49-F238E27FC236}">
                  <a16:creationId xmlns:a16="http://schemas.microsoft.com/office/drawing/2014/main" id="{E97ABB01-6DEF-494C-B955-B152664B35A6}"/>
                </a:ext>
              </a:extLst>
            </p:cNvPr>
            <p:cNvSpPr>
              <a:spLocks/>
            </p:cNvSpPr>
            <p:nvPr/>
          </p:nvSpPr>
          <p:spPr bwMode="hidden">
            <a:xfrm>
              <a:off x="4250" y="-15"/>
              <a:ext cx="1089" cy="2285"/>
            </a:xfrm>
            <a:custGeom>
              <a:avLst/>
              <a:gdLst>
                <a:gd name="T0" fmla="*/ 0 w 1089"/>
                <a:gd name="T1" fmla="*/ 2265 h 2285"/>
                <a:gd name="T2" fmla="*/ 1030 w 1089"/>
                <a:gd name="T3" fmla="*/ 0 h 2285"/>
                <a:gd name="T4" fmla="*/ 1089 w 1089"/>
                <a:gd name="T5" fmla="*/ 0 h 2285"/>
                <a:gd name="T6" fmla="*/ 37 w 1089"/>
                <a:gd name="T7" fmla="*/ 2285 h 2285"/>
                <a:gd name="T8" fmla="*/ 0 w 1089"/>
                <a:gd name="T9" fmla="*/ 2265 h 2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9" h="2285">
                  <a:moveTo>
                    <a:pt x="0" y="2265"/>
                  </a:moveTo>
                  <a:cubicBezTo>
                    <a:pt x="438" y="996"/>
                    <a:pt x="865" y="377"/>
                    <a:pt x="1030" y="0"/>
                  </a:cubicBezTo>
                  <a:cubicBezTo>
                    <a:pt x="1030" y="0"/>
                    <a:pt x="1059" y="0"/>
                    <a:pt x="1089" y="0"/>
                  </a:cubicBezTo>
                  <a:cubicBezTo>
                    <a:pt x="565" y="834"/>
                    <a:pt x="181" y="1853"/>
                    <a:pt x="37" y="2285"/>
                  </a:cubicBezTo>
                  <a:cubicBezTo>
                    <a:pt x="37" y="2285"/>
                    <a:pt x="0" y="2265"/>
                    <a:pt x="0" y="2265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30" name="Rectangle 14">
              <a:extLst>
                <a:ext uri="{FF2B5EF4-FFF2-40B4-BE49-F238E27FC236}">
                  <a16:creationId xmlns:a16="http://schemas.microsoft.com/office/drawing/2014/main" id="{22042B4F-AEEC-4A63-A83B-388DDD4B802D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0" y="2433"/>
              <a:ext cx="5760" cy="432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31" name="Freeform 15">
              <a:extLst>
                <a:ext uri="{FF2B5EF4-FFF2-40B4-BE49-F238E27FC236}">
                  <a16:creationId xmlns:a16="http://schemas.microsoft.com/office/drawing/2014/main" id="{363CCB4B-BE7A-4A9D-91B0-D53DA75F2847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632" y="2479"/>
              <a:ext cx="1737" cy="382"/>
            </a:xfrm>
            <a:custGeom>
              <a:avLst/>
              <a:gdLst>
                <a:gd name="T0" fmla="*/ 494 w 1737"/>
                <a:gd name="T1" fmla="*/ 4309 h 4320"/>
                <a:gd name="T2" fmla="*/ 1737 w 1737"/>
                <a:gd name="T3" fmla="*/ 4320 h 4320"/>
                <a:gd name="T4" fmla="*/ 524 w 1737"/>
                <a:gd name="T5" fmla="*/ 0 h 4320"/>
                <a:gd name="T6" fmla="*/ 0 w 1737"/>
                <a:gd name="T7" fmla="*/ 7 h 4320"/>
                <a:gd name="T8" fmla="*/ 494 w 1737"/>
                <a:gd name="T9" fmla="*/ 4309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7" h="4320">
                  <a:moveTo>
                    <a:pt x="494" y="4309"/>
                  </a:moveTo>
                  <a:lnTo>
                    <a:pt x="1737" y="43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309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2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32" name="Freeform 16">
              <a:extLst>
                <a:ext uri="{FF2B5EF4-FFF2-40B4-BE49-F238E27FC236}">
                  <a16:creationId xmlns:a16="http://schemas.microsoft.com/office/drawing/2014/main" id="{E1C81CE9-12B4-49DD-8B23-A14D9B37A4E9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0" y="2479"/>
              <a:ext cx="1737" cy="381"/>
            </a:xfrm>
            <a:custGeom>
              <a:avLst/>
              <a:gdLst>
                <a:gd name="T0" fmla="*/ 494 w 1737"/>
                <a:gd name="T1" fmla="*/ 4309 h 4320"/>
                <a:gd name="T2" fmla="*/ 1737 w 1737"/>
                <a:gd name="T3" fmla="*/ 4320 h 4320"/>
                <a:gd name="T4" fmla="*/ 524 w 1737"/>
                <a:gd name="T5" fmla="*/ 0 h 4320"/>
                <a:gd name="T6" fmla="*/ 0 w 1737"/>
                <a:gd name="T7" fmla="*/ 7 h 4320"/>
                <a:gd name="T8" fmla="*/ 494 w 1737"/>
                <a:gd name="T9" fmla="*/ 4309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7" h="4320">
                  <a:moveTo>
                    <a:pt x="494" y="4309"/>
                  </a:moveTo>
                  <a:lnTo>
                    <a:pt x="1737" y="43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309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2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33" name="Freeform 17">
              <a:extLst>
                <a:ext uri="{FF2B5EF4-FFF2-40B4-BE49-F238E27FC236}">
                  <a16:creationId xmlns:a16="http://schemas.microsoft.com/office/drawing/2014/main" id="{3F5BB8E2-6C97-45C0-8ABA-D0865A6F0966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3744" y="2479"/>
              <a:ext cx="1739" cy="382"/>
            </a:xfrm>
            <a:custGeom>
              <a:avLst/>
              <a:gdLst>
                <a:gd name="T0" fmla="*/ 494 w 1739"/>
                <a:gd name="T1" fmla="*/ 4415 h 4420"/>
                <a:gd name="T2" fmla="*/ 1739 w 1739"/>
                <a:gd name="T3" fmla="*/ 4420 h 4420"/>
                <a:gd name="T4" fmla="*/ 524 w 1739"/>
                <a:gd name="T5" fmla="*/ 0 h 4420"/>
                <a:gd name="T6" fmla="*/ 0 w 1739"/>
                <a:gd name="T7" fmla="*/ 7 h 4420"/>
                <a:gd name="T8" fmla="*/ 494 w 1739"/>
                <a:gd name="T9" fmla="*/ 4415 h 4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9" h="4420">
                  <a:moveTo>
                    <a:pt x="494" y="4415"/>
                  </a:moveTo>
                  <a:lnTo>
                    <a:pt x="1739" y="44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415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2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34" name="Freeform 18">
              <a:extLst>
                <a:ext uri="{FF2B5EF4-FFF2-40B4-BE49-F238E27FC236}">
                  <a16:creationId xmlns:a16="http://schemas.microsoft.com/office/drawing/2014/main" id="{83E3D3FB-ACE6-40E4-BD28-43D369A56422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1920" y="2479"/>
              <a:ext cx="2080" cy="381"/>
            </a:xfrm>
            <a:custGeom>
              <a:avLst/>
              <a:gdLst>
                <a:gd name="T0" fmla="*/ 0 w 2080"/>
                <a:gd name="T1" fmla="*/ 7 h 4338"/>
                <a:gd name="T2" fmla="*/ 1870 w 2080"/>
                <a:gd name="T3" fmla="*/ 4338 h 4338"/>
                <a:gd name="T4" fmla="*/ 2080 w 2080"/>
                <a:gd name="T5" fmla="*/ 4338 h 4338"/>
                <a:gd name="T6" fmla="*/ 1033 w 2080"/>
                <a:gd name="T7" fmla="*/ 0 h 4338"/>
                <a:gd name="T8" fmla="*/ 0 w 2080"/>
                <a:gd name="T9" fmla="*/ 7 h 4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0" h="4338">
                  <a:moveTo>
                    <a:pt x="0" y="7"/>
                  </a:moveTo>
                  <a:lnTo>
                    <a:pt x="1870" y="4338"/>
                  </a:lnTo>
                  <a:lnTo>
                    <a:pt x="2080" y="4338"/>
                  </a:lnTo>
                  <a:lnTo>
                    <a:pt x="1033" y="0"/>
                  </a:lnTo>
                  <a:lnTo>
                    <a:pt x="0" y="7"/>
                  </a:lnTo>
                  <a:close/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35" name="Rectangle 19">
              <a:extLst>
                <a:ext uri="{FF2B5EF4-FFF2-40B4-BE49-F238E27FC236}">
                  <a16:creationId xmlns:a16="http://schemas.microsoft.com/office/drawing/2014/main" id="{1478AC80-4CBB-413F-AC9B-653E98069F37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7" y="2448"/>
              <a:ext cx="5760" cy="432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36" name="Freeform 20">
              <a:extLst>
                <a:ext uri="{FF2B5EF4-FFF2-40B4-BE49-F238E27FC236}">
                  <a16:creationId xmlns:a16="http://schemas.microsoft.com/office/drawing/2014/main" id="{2A4D55EB-613D-47AD-A74D-02F347AC8D9F}"/>
                </a:ext>
              </a:extLst>
            </p:cNvPr>
            <p:cNvSpPr>
              <a:spLocks/>
            </p:cNvSpPr>
            <p:nvPr/>
          </p:nvSpPr>
          <p:spPr bwMode="invGray">
            <a:xfrm>
              <a:off x="2583" y="2441"/>
              <a:ext cx="1036" cy="420"/>
            </a:xfrm>
            <a:custGeom>
              <a:avLst/>
              <a:gdLst>
                <a:gd name="T0" fmla="*/ 1027 w 1036"/>
                <a:gd name="T1" fmla="*/ 0 h 420"/>
                <a:gd name="T2" fmla="*/ 0 w 1036"/>
                <a:gd name="T3" fmla="*/ 417 h 420"/>
                <a:gd name="T4" fmla="*/ 24 w 1036"/>
                <a:gd name="T5" fmla="*/ 420 h 420"/>
                <a:gd name="T6" fmla="*/ 1036 w 1036"/>
                <a:gd name="T7" fmla="*/ 16 h 420"/>
                <a:gd name="T8" fmla="*/ 1027 w 1036"/>
                <a:gd name="T9" fmla="*/ 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6" h="420">
                  <a:moveTo>
                    <a:pt x="1027" y="0"/>
                  </a:moveTo>
                  <a:cubicBezTo>
                    <a:pt x="508" y="159"/>
                    <a:pt x="167" y="347"/>
                    <a:pt x="0" y="417"/>
                  </a:cubicBezTo>
                  <a:cubicBezTo>
                    <a:pt x="0" y="417"/>
                    <a:pt x="12" y="418"/>
                    <a:pt x="24" y="420"/>
                  </a:cubicBezTo>
                  <a:cubicBezTo>
                    <a:pt x="237" y="321"/>
                    <a:pt x="708" y="105"/>
                    <a:pt x="1036" y="16"/>
                  </a:cubicBezTo>
                  <a:cubicBezTo>
                    <a:pt x="1036" y="16"/>
                    <a:pt x="1027" y="0"/>
                    <a:pt x="1027" y="0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37" name="Freeform 21">
              <a:extLst>
                <a:ext uri="{FF2B5EF4-FFF2-40B4-BE49-F238E27FC236}">
                  <a16:creationId xmlns:a16="http://schemas.microsoft.com/office/drawing/2014/main" id="{0EC706AC-95D7-405A-A3BA-8B070AFC7DE6}"/>
                </a:ext>
              </a:extLst>
            </p:cNvPr>
            <p:cNvSpPr>
              <a:spLocks/>
            </p:cNvSpPr>
            <p:nvPr/>
          </p:nvSpPr>
          <p:spPr bwMode="invGray">
            <a:xfrm rot="18897039" flipH="1">
              <a:off x="1486" y="2409"/>
              <a:ext cx="1060" cy="480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38" name="Freeform 22">
              <a:extLst>
                <a:ext uri="{FF2B5EF4-FFF2-40B4-BE49-F238E27FC236}">
                  <a16:creationId xmlns:a16="http://schemas.microsoft.com/office/drawing/2014/main" id="{EE1732FD-25AE-4127-9887-651AF1F7D3B5}"/>
                </a:ext>
              </a:extLst>
            </p:cNvPr>
            <p:cNvSpPr>
              <a:spLocks/>
            </p:cNvSpPr>
            <p:nvPr/>
          </p:nvSpPr>
          <p:spPr bwMode="invGray">
            <a:xfrm rot="18897039" flipH="1">
              <a:off x="766" y="2409"/>
              <a:ext cx="1060" cy="480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39" name="Freeform 23">
              <a:extLst>
                <a:ext uri="{FF2B5EF4-FFF2-40B4-BE49-F238E27FC236}">
                  <a16:creationId xmlns:a16="http://schemas.microsoft.com/office/drawing/2014/main" id="{16F667E5-FD7B-4E22-9351-1A29BE0B2A3A}"/>
                </a:ext>
              </a:extLst>
            </p:cNvPr>
            <p:cNvSpPr>
              <a:spLocks/>
            </p:cNvSpPr>
            <p:nvPr/>
          </p:nvSpPr>
          <p:spPr bwMode="invGray">
            <a:xfrm rot="18897039" flipH="1">
              <a:off x="31" y="2377"/>
              <a:ext cx="1034" cy="487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40" name="Freeform 24">
              <a:extLst>
                <a:ext uri="{FF2B5EF4-FFF2-40B4-BE49-F238E27FC236}">
                  <a16:creationId xmlns:a16="http://schemas.microsoft.com/office/drawing/2014/main" id="{B0D5D8CA-E600-4713-BF35-B29D7E75991D}"/>
                </a:ext>
              </a:extLst>
            </p:cNvPr>
            <p:cNvSpPr>
              <a:spLocks/>
            </p:cNvSpPr>
            <p:nvPr/>
          </p:nvSpPr>
          <p:spPr bwMode="invGray">
            <a:xfrm flipH="1" flipV="1">
              <a:off x="576" y="2433"/>
              <a:ext cx="3552" cy="432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41" name="Freeform 25">
              <a:extLst>
                <a:ext uri="{FF2B5EF4-FFF2-40B4-BE49-F238E27FC236}">
                  <a16:creationId xmlns:a16="http://schemas.microsoft.com/office/drawing/2014/main" id="{BD249138-5C7C-450B-83C6-22A5B7AC4811}"/>
                </a:ext>
              </a:extLst>
            </p:cNvPr>
            <p:cNvSpPr>
              <a:spLocks/>
            </p:cNvSpPr>
            <p:nvPr/>
          </p:nvSpPr>
          <p:spPr bwMode="invGray">
            <a:xfrm flipH="1" flipV="1">
              <a:off x="240" y="2433"/>
              <a:ext cx="1536" cy="432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42" name="Freeform 26">
              <a:extLst>
                <a:ext uri="{FF2B5EF4-FFF2-40B4-BE49-F238E27FC236}">
                  <a16:creationId xmlns:a16="http://schemas.microsoft.com/office/drawing/2014/main" id="{D7A1C932-B987-4714-B009-7AC537F7CE8C}"/>
                </a:ext>
              </a:extLst>
            </p:cNvPr>
            <p:cNvSpPr>
              <a:spLocks/>
            </p:cNvSpPr>
            <p:nvPr/>
          </p:nvSpPr>
          <p:spPr bwMode="invGray">
            <a:xfrm flipH="1" flipV="1">
              <a:off x="3036" y="2481"/>
              <a:ext cx="1332" cy="383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43" name="Freeform 27">
              <a:extLst>
                <a:ext uri="{FF2B5EF4-FFF2-40B4-BE49-F238E27FC236}">
                  <a16:creationId xmlns:a16="http://schemas.microsoft.com/office/drawing/2014/main" id="{7460DDAC-0E3F-4C2F-A8B5-EDD81BD66F32}"/>
                </a:ext>
              </a:extLst>
            </p:cNvPr>
            <p:cNvSpPr>
              <a:spLocks/>
            </p:cNvSpPr>
            <p:nvPr/>
          </p:nvSpPr>
          <p:spPr bwMode="invGray">
            <a:xfrm flipH="1" flipV="1">
              <a:off x="3984" y="2433"/>
              <a:ext cx="1536" cy="432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44" name="Freeform 28">
              <a:extLst>
                <a:ext uri="{FF2B5EF4-FFF2-40B4-BE49-F238E27FC236}">
                  <a16:creationId xmlns:a16="http://schemas.microsoft.com/office/drawing/2014/main" id="{B311DEAC-2D2B-402F-B7D7-29E719DAF586}"/>
                </a:ext>
              </a:extLst>
            </p:cNvPr>
            <p:cNvSpPr>
              <a:spLocks/>
            </p:cNvSpPr>
            <p:nvPr/>
          </p:nvSpPr>
          <p:spPr bwMode="invGray">
            <a:xfrm flipH="1" flipV="1">
              <a:off x="3456" y="2433"/>
              <a:ext cx="2304" cy="432"/>
            </a:xfrm>
            <a:custGeom>
              <a:avLst/>
              <a:gdLst>
                <a:gd name="T0" fmla="*/ 0 w 4763"/>
                <a:gd name="T1" fmla="*/ 1778 h 1845"/>
                <a:gd name="T2" fmla="*/ 4742 w 4763"/>
                <a:gd name="T3" fmla="*/ 0 h 1845"/>
                <a:gd name="T4" fmla="*/ 4763 w 4763"/>
                <a:gd name="T5" fmla="*/ 42 h 1845"/>
                <a:gd name="T6" fmla="*/ 20 w 4763"/>
                <a:gd name="T7" fmla="*/ 1845 h 1845"/>
                <a:gd name="T8" fmla="*/ 0 w 4763"/>
                <a:gd name="T9" fmla="*/ 1778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3" h="1845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5000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45" name="Rectangle 29">
              <a:extLst>
                <a:ext uri="{FF2B5EF4-FFF2-40B4-BE49-F238E27FC236}">
                  <a16:creationId xmlns:a16="http://schemas.microsoft.com/office/drawing/2014/main" id="{659B8700-D787-4ED9-A6A3-0F208449C80C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0" y="2454"/>
              <a:ext cx="5760" cy="14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50000">
                  <a:schemeClr val="accent1"/>
                </a:gs>
                <a:gs pos="100000">
                  <a:schemeClr val="bg2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46" name="Rectangle 30">
              <a:extLst>
                <a:ext uri="{FF2B5EF4-FFF2-40B4-BE49-F238E27FC236}">
                  <a16:creationId xmlns:a16="http://schemas.microsoft.com/office/drawing/2014/main" id="{F6918A63-C80B-4280-A7CF-302E6C9AED9B}"/>
                </a:ext>
              </a:extLst>
            </p:cNvPr>
            <p:cNvSpPr>
              <a:spLocks noChangeArrowheads="1"/>
            </p:cNvSpPr>
            <p:nvPr/>
          </p:nvSpPr>
          <p:spPr bwMode="hidden">
            <a:xfrm>
              <a:off x="0" y="2872"/>
              <a:ext cx="5760" cy="576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4047" name="Rectangle 31">
              <a:extLst>
                <a:ext uri="{FF2B5EF4-FFF2-40B4-BE49-F238E27FC236}">
                  <a16:creationId xmlns:a16="http://schemas.microsoft.com/office/drawing/2014/main" id="{F71DA9E9-3437-4B64-A2DB-BDD7AAB2E022}"/>
                </a:ext>
              </a:extLst>
            </p:cNvPr>
            <p:cNvSpPr>
              <a:spLocks noChangeArrowheads="1"/>
            </p:cNvSpPr>
            <p:nvPr/>
          </p:nvSpPr>
          <p:spPr bwMode="hidden">
            <a:xfrm>
              <a:off x="0" y="3400"/>
              <a:ext cx="5760" cy="9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pic>
          <p:nvPicPr>
            <p:cNvPr id="214048" name="Picture 32">
              <a:extLst>
                <a:ext uri="{FF2B5EF4-FFF2-40B4-BE49-F238E27FC236}">
                  <a16:creationId xmlns:a16="http://schemas.microsoft.com/office/drawing/2014/main" id="{E19CCC87-E7D9-4EFB-A96B-2A898F9DBF8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" y="1248"/>
              <a:ext cx="204" cy="2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14049" name="Rectangle 33">
            <a:extLst>
              <a:ext uri="{FF2B5EF4-FFF2-40B4-BE49-F238E27FC236}">
                <a16:creationId xmlns:a16="http://schemas.microsoft.com/office/drawing/2014/main" id="{796BF90B-AACC-4F5B-9046-558CB23FF84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676400" y="1905000"/>
            <a:ext cx="7239000" cy="1905000"/>
          </a:xfrm>
        </p:spPr>
        <p:txBody>
          <a:bodyPr/>
          <a:lstStyle>
            <a:lvl1pPr algn="l">
              <a:defRPr/>
            </a:lvl1pPr>
          </a:lstStyle>
          <a:p>
            <a:pPr lvl="0"/>
            <a:r>
              <a:rPr lang="en-US" altLang="zh-CN" noProof="0"/>
              <a:t>Click to edit Master title style</a:t>
            </a:r>
          </a:p>
        </p:txBody>
      </p:sp>
      <p:sp>
        <p:nvSpPr>
          <p:cNvPr id="214050" name="Rectangle 34">
            <a:extLst>
              <a:ext uri="{FF2B5EF4-FFF2-40B4-BE49-F238E27FC236}">
                <a16:creationId xmlns:a16="http://schemas.microsoft.com/office/drawing/2014/main" id="{5739C6C2-F49C-464E-AFF0-D9D118847CE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676400" y="4572000"/>
            <a:ext cx="6400800" cy="1679575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altLang="zh-CN" noProof="0"/>
              <a:t>Click to edit Master subtitle style</a:t>
            </a:r>
          </a:p>
        </p:txBody>
      </p:sp>
      <p:sp>
        <p:nvSpPr>
          <p:cNvPr id="214051" name="Rectangle 35">
            <a:extLst>
              <a:ext uri="{FF2B5EF4-FFF2-40B4-BE49-F238E27FC236}">
                <a16:creationId xmlns:a16="http://schemas.microsoft.com/office/drawing/2014/main" id="{3AAFF11A-0DE1-4127-9B93-28E9B1E38D2A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324600"/>
            <a:ext cx="19050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sz="1400" b="0">
                <a:solidFill>
                  <a:schemeClr val="tx1"/>
                </a:solidFill>
                <a:ea typeface="+mn-ea"/>
              </a:defRPr>
            </a:lvl1pPr>
          </a:lstStyle>
          <a:p>
            <a:endParaRPr lang="en-US" altLang="zh-CN"/>
          </a:p>
        </p:txBody>
      </p:sp>
      <p:sp>
        <p:nvSpPr>
          <p:cNvPr id="214052" name="Rectangle 36">
            <a:extLst>
              <a:ext uri="{FF2B5EF4-FFF2-40B4-BE49-F238E27FC236}">
                <a16:creationId xmlns:a16="http://schemas.microsoft.com/office/drawing/2014/main" id="{46280B6D-DA74-4E91-8EBF-94F45A61E9D7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24600"/>
            <a:ext cx="28956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400" b="0">
                <a:solidFill>
                  <a:schemeClr val="tx1"/>
                </a:solidFill>
                <a:ea typeface="+mn-ea"/>
              </a:defRPr>
            </a:lvl1pPr>
          </a:lstStyle>
          <a:p>
            <a:endParaRPr lang="en-US" altLang="zh-CN"/>
          </a:p>
        </p:txBody>
      </p:sp>
      <p:sp>
        <p:nvSpPr>
          <p:cNvPr id="214053" name="Rectangle 37">
            <a:extLst>
              <a:ext uri="{FF2B5EF4-FFF2-40B4-BE49-F238E27FC236}">
                <a16:creationId xmlns:a16="http://schemas.microsoft.com/office/drawing/2014/main" id="{3F10F754-6A6D-4166-B67E-B442980E357A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24600"/>
            <a:ext cx="19050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400" b="0">
                <a:solidFill>
                  <a:schemeClr val="tx1"/>
                </a:solidFill>
                <a:ea typeface="+mn-ea"/>
              </a:defRPr>
            </a:lvl1pPr>
          </a:lstStyle>
          <a:p>
            <a:fld id="{B30F41EA-2FE1-4277-87D3-D4F3717C4B0A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58A522-1745-460B-A7A1-BFD307873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97698E6-90B5-44D4-ABF6-9130440D5A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956625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ED4F318-66B2-45D2-81E0-5E2A9C29E6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15100" y="465138"/>
            <a:ext cx="1943100" cy="563086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D694809-BD91-4BB0-801E-9991A7FA1C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5800" y="465138"/>
            <a:ext cx="5676900" cy="563086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3369530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标题和文本在内容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306B38-5F03-4461-B64C-8AF79DA01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65138"/>
            <a:ext cx="7772400" cy="14319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FCF203-839A-4BA4-8538-E81935AFB9E3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7772400" cy="1981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FC15F22-0F46-4022-A5A8-4BA8AEC9D7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" y="4114800"/>
            <a:ext cx="7772400" cy="1981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815054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AF65EC-D752-4AC2-888B-8A154D125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65138"/>
            <a:ext cx="7772400" cy="14319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4CE158-B38C-449F-953B-28B191141A74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35458F3-1E9C-480D-91B2-D71B274819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191330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953A6D-CDD8-487D-B0AF-5CDFB5C1D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89580B-F772-4681-BFAD-CD04212E9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791166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14FC1B-02FA-4DD5-9818-4FF322843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7B2DB31-8C1E-4EF5-8D0B-AD8B76AB6F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587902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D5BB5A-EB9C-4545-950F-FD79FE6CA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9AEB67-806A-4B4B-8F72-369E647732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FF9498E-3698-43B6-BE60-02958943B0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699326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5CC84D-B0C1-47E9-B124-D5AE5CB26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D2E627C-A7E3-4986-B6F7-EB2096ABA8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4C828DC-F85D-4820-B9AF-B3605F9C66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76CC26A-1585-4766-B061-E43A5899B1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D55C365-F63E-47B5-B174-8390335343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853119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D87D78-2E58-45B3-A390-21003E91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59897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2212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88D133-2D9F-4E53-BCD3-53DC213DA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EB0A0A1-0D96-4E06-9841-F0278CC5BC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03519CB-1D5A-4B2F-8141-F8EACF8379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99245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8E6249-6D0D-4302-8CEC-87B9CDDD5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9A803CA-3C90-4CB2-83D7-85BB2171C7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D126C19-69C4-4130-AFAF-0B7C5A99CD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036771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5" name="Freeform 3">
            <a:extLst>
              <a:ext uri="{FF2B5EF4-FFF2-40B4-BE49-F238E27FC236}">
                <a16:creationId xmlns:a16="http://schemas.microsoft.com/office/drawing/2014/main" id="{BB2F89C9-6889-429F-821C-072AEC774B9E}"/>
              </a:ext>
            </a:extLst>
          </p:cNvPr>
          <p:cNvSpPr>
            <a:spLocks/>
          </p:cNvSpPr>
          <p:nvPr/>
        </p:nvSpPr>
        <p:spPr bwMode="hidden">
          <a:xfrm>
            <a:off x="2590800" y="6350"/>
            <a:ext cx="2757488" cy="6878638"/>
          </a:xfrm>
          <a:custGeom>
            <a:avLst/>
            <a:gdLst>
              <a:gd name="T0" fmla="*/ 494 w 1737"/>
              <a:gd name="T1" fmla="*/ 4309 h 4320"/>
              <a:gd name="T2" fmla="*/ 1737 w 1737"/>
              <a:gd name="T3" fmla="*/ 4320 h 4320"/>
              <a:gd name="T4" fmla="*/ 524 w 1737"/>
              <a:gd name="T5" fmla="*/ 0 h 4320"/>
              <a:gd name="T6" fmla="*/ 0 w 1737"/>
              <a:gd name="T7" fmla="*/ 7 h 4320"/>
              <a:gd name="T8" fmla="*/ 494 w 1737"/>
              <a:gd name="T9" fmla="*/ 4309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37" h="4320">
                <a:moveTo>
                  <a:pt x="494" y="4309"/>
                </a:moveTo>
                <a:lnTo>
                  <a:pt x="1737" y="4320"/>
                </a:lnTo>
                <a:lnTo>
                  <a:pt x="524" y="0"/>
                </a:lnTo>
                <a:lnTo>
                  <a:pt x="0" y="7"/>
                </a:lnTo>
                <a:lnTo>
                  <a:pt x="494" y="4309"/>
                </a:lnTo>
                <a:close/>
              </a:path>
            </a:pathLst>
          </a:custGeom>
          <a:gradFill rotWithShape="0">
            <a:gsLst>
              <a:gs pos="0">
                <a:schemeClr val="bg1"/>
              </a:gs>
              <a:gs pos="100000">
                <a:schemeClr val="bg2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2996" name="Freeform 4">
            <a:extLst>
              <a:ext uri="{FF2B5EF4-FFF2-40B4-BE49-F238E27FC236}">
                <a16:creationId xmlns:a16="http://schemas.microsoft.com/office/drawing/2014/main" id="{745A9A3A-E23A-4EDE-B507-764E964BFC50}"/>
              </a:ext>
            </a:extLst>
          </p:cNvPr>
          <p:cNvSpPr>
            <a:spLocks/>
          </p:cNvSpPr>
          <p:nvPr/>
        </p:nvSpPr>
        <p:spPr bwMode="hidden">
          <a:xfrm>
            <a:off x="-14288" y="-14288"/>
            <a:ext cx="2757488" cy="6872288"/>
          </a:xfrm>
          <a:custGeom>
            <a:avLst/>
            <a:gdLst>
              <a:gd name="T0" fmla="*/ 494 w 1737"/>
              <a:gd name="T1" fmla="*/ 4309 h 4320"/>
              <a:gd name="T2" fmla="*/ 1737 w 1737"/>
              <a:gd name="T3" fmla="*/ 4320 h 4320"/>
              <a:gd name="T4" fmla="*/ 524 w 1737"/>
              <a:gd name="T5" fmla="*/ 0 h 4320"/>
              <a:gd name="T6" fmla="*/ 0 w 1737"/>
              <a:gd name="T7" fmla="*/ 7 h 4320"/>
              <a:gd name="T8" fmla="*/ 494 w 1737"/>
              <a:gd name="T9" fmla="*/ 4309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37" h="4320">
                <a:moveTo>
                  <a:pt x="494" y="4309"/>
                </a:moveTo>
                <a:lnTo>
                  <a:pt x="1737" y="4320"/>
                </a:lnTo>
                <a:lnTo>
                  <a:pt x="524" y="0"/>
                </a:lnTo>
                <a:lnTo>
                  <a:pt x="0" y="7"/>
                </a:lnTo>
                <a:lnTo>
                  <a:pt x="494" y="4309"/>
                </a:lnTo>
                <a:close/>
              </a:path>
            </a:pathLst>
          </a:custGeom>
          <a:gradFill rotWithShape="0">
            <a:gsLst>
              <a:gs pos="0">
                <a:schemeClr val="bg1"/>
              </a:gs>
              <a:gs pos="100000">
                <a:schemeClr val="bg2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2997" name="Freeform 5">
            <a:extLst>
              <a:ext uri="{FF2B5EF4-FFF2-40B4-BE49-F238E27FC236}">
                <a16:creationId xmlns:a16="http://schemas.microsoft.com/office/drawing/2014/main" id="{647FF8AE-94A3-47CF-8D05-5EC784117349}"/>
              </a:ext>
            </a:extLst>
          </p:cNvPr>
          <p:cNvSpPr>
            <a:spLocks/>
          </p:cNvSpPr>
          <p:nvPr/>
        </p:nvSpPr>
        <p:spPr bwMode="hidden">
          <a:xfrm>
            <a:off x="5943600" y="0"/>
            <a:ext cx="2760663" cy="6873875"/>
          </a:xfrm>
          <a:custGeom>
            <a:avLst/>
            <a:gdLst>
              <a:gd name="T0" fmla="*/ 494 w 1739"/>
              <a:gd name="T1" fmla="*/ 4415 h 4420"/>
              <a:gd name="T2" fmla="*/ 1739 w 1739"/>
              <a:gd name="T3" fmla="*/ 4420 h 4420"/>
              <a:gd name="T4" fmla="*/ 524 w 1739"/>
              <a:gd name="T5" fmla="*/ 0 h 4420"/>
              <a:gd name="T6" fmla="*/ 0 w 1739"/>
              <a:gd name="T7" fmla="*/ 7 h 4420"/>
              <a:gd name="T8" fmla="*/ 494 w 1739"/>
              <a:gd name="T9" fmla="*/ 4415 h 44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39" h="4420">
                <a:moveTo>
                  <a:pt x="494" y="4415"/>
                </a:moveTo>
                <a:lnTo>
                  <a:pt x="1739" y="4420"/>
                </a:lnTo>
                <a:lnTo>
                  <a:pt x="524" y="0"/>
                </a:lnTo>
                <a:lnTo>
                  <a:pt x="0" y="7"/>
                </a:lnTo>
                <a:lnTo>
                  <a:pt x="494" y="4415"/>
                </a:lnTo>
                <a:close/>
              </a:path>
            </a:pathLst>
          </a:custGeom>
          <a:gradFill rotWithShape="0">
            <a:gsLst>
              <a:gs pos="0">
                <a:schemeClr val="bg1"/>
              </a:gs>
              <a:gs pos="100000">
                <a:schemeClr val="bg2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2998" name="Freeform 6">
            <a:extLst>
              <a:ext uri="{FF2B5EF4-FFF2-40B4-BE49-F238E27FC236}">
                <a16:creationId xmlns:a16="http://schemas.microsoft.com/office/drawing/2014/main" id="{97902F15-2766-4055-A5FA-D0DC941C780B}"/>
              </a:ext>
            </a:extLst>
          </p:cNvPr>
          <p:cNvSpPr>
            <a:spLocks/>
          </p:cNvSpPr>
          <p:nvPr/>
        </p:nvSpPr>
        <p:spPr bwMode="hidden">
          <a:xfrm>
            <a:off x="3048000" y="0"/>
            <a:ext cx="3302000" cy="6864350"/>
          </a:xfrm>
          <a:custGeom>
            <a:avLst/>
            <a:gdLst>
              <a:gd name="T0" fmla="*/ 0 w 2080"/>
              <a:gd name="T1" fmla="*/ 7 h 4338"/>
              <a:gd name="T2" fmla="*/ 1870 w 2080"/>
              <a:gd name="T3" fmla="*/ 4338 h 4338"/>
              <a:gd name="T4" fmla="*/ 2080 w 2080"/>
              <a:gd name="T5" fmla="*/ 4338 h 4338"/>
              <a:gd name="T6" fmla="*/ 1033 w 2080"/>
              <a:gd name="T7" fmla="*/ 0 h 4338"/>
              <a:gd name="T8" fmla="*/ 0 w 2080"/>
              <a:gd name="T9" fmla="*/ 7 h 43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80" h="4338">
                <a:moveTo>
                  <a:pt x="0" y="7"/>
                </a:moveTo>
                <a:lnTo>
                  <a:pt x="1870" y="4338"/>
                </a:lnTo>
                <a:lnTo>
                  <a:pt x="2080" y="4338"/>
                </a:lnTo>
                <a:lnTo>
                  <a:pt x="1033" y="0"/>
                </a:lnTo>
                <a:lnTo>
                  <a:pt x="0" y="7"/>
                </a:lnTo>
                <a:close/>
              </a:path>
            </a:pathLst>
          </a:cu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2999" name="Freeform 7">
            <a:extLst>
              <a:ext uri="{FF2B5EF4-FFF2-40B4-BE49-F238E27FC236}">
                <a16:creationId xmlns:a16="http://schemas.microsoft.com/office/drawing/2014/main" id="{25CB0F52-BF43-4B7C-8229-C4A60B363191}"/>
              </a:ext>
            </a:extLst>
          </p:cNvPr>
          <p:cNvSpPr>
            <a:spLocks/>
          </p:cNvSpPr>
          <p:nvPr/>
        </p:nvSpPr>
        <p:spPr bwMode="hidden">
          <a:xfrm>
            <a:off x="185738" y="168275"/>
            <a:ext cx="5562600" cy="2438400"/>
          </a:xfrm>
          <a:custGeom>
            <a:avLst/>
            <a:gdLst>
              <a:gd name="T0" fmla="*/ 0 w 4763"/>
              <a:gd name="T1" fmla="*/ 1778 h 1845"/>
              <a:gd name="T2" fmla="*/ 4742 w 4763"/>
              <a:gd name="T3" fmla="*/ 0 h 1845"/>
              <a:gd name="T4" fmla="*/ 4763 w 4763"/>
              <a:gd name="T5" fmla="*/ 42 h 1845"/>
              <a:gd name="T6" fmla="*/ 20 w 4763"/>
              <a:gd name="T7" fmla="*/ 1845 h 1845"/>
              <a:gd name="T8" fmla="*/ 0 w 4763"/>
              <a:gd name="T9" fmla="*/ 1778 h 1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63" h="1845">
                <a:moveTo>
                  <a:pt x="0" y="1778"/>
                </a:moveTo>
                <a:cubicBezTo>
                  <a:pt x="2065" y="797"/>
                  <a:pt x="3942" y="281"/>
                  <a:pt x="4742" y="0"/>
                </a:cubicBezTo>
                <a:lnTo>
                  <a:pt x="4763" y="42"/>
                </a:lnTo>
                <a:cubicBezTo>
                  <a:pt x="3976" y="350"/>
                  <a:pt x="1830" y="918"/>
                  <a:pt x="20" y="1845"/>
                </a:cubicBezTo>
                <a:cubicBezTo>
                  <a:pt x="20" y="1845"/>
                  <a:pt x="0" y="1778"/>
                  <a:pt x="0" y="1778"/>
                </a:cubicBezTo>
                <a:close/>
              </a:path>
            </a:pathLst>
          </a:custGeom>
          <a:gradFill rotWithShape="0">
            <a:gsLst>
              <a:gs pos="0">
                <a:schemeClr val="bg1"/>
              </a:gs>
              <a:gs pos="5000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3006" name="Rectangle 14">
            <a:extLst>
              <a:ext uri="{FF2B5EF4-FFF2-40B4-BE49-F238E27FC236}">
                <a16:creationId xmlns:a16="http://schemas.microsoft.com/office/drawing/2014/main" id="{DBB04540-AEC2-4703-ACDD-BA9E8F2F4CDC}"/>
              </a:ext>
            </a:extLst>
          </p:cNvPr>
          <p:cNvSpPr>
            <a:spLocks noChangeArrowheads="1"/>
          </p:cNvSpPr>
          <p:nvPr/>
        </p:nvSpPr>
        <p:spPr bwMode="hidden">
          <a:xfrm>
            <a:off x="0" y="6096000"/>
            <a:ext cx="9144000" cy="68580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3007" name="Freeform 15">
            <a:extLst>
              <a:ext uri="{FF2B5EF4-FFF2-40B4-BE49-F238E27FC236}">
                <a16:creationId xmlns:a16="http://schemas.microsoft.com/office/drawing/2014/main" id="{8B3B40EE-9749-426C-922D-7F216EB0DC4F}"/>
              </a:ext>
            </a:extLst>
          </p:cNvPr>
          <p:cNvSpPr>
            <a:spLocks/>
          </p:cNvSpPr>
          <p:nvPr/>
        </p:nvSpPr>
        <p:spPr bwMode="hidden">
          <a:xfrm>
            <a:off x="2590800" y="6294438"/>
            <a:ext cx="2757488" cy="606425"/>
          </a:xfrm>
          <a:custGeom>
            <a:avLst/>
            <a:gdLst>
              <a:gd name="T0" fmla="*/ 494 w 1737"/>
              <a:gd name="T1" fmla="*/ 4309 h 4320"/>
              <a:gd name="T2" fmla="*/ 1737 w 1737"/>
              <a:gd name="T3" fmla="*/ 4320 h 4320"/>
              <a:gd name="T4" fmla="*/ 524 w 1737"/>
              <a:gd name="T5" fmla="*/ 0 h 4320"/>
              <a:gd name="T6" fmla="*/ 0 w 1737"/>
              <a:gd name="T7" fmla="*/ 7 h 4320"/>
              <a:gd name="T8" fmla="*/ 494 w 1737"/>
              <a:gd name="T9" fmla="*/ 4309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37" h="4320">
                <a:moveTo>
                  <a:pt x="494" y="4309"/>
                </a:moveTo>
                <a:lnTo>
                  <a:pt x="1737" y="4320"/>
                </a:lnTo>
                <a:lnTo>
                  <a:pt x="524" y="0"/>
                </a:lnTo>
                <a:lnTo>
                  <a:pt x="0" y="7"/>
                </a:lnTo>
                <a:lnTo>
                  <a:pt x="494" y="4309"/>
                </a:lnTo>
                <a:close/>
              </a:path>
            </a:pathLst>
          </a:custGeom>
          <a:gradFill rotWithShape="0">
            <a:gsLst>
              <a:gs pos="0">
                <a:schemeClr val="bg1"/>
              </a:gs>
              <a:gs pos="100000">
                <a:schemeClr val="bg2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3008" name="Freeform 16">
            <a:extLst>
              <a:ext uri="{FF2B5EF4-FFF2-40B4-BE49-F238E27FC236}">
                <a16:creationId xmlns:a16="http://schemas.microsoft.com/office/drawing/2014/main" id="{12C86EBC-4134-4EAD-B897-AF767A3E2678}"/>
              </a:ext>
            </a:extLst>
          </p:cNvPr>
          <p:cNvSpPr>
            <a:spLocks/>
          </p:cNvSpPr>
          <p:nvPr/>
        </p:nvSpPr>
        <p:spPr bwMode="hidden">
          <a:xfrm>
            <a:off x="0" y="6294438"/>
            <a:ext cx="2757488" cy="604837"/>
          </a:xfrm>
          <a:custGeom>
            <a:avLst/>
            <a:gdLst>
              <a:gd name="T0" fmla="*/ 494 w 1737"/>
              <a:gd name="T1" fmla="*/ 4309 h 4320"/>
              <a:gd name="T2" fmla="*/ 1737 w 1737"/>
              <a:gd name="T3" fmla="*/ 4320 h 4320"/>
              <a:gd name="T4" fmla="*/ 524 w 1737"/>
              <a:gd name="T5" fmla="*/ 0 h 4320"/>
              <a:gd name="T6" fmla="*/ 0 w 1737"/>
              <a:gd name="T7" fmla="*/ 7 h 4320"/>
              <a:gd name="T8" fmla="*/ 494 w 1737"/>
              <a:gd name="T9" fmla="*/ 4309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37" h="4320">
                <a:moveTo>
                  <a:pt x="494" y="4309"/>
                </a:moveTo>
                <a:lnTo>
                  <a:pt x="1737" y="4320"/>
                </a:lnTo>
                <a:lnTo>
                  <a:pt x="524" y="0"/>
                </a:lnTo>
                <a:lnTo>
                  <a:pt x="0" y="7"/>
                </a:lnTo>
                <a:lnTo>
                  <a:pt x="494" y="4309"/>
                </a:lnTo>
                <a:close/>
              </a:path>
            </a:pathLst>
          </a:custGeom>
          <a:gradFill rotWithShape="0">
            <a:gsLst>
              <a:gs pos="0">
                <a:schemeClr val="bg1"/>
              </a:gs>
              <a:gs pos="100000">
                <a:schemeClr val="bg2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3010" name="Freeform 18">
            <a:extLst>
              <a:ext uri="{FF2B5EF4-FFF2-40B4-BE49-F238E27FC236}">
                <a16:creationId xmlns:a16="http://schemas.microsoft.com/office/drawing/2014/main" id="{4DE5C7B0-2B90-42B1-AA94-8521501435EB}"/>
              </a:ext>
            </a:extLst>
          </p:cNvPr>
          <p:cNvSpPr>
            <a:spLocks/>
          </p:cNvSpPr>
          <p:nvPr/>
        </p:nvSpPr>
        <p:spPr bwMode="hidden">
          <a:xfrm>
            <a:off x="3048000" y="6294438"/>
            <a:ext cx="3302000" cy="604837"/>
          </a:xfrm>
          <a:custGeom>
            <a:avLst/>
            <a:gdLst>
              <a:gd name="T0" fmla="*/ 0 w 2080"/>
              <a:gd name="T1" fmla="*/ 7 h 4338"/>
              <a:gd name="T2" fmla="*/ 1870 w 2080"/>
              <a:gd name="T3" fmla="*/ 4338 h 4338"/>
              <a:gd name="T4" fmla="*/ 2080 w 2080"/>
              <a:gd name="T5" fmla="*/ 4338 h 4338"/>
              <a:gd name="T6" fmla="*/ 1033 w 2080"/>
              <a:gd name="T7" fmla="*/ 0 h 4338"/>
              <a:gd name="T8" fmla="*/ 0 w 2080"/>
              <a:gd name="T9" fmla="*/ 7 h 43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80" h="4338">
                <a:moveTo>
                  <a:pt x="0" y="7"/>
                </a:moveTo>
                <a:lnTo>
                  <a:pt x="1870" y="4338"/>
                </a:lnTo>
                <a:lnTo>
                  <a:pt x="2080" y="4338"/>
                </a:lnTo>
                <a:lnTo>
                  <a:pt x="1033" y="0"/>
                </a:lnTo>
                <a:lnTo>
                  <a:pt x="0" y="7"/>
                </a:lnTo>
                <a:close/>
              </a:path>
            </a:pathLst>
          </a:cu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3022" name="Rectangle 30">
            <a:extLst>
              <a:ext uri="{FF2B5EF4-FFF2-40B4-BE49-F238E27FC236}">
                <a16:creationId xmlns:a16="http://schemas.microsoft.com/office/drawing/2014/main" id="{BBCFC82F-E309-4B9D-BD77-57C34B499B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465138"/>
            <a:ext cx="7772400" cy="1431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213023" name="Rectangle 31">
            <a:extLst>
              <a:ext uri="{FF2B5EF4-FFF2-40B4-BE49-F238E27FC236}">
                <a16:creationId xmlns:a16="http://schemas.microsoft.com/office/drawing/2014/main" id="{29DF54CD-E45E-459F-8FB5-A95353C652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lack" panose="020B0A04020102020204" pitchFamily="34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lack" panose="020B0A04020102020204" pitchFamily="34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lack" panose="020B0A04020102020204" pitchFamily="34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lack" panose="020B0A040201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lack" panose="020B0A040201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lack" panose="020B0A040201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lack" panose="020B0A040201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lack" panose="020B0A040201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SzPct val="8500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tx2"/>
        </a:buClr>
        <a:buSzPct val="70000"/>
        <a:buFont typeface="Wingdings" panose="05000000000000000000" pitchFamily="2" charset="2"/>
        <a:buChar char="l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anose="05000000000000000000" pitchFamily="2" charset="2"/>
        <a:buChar char="l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60000"/>
        <a:buFont typeface="Wingdings" panose="05000000000000000000" pitchFamily="2" charset="2"/>
        <a:buChar char="l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l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oleObject" Target="../embeddings/oleObject19.bin"/><Relationship Id="rId7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25.emf"/><Relationship Id="rId5" Type="http://schemas.openxmlformats.org/officeDocument/2006/relationships/oleObject" Target="../embeddings/oleObject20.bin"/><Relationship Id="rId10" Type="http://schemas.openxmlformats.org/officeDocument/2006/relationships/image" Target="../media/image27.emf"/><Relationship Id="rId4" Type="http://schemas.openxmlformats.org/officeDocument/2006/relationships/image" Target="../media/image24.emf"/><Relationship Id="rId9" Type="http://schemas.openxmlformats.org/officeDocument/2006/relationships/oleObject" Target="../embeddings/oleObject22.bin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oleObject" Target="../embeddings/oleObject23.bin"/><Relationship Id="rId7" Type="http://schemas.openxmlformats.org/officeDocument/2006/relationships/oleObject" Target="../embeddings/oleObject25.bin"/><Relationship Id="rId12" Type="http://schemas.openxmlformats.org/officeDocument/2006/relationships/image" Target="../media/image3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29.emf"/><Relationship Id="rId11" Type="http://schemas.openxmlformats.org/officeDocument/2006/relationships/oleObject" Target="../embeddings/oleObject27.bin"/><Relationship Id="rId5" Type="http://schemas.openxmlformats.org/officeDocument/2006/relationships/oleObject" Target="../embeddings/oleObject24.bin"/><Relationship Id="rId10" Type="http://schemas.openxmlformats.org/officeDocument/2006/relationships/image" Target="../media/image31.emf"/><Relationship Id="rId4" Type="http://schemas.openxmlformats.org/officeDocument/2006/relationships/image" Target="../media/image28.emf"/><Relationship Id="rId9" Type="http://schemas.openxmlformats.org/officeDocument/2006/relationships/oleObject" Target="../embeddings/oleObject26.bin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13" Type="http://schemas.openxmlformats.org/officeDocument/2006/relationships/oleObject" Target="../embeddings/oleObject33.bin"/><Relationship Id="rId3" Type="http://schemas.openxmlformats.org/officeDocument/2006/relationships/oleObject" Target="../embeddings/oleObject28.bin"/><Relationship Id="rId7" Type="http://schemas.openxmlformats.org/officeDocument/2006/relationships/oleObject" Target="../embeddings/oleObject30.bin"/><Relationship Id="rId12" Type="http://schemas.openxmlformats.org/officeDocument/2006/relationships/image" Target="../media/image3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34.emf"/><Relationship Id="rId11" Type="http://schemas.openxmlformats.org/officeDocument/2006/relationships/oleObject" Target="../embeddings/oleObject32.bin"/><Relationship Id="rId5" Type="http://schemas.openxmlformats.org/officeDocument/2006/relationships/oleObject" Target="../embeddings/oleObject29.bin"/><Relationship Id="rId10" Type="http://schemas.openxmlformats.org/officeDocument/2006/relationships/image" Target="../media/image36.emf"/><Relationship Id="rId4" Type="http://schemas.openxmlformats.org/officeDocument/2006/relationships/image" Target="../media/image33.emf"/><Relationship Id="rId9" Type="http://schemas.openxmlformats.org/officeDocument/2006/relationships/oleObject" Target="../embeddings/oleObject31.bin"/><Relationship Id="rId14" Type="http://schemas.openxmlformats.org/officeDocument/2006/relationships/image" Target="../media/image38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emf"/><Relationship Id="rId13" Type="http://schemas.openxmlformats.org/officeDocument/2006/relationships/oleObject" Target="../embeddings/oleObject39.bin"/><Relationship Id="rId18" Type="http://schemas.openxmlformats.org/officeDocument/2006/relationships/image" Target="../media/image46.emf"/><Relationship Id="rId3" Type="http://schemas.openxmlformats.org/officeDocument/2006/relationships/oleObject" Target="../embeddings/oleObject34.bin"/><Relationship Id="rId7" Type="http://schemas.openxmlformats.org/officeDocument/2006/relationships/oleObject" Target="../embeddings/oleObject36.bin"/><Relationship Id="rId12" Type="http://schemas.openxmlformats.org/officeDocument/2006/relationships/image" Target="../media/image43.emf"/><Relationship Id="rId17" Type="http://schemas.openxmlformats.org/officeDocument/2006/relationships/oleObject" Target="../embeddings/oleObject41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5.emf"/><Relationship Id="rId1" Type="http://schemas.openxmlformats.org/officeDocument/2006/relationships/vmlDrawing" Target="../drawings/vmlDrawing9.vml"/><Relationship Id="rId6" Type="http://schemas.openxmlformats.org/officeDocument/2006/relationships/image" Target="../media/image40.emf"/><Relationship Id="rId11" Type="http://schemas.openxmlformats.org/officeDocument/2006/relationships/oleObject" Target="../embeddings/oleObject38.bin"/><Relationship Id="rId5" Type="http://schemas.openxmlformats.org/officeDocument/2006/relationships/oleObject" Target="../embeddings/oleObject35.bin"/><Relationship Id="rId15" Type="http://schemas.openxmlformats.org/officeDocument/2006/relationships/oleObject" Target="../embeddings/oleObject40.bin"/><Relationship Id="rId10" Type="http://schemas.openxmlformats.org/officeDocument/2006/relationships/image" Target="../media/image42.emf"/><Relationship Id="rId4" Type="http://schemas.openxmlformats.org/officeDocument/2006/relationships/image" Target="../media/image39.emf"/><Relationship Id="rId9" Type="http://schemas.openxmlformats.org/officeDocument/2006/relationships/oleObject" Target="../embeddings/oleObject37.bin"/><Relationship Id="rId14" Type="http://schemas.openxmlformats.org/officeDocument/2006/relationships/image" Target="../media/image44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" Target="slide1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" Target="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" Target="slide2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" Target="slide20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emf"/><Relationship Id="rId3" Type="http://schemas.openxmlformats.org/officeDocument/2006/relationships/oleObject" Target="../embeddings/oleObject42.bin"/><Relationship Id="rId7" Type="http://schemas.openxmlformats.org/officeDocument/2006/relationships/oleObject" Target="../embeddings/oleObject44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50.emf"/><Relationship Id="rId5" Type="http://schemas.openxmlformats.org/officeDocument/2006/relationships/oleObject" Target="../embeddings/oleObject43.bin"/><Relationship Id="rId4" Type="http://schemas.openxmlformats.org/officeDocument/2006/relationships/image" Target="../media/image49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emf"/><Relationship Id="rId13" Type="http://schemas.openxmlformats.org/officeDocument/2006/relationships/oleObject" Target="../embeddings/oleObject50.bin"/><Relationship Id="rId3" Type="http://schemas.openxmlformats.org/officeDocument/2006/relationships/oleObject" Target="../embeddings/oleObject45.bin"/><Relationship Id="rId7" Type="http://schemas.openxmlformats.org/officeDocument/2006/relationships/oleObject" Target="../embeddings/oleObject47.bin"/><Relationship Id="rId12" Type="http://schemas.openxmlformats.org/officeDocument/2006/relationships/image" Target="../media/image56.emf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53.emf"/><Relationship Id="rId11" Type="http://schemas.openxmlformats.org/officeDocument/2006/relationships/oleObject" Target="../embeddings/oleObject49.bin"/><Relationship Id="rId5" Type="http://schemas.openxmlformats.org/officeDocument/2006/relationships/oleObject" Target="../embeddings/oleObject46.bin"/><Relationship Id="rId10" Type="http://schemas.openxmlformats.org/officeDocument/2006/relationships/image" Target="../media/image55.emf"/><Relationship Id="rId4" Type="http://schemas.openxmlformats.org/officeDocument/2006/relationships/image" Target="../media/image52.emf"/><Relationship Id="rId9" Type="http://schemas.openxmlformats.org/officeDocument/2006/relationships/oleObject" Target="../embeddings/oleObject48.bin"/><Relationship Id="rId14" Type="http://schemas.openxmlformats.org/officeDocument/2006/relationships/image" Target="../media/image57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emf"/><Relationship Id="rId13" Type="http://schemas.openxmlformats.org/officeDocument/2006/relationships/oleObject" Target="../embeddings/oleObject56.bin"/><Relationship Id="rId3" Type="http://schemas.openxmlformats.org/officeDocument/2006/relationships/oleObject" Target="../embeddings/oleObject51.bin"/><Relationship Id="rId7" Type="http://schemas.openxmlformats.org/officeDocument/2006/relationships/oleObject" Target="../embeddings/oleObject53.bin"/><Relationship Id="rId12" Type="http://schemas.openxmlformats.org/officeDocument/2006/relationships/image" Target="../media/image62.emf"/><Relationship Id="rId2" Type="http://schemas.openxmlformats.org/officeDocument/2006/relationships/slideLayout" Target="../slideLayouts/slideLayout6.xml"/><Relationship Id="rId16" Type="http://schemas.openxmlformats.org/officeDocument/2006/relationships/image" Target="../media/image64.emf"/><Relationship Id="rId1" Type="http://schemas.openxmlformats.org/officeDocument/2006/relationships/vmlDrawing" Target="../drawings/vmlDrawing12.vml"/><Relationship Id="rId6" Type="http://schemas.openxmlformats.org/officeDocument/2006/relationships/image" Target="../media/image59.emf"/><Relationship Id="rId11" Type="http://schemas.openxmlformats.org/officeDocument/2006/relationships/oleObject" Target="../embeddings/oleObject55.bin"/><Relationship Id="rId5" Type="http://schemas.openxmlformats.org/officeDocument/2006/relationships/oleObject" Target="../embeddings/oleObject52.bin"/><Relationship Id="rId15" Type="http://schemas.openxmlformats.org/officeDocument/2006/relationships/oleObject" Target="../embeddings/oleObject57.bin"/><Relationship Id="rId10" Type="http://schemas.openxmlformats.org/officeDocument/2006/relationships/image" Target="../media/image61.emf"/><Relationship Id="rId4" Type="http://schemas.openxmlformats.org/officeDocument/2006/relationships/image" Target="../media/image58.emf"/><Relationship Id="rId9" Type="http://schemas.openxmlformats.org/officeDocument/2006/relationships/oleObject" Target="../embeddings/oleObject54.bin"/><Relationship Id="rId14" Type="http://schemas.openxmlformats.org/officeDocument/2006/relationships/image" Target="../media/image63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emf"/><Relationship Id="rId3" Type="http://schemas.openxmlformats.org/officeDocument/2006/relationships/oleObject" Target="../embeddings/oleObject58.bin"/><Relationship Id="rId7" Type="http://schemas.openxmlformats.org/officeDocument/2006/relationships/oleObject" Target="../embeddings/oleObject60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66.emf"/><Relationship Id="rId5" Type="http://schemas.openxmlformats.org/officeDocument/2006/relationships/oleObject" Target="../embeddings/oleObject59.bin"/><Relationship Id="rId4" Type="http://schemas.openxmlformats.org/officeDocument/2006/relationships/image" Target="../media/image65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emf"/><Relationship Id="rId13" Type="http://schemas.openxmlformats.org/officeDocument/2006/relationships/oleObject" Target="../embeddings/oleObject66.bin"/><Relationship Id="rId3" Type="http://schemas.openxmlformats.org/officeDocument/2006/relationships/oleObject" Target="../embeddings/oleObject61.bin"/><Relationship Id="rId7" Type="http://schemas.openxmlformats.org/officeDocument/2006/relationships/oleObject" Target="../embeddings/oleObject63.bin"/><Relationship Id="rId12" Type="http://schemas.openxmlformats.org/officeDocument/2006/relationships/image" Target="../media/image72.emf"/><Relationship Id="rId2" Type="http://schemas.openxmlformats.org/officeDocument/2006/relationships/slideLayout" Target="../slideLayouts/slideLayout6.xml"/><Relationship Id="rId16" Type="http://schemas.openxmlformats.org/officeDocument/2006/relationships/image" Target="../media/image74.emf"/><Relationship Id="rId1" Type="http://schemas.openxmlformats.org/officeDocument/2006/relationships/vmlDrawing" Target="../drawings/vmlDrawing14.vml"/><Relationship Id="rId6" Type="http://schemas.openxmlformats.org/officeDocument/2006/relationships/image" Target="../media/image69.emf"/><Relationship Id="rId11" Type="http://schemas.openxmlformats.org/officeDocument/2006/relationships/oleObject" Target="../embeddings/oleObject65.bin"/><Relationship Id="rId5" Type="http://schemas.openxmlformats.org/officeDocument/2006/relationships/oleObject" Target="../embeddings/oleObject62.bin"/><Relationship Id="rId15" Type="http://schemas.openxmlformats.org/officeDocument/2006/relationships/oleObject" Target="../embeddings/oleObject67.bin"/><Relationship Id="rId10" Type="http://schemas.openxmlformats.org/officeDocument/2006/relationships/image" Target="../media/image71.emf"/><Relationship Id="rId4" Type="http://schemas.openxmlformats.org/officeDocument/2006/relationships/image" Target="../media/image68.emf"/><Relationship Id="rId9" Type="http://schemas.openxmlformats.org/officeDocument/2006/relationships/oleObject" Target="../embeddings/oleObject64.bin"/><Relationship Id="rId14" Type="http://schemas.openxmlformats.org/officeDocument/2006/relationships/image" Target="../media/image73.e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emf"/><Relationship Id="rId13" Type="http://schemas.openxmlformats.org/officeDocument/2006/relationships/oleObject" Target="../embeddings/oleObject73.bin"/><Relationship Id="rId18" Type="http://schemas.openxmlformats.org/officeDocument/2006/relationships/image" Target="../media/image82.emf"/><Relationship Id="rId26" Type="http://schemas.openxmlformats.org/officeDocument/2006/relationships/image" Target="../media/image86.emf"/><Relationship Id="rId3" Type="http://schemas.openxmlformats.org/officeDocument/2006/relationships/oleObject" Target="../embeddings/oleObject68.bin"/><Relationship Id="rId21" Type="http://schemas.openxmlformats.org/officeDocument/2006/relationships/oleObject" Target="../embeddings/oleObject77.bin"/><Relationship Id="rId7" Type="http://schemas.openxmlformats.org/officeDocument/2006/relationships/oleObject" Target="../embeddings/oleObject70.bin"/><Relationship Id="rId12" Type="http://schemas.openxmlformats.org/officeDocument/2006/relationships/image" Target="../media/image79.emf"/><Relationship Id="rId17" Type="http://schemas.openxmlformats.org/officeDocument/2006/relationships/oleObject" Target="../embeddings/oleObject75.bin"/><Relationship Id="rId25" Type="http://schemas.openxmlformats.org/officeDocument/2006/relationships/oleObject" Target="../embeddings/oleObject79.bin"/><Relationship Id="rId2" Type="http://schemas.openxmlformats.org/officeDocument/2006/relationships/slideLayout" Target="../slideLayouts/slideLayout6.xml"/><Relationship Id="rId16" Type="http://schemas.openxmlformats.org/officeDocument/2006/relationships/image" Target="../media/image81.emf"/><Relationship Id="rId20" Type="http://schemas.openxmlformats.org/officeDocument/2006/relationships/image" Target="../media/image83.emf"/><Relationship Id="rId29" Type="http://schemas.openxmlformats.org/officeDocument/2006/relationships/oleObject" Target="../embeddings/oleObject81.bin"/><Relationship Id="rId1" Type="http://schemas.openxmlformats.org/officeDocument/2006/relationships/vmlDrawing" Target="../drawings/vmlDrawing15.vml"/><Relationship Id="rId6" Type="http://schemas.openxmlformats.org/officeDocument/2006/relationships/image" Target="../media/image76.emf"/><Relationship Id="rId11" Type="http://schemas.openxmlformats.org/officeDocument/2006/relationships/oleObject" Target="../embeddings/oleObject72.bin"/><Relationship Id="rId24" Type="http://schemas.openxmlformats.org/officeDocument/2006/relationships/image" Target="../media/image85.emf"/><Relationship Id="rId32" Type="http://schemas.openxmlformats.org/officeDocument/2006/relationships/image" Target="../media/image89.emf"/><Relationship Id="rId5" Type="http://schemas.openxmlformats.org/officeDocument/2006/relationships/oleObject" Target="../embeddings/oleObject69.bin"/><Relationship Id="rId15" Type="http://schemas.openxmlformats.org/officeDocument/2006/relationships/oleObject" Target="../embeddings/oleObject74.bin"/><Relationship Id="rId23" Type="http://schemas.openxmlformats.org/officeDocument/2006/relationships/oleObject" Target="../embeddings/oleObject78.bin"/><Relationship Id="rId28" Type="http://schemas.openxmlformats.org/officeDocument/2006/relationships/image" Target="../media/image87.emf"/><Relationship Id="rId10" Type="http://schemas.openxmlformats.org/officeDocument/2006/relationships/image" Target="../media/image78.emf"/><Relationship Id="rId19" Type="http://schemas.openxmlformats.org/officeDocument/2006/relationships/oleObject" Target="../embeddings/oleObject76.bin"/><Relationship Id="rId31" Type="http://schemas.openxmlformats.org/officeDocument/2006/relationships/oleObject" Target="../embeddings/oleObject82.bin"/><Relationship Id="rId4" Type="http://schemas.openxmlformats.org/officeDocument/2006/relationships/image" Target="../media/image75.emf"/><Relationship Id="rId9" Type="http://schemas.openxmlformats.org/officeDocument/2006/relationships/oleObject" Target="../embeddings/oleObject71.bin"/><Relationship Id="rId14" Type="http://schemas.openxmlformats.org/officeDocument/2006/relationships/image" Target="../media/image80.emf"/><Relationship Id="rId22" Type="http://schemas.openxmlformats.org/officeDocument/2006/relationships/image" Target="../media/image84.emf"/><Relationship Id="rId27" Type="http://schemas.openxmlformats.org/officeDocument/2006/relationships/oleObject" Target="../embeddings/oleObject80.bin"/><Relationship Id="rId30" Type="http://schemas.openxmlformats.org/officeDocument/2006/relationships/image" Target="../media/image88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emf"/><Relationship Id="rId13" Type="http://schemas.openxmlformats.org/officeDocument/2006/relationships/oleObject" Target="../embeddings/oleObject88.bin"/><Relationship Id="rId3" Type="http://schemas.openxmlformats.org/officeDocument/2006/relationships/oleObject" Target="../embeddings/oleObject83.bin"/><Relationship Id="rId7" Type="http://schemas.openxmlformats.org/officeDocument/2006/relationships/oleObject" Target="../embeddings/oleObject85.bin"/><Relationship Id="rId12" Type="http://schemas.openxmlformats.org/officeDocument/2006/relationships/image" Target="../media/image94.emf"/><Relationship Id="rId2" Type="http://schemas.openxmlformats.org/officeDocument/2006/relationships/slideLayout" Target="../slideLayouts/slideLayout6.xml"/><Relationship Id="rId16" Type="http://schemas.openxmlformats.org/officeDocument/2006/relationships/image" Target="../media/image96.emf"/><Relationship Id="rId1" Type="http://schemas.openxmlformats.org/officeDocument/2006/relationships/vmlDrawing" Target="../drawings/vmlDrawing16.vml"/><Relationship Id="rId6" Type="http://schemas.openxmlformats.org/officeDocument/2006/relationships/image" Target="../media/image91.emf"/><Relationship Id="rId11" Type="http://schemas.openxmlformats.org/officeDocument/2006/relationships/oleObject" Target="../embeddings/oleObject87.bin"/><Relationship Id="rId5" Type="http://schemas.openxmlformats.org/officeDocument/2006/relationships/oleObject" Target="../embeddings/oleObject84.bin"/><Relationship Id="rId15" Type="http://schemas.openxmlformats.org/officeDocument/2006/relationships/oleObject" Target="../embeddings/oleObject89.bin"/><Relationship Id="rId10" Type="http://schemas.openxmlformats.org/officeDocument/2006/relationships/image" Target="../media/image93.emf"/><Relationship Id="rId4" Type="http://schemas.openxmlformats.org/officeDocument/2006/relationships/image" Target="../media/image90.emf"/><Relationship Id="rId9" Type="http://schemas.openxmlformats.org/officeDocument/2006/relationships/oleObject" Target="../embeddings/oleObject86.bin"/><Relationship Id="rId14" Type="http://schemas.openxmlformats.org/officeDocument/2006/relationships/image" Target="../media/image95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0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98.emf"/><Relationship Id="rId5" Type="http://schemas.openxmlformats.org/officeDocument/2006/relationships/oleObject" Target="../embeddings/oleObject91.bin"/><Relationship Id="rId4" Type="http://schemas.openxmlformats.org/officeDocument/2006/relationships/image" Target="../media/image9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3" Type="http://schemas.openxmlformats.org/officeDocument/2006/relationships/oleObject" Target="../embeddings/oleObject92.bin"/><Relationship Id="rId7" Type="http://schemas.openxmlformats.org/officeDocument/2006/relationships/oleObject" Target="../embeddings/oleObject94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100.emf"/><Relationship Id="rId5" Type="http://schemas.openxmlformats.org/officeDocument/2006/relationships/oleObject" Target="../embeddings/oleObject93.bin"/><Relationship Id="rId4" Type="http://schemas.openxmlformats.org/officeDocument/2006/relationships/image" Target="../media/image99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5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102.e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8.bin"/><Relationship Id="rId13" Type="http://schemas.openxmlformats.org/officeDocument/2006/relationships/image" Target="../media/image107.emf"/><Relationship Id="rId18" Type="http://schemas.openxmlformats.org/officeDocument/2006/relationships/oleObject" Target="../embeddings/oleObject103.bin"/><Relationship Id="rId3" Type="http://schemas.openxmlformats.org/officeDocument/2006/relationships/oleObject" Target="../embeddings/oleObject96.bin"/><Relationship Id="rId21" Type="http://schemas.openxmlformats.org/officeDocument/2006/relationships/image" Target="../media/image111.emf"/><Relationship Id="rId7" Type="http://schemas.openxmlformats.org/officeDocument/2006/relationships/image" Target="../media/image104.emf"/><Relationship Id="rId12" Type="http://schemas.openxmlformats.org/officeDocument/2006/relationships/oleObject" Target="../embeddings/oleObject100.bin"/><Relationship Id="rId17" Type="http://schemas.openxmlformats.org/officeDocument/2006/relationships/image" Target="../media/image109.emf"/><Relationship Id="rId25" Type="http://schemas.openxmlformats.org/officeDocument/2006/relationships/image" Target="../media/image113.emf"/><Relationship Id="rId2" Type="http://schemas.openxmlformats.org/officeDocument/2006/relationships/slideLayout" Target="../slideLayouts/slideLayout6.xml"/><Relationship Id="rId16" Type="http://schemas.openxmlformats.org/officeDocument/2006/relationships/oleObject" Target="../embeddings/oleObject102.bin"/><Relationship Id="rId20" Type="http://schemas.openxmlformats.org/officeDocument/2006/relationships/oleObject" Target="../embeddings/oleObject104.bin"/><Relationship Id="rId1" Type="http://schemas.openxmlformats.org/officeDocument/2006/relationships/vmlDrawing" Target="../drawings/vmlDrawing20.vml"/><Relationship Id="rId6" Type="http://schemas.openxmlformats.org/officeDocument/2006/relationships/oleObject" Target="../embeddings/oleObject97.bin"/><Relationship Id="rId11" Type="http://schemas.openxmlformats.org/officeDocument/2006/relationships/image" Target="../media/image106.emf"/><Relationship Id="rId24" Type="http://schemas.openxmlformats.org/officeDocument/2006/relationships/oleObject" Target="../embeddings/oleObject106.bin"/><Relationship Id="rId5" Type="http://schemas.openxmlformats.org/officeDocument/2006/relationships/image" Target="../media/image114.jpeg"/><Relationship Id="rId15" Type="http://schemas.openxmlformats.org/officeDocument/2006/relationships/image" Target="../media/image108.emf"/><Relationship Id="rId23" Type="http://schemas.openxmlformats.org/officeDocument/2006/relationships/image" Target="../media/image112.emf"/><Relationship Id="rId10" Type="http://schemas.openxmlformats.org/officeDocument/2006/relationships/oleObject" Target="../embeddings/oleObject99.bin"/><Relationship Id="rId19" Type="http://schemas.openxmlformats.org/officeDocument/2006/relationships/image" Target="../media/image110.emf"/><Relationship Id="rId4" Type="http://schemas.openxmlformats.org/officeDocument/2006/relationships/image" Target="../media/image103.emf"/><Relationship Id="rId9" Type="http://schemas.openxmlformats.org/officeDocument/2006/relationships/image" Target="../media/image105.emf"/><Relationship Id="rId14" Type="http://schemas.openxmlformats.org/officeDocument/2006/relationships/oleObject" Target="../embeddings/oleObject101.bin"/><Relationship Id="rId22" Type="http://schemas.openxmlformats.org/officeDocument/2006/relationships/oleObject" Target="../embeddings/oleObject105.bin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emf"/><Relationship Id="rId13" Type="http://schemas.openxmlformats.org/officeDocument/2006/relationships/oleObject" Target="../embeddings/oleObject112.bin"/><Relationship Id="rId18" Type="http://schemas.openxmlformats.org/officeDocument/2006/relationships/image" Target="../media/image121.emf"/><Relationship Id="rId3" Type="http://schemas.openxmlformats.org/officeDocument/2006/relationships/oleObject" Target="../embeddings/oleObject107.bin"/><Relationship Id="rId21" Type="http://schemas.openxmlformats.org/officeDocument/2006/relationships/oleObject" Target="../embeddings/oleObject116.bin"/><Relationship Id="rId7" Type="http://schemas.openxmlformats.org/officeDocument/2006/relationships/oleObject" Target="../embeddings/oleObject109.bin"/><Relationship Id="rId12" Type="http://schemas.openxmlformats.org/officeDocument/2006/relationships/image" Target="../media/image118.emf"/><Relationship Id="rId17" Type="http://schemas.openxmlformats.org/officeDocument/2006/relationships/oleObject" Target="../embeddings/oleObject114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20.emf"/><Relationship Id="rId20" Type="http://schemas.openxmlformats.org/officeDocument/2006/relationships/image" Target="../media/image122.emf"/><Relationship Id="rId1" Type="http://schemas.openxmlformats.org/officeDocument/2006/relationships/vmlDrawing" Target="../drawings/vmlDrawing21.vml"/><Relationship Id="rId6" Type="http://schemas.openxmlformats.org/officeDocument/2006/relationships/image" Target="../media/image116.emf"/><Relationship Id="rId11" Type="http://schemas.openxmlformats.org/officeDocument/2006/relationships/oleObject" Target="../embeddings/oleObject111.bin"/><Relationship Id="rId5" Type="http://schemas.openxmlformats.org/officeDocument/2006/relationships/oleObject" Target="../embeddings/oleObject108.bin"/><Relationship Id="rId15" Type="http://schemas.openxmlformats.org/officeDocument/2006/relationships/oleObject" Target="../embeddings/oleObject113.bin"/><Relationship Id="rId23" Type="http://schemas.openxmlformats.org/officeDocument/2006/relationships/oleObject" Target="../embeddings/oleObject117.bin"/><Relationship Id="rId10" Type="http://schemas.openxmlformats.org/officeDocument/2006/relationships/image" Target="../media/image117.emf"/><Relationship Id="rId19" Type="http://schemas.openxmlformats.org/officeDocument/2006/relationships/oleObject" Target="../embeddings/oleObject115.bin"/><Relationship Id="rId4" Type="http://schemas.openxmlformats.org/officeDocument/2006/relationships/image" Target="../media/image115.emf"/><Relationship Id="rId9" Type="http://schemas.openxmlformats.org/officeDocument/2006/relationships/oleObject" Target="../embeddings/oleObject110.bin"/><Relationship Id="rId14" Type="http://schemas.openxmlformats.org/officeDocument/2006/relationships/image" Target="../media/image119.emf"/><Relationship Id="rId22" Type="http://schemas.openxmlformats.org/officeDocument/2006/relationships/image" Target="../media/image123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124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126.emf"/><Relationship Id="rId5" Type="http://schemas.openxmlformats.org/officeDocument/2006/relationships/oleObject" Target="../embeddings/oleObject120.bin"/><Relationship Id="rId4" Type="http://schemas.openxmlformats.org/officeDocument/2006/relationships/image" Target="../media/image125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38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7.jpe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9.emf"/><Relationship Id="rId13" Type="http://schemas.openxmlformats.org/officeDocument/2006/relationships/slide" Target="slide37.xml"/><Relationship Id="rId3" Type="http://schemas.openxmlformats.org/officeDocument/2006/relationships/notesSlide" Target="../notesSlides/notesSlide5.xml"/><Relationship Id="rId7" Type="http://schemas.openxmlformats.org/officeDocument/2006/relationships/oleObject" Target="../embeddings/oleObject122.bin"/><Relationship Id="rId12" Type="http://schemas.openxmlformats.org/officeDocument/2006/relationships/image" Target="../media/image13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6" Type="http://schemas.openxmlformats.org/officeDocument/2006/relationships/slide" Target="slide39.xml"/><Relationship Id="rId11" Type="http://schemas.openxmlformats.org/officeDocument/2006/relationships/oleObject" Target="../embeddings/oleObject124.bin"/><Relationship Id="rId5" Type="http://schemas.openxmlformats.org/officeDocument/2006/relationships/image" Target="../media/image128.wmf"/><Relationship Id="rId15" Type="http://schemas.openxmlformats.org/officeDocument/2006/relationships/image" Target="../media/image132.wmf"/><Relationship Id="rId10" Type="http://schemas.openxmlformats.org/officeDocument/2006/relationships/image" Target="../media/image130.emf"/><Relationship Id="rId4" Type="http://schemas.openxmlformats.org/officeDocument/2006/relationships/oleObject" Target="../embeddings/oleObject121.bin"/><Relationship Id="rId9" Type="http://schemas.openxmlformats.org/officeDocument/2006/relationships/oleObject" Target="../embeddings/oleObject123.bin"/><Relationship Id="rId14" Type="http://schemas.openxmlformats.org/officeDocument/2006/relationships/oleObject" Target="../embeddings/oleObject125.bin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5.emf"/><Relationship Id="rId13" Type="http://schemas.openxmlformats.org/officeDocument/2006/relationships/oleObject" Target="../embeddings/oleObject131.bin"/><Relationship Id="rId3" Type="http://schemas.openxmlformats.org/officeDocument/2006/relationships/oleObject" Target="../embeddings/oleObject126.bin"/><Relationship Id="rId7" Type="http://schemas.openxmlformats.org/officeDocument/2006/relationships/oleObject" Target="../embeddings/oleObject128.bin"/><Relationship Id="rId12" Type="http://schemas.openxmlformats.org/officeDocument/2006/relationships/image" Target="../media/image137.emf"/><Relationship Id="rId17" Type="http://schemas.openxmlformats.org/officeDocument/2006/relationships/slide" Target="slide38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39.emf"/><Relationship Id="rId1" Type="http://schemas.openxmlformats.org/officeDocument/2006/relationships/vmlDrawing" Target="../drawings/vmlDrawing25.vml"/><Relationship Id="rId6" Type="http://schemas.openxmlformats.org/officeDocument/2006/relationships/image" Target="../media/image134.emf"/><Relationship Id="rId11" Type="http://schemas.openxmlformats.org/officeDocument/2006/relationships/oleObject" Target="../embeddings/oleObject130.bin"/><Relationship Id="rId5" Type="http://schemas.openxmlformats.org/officeDocument/2006/relationships/oleObject" Target="../embeddings/oleObject127.bin"/><Relationship Id="rId15" Type="http://schemas.openxmlformats.org/officeDocument/2006/relationships/oleObject" Target="../embeddings/oleObject132.bin"/><Relationship Id="rId10" Type="http://schemas.openxmlformats.org/officeDocument/2006/relationships/image" Target="../media/image136.emf"/><Relationship Id="rId4" Type="http://schemas.openxmlformats.org/officeDocument/2006/relationships/image" Target="../media/image133.emf"/><Relationship Id="rId9" Type="http://schemas.openxmlformats.org/officeDocument/2006/relationships/oleObject" Target="../embeddings/oleObject129.bin"/><Relationship Id="rId14" Type="http://schemas.openxmlformats.org/officeDocument/2006/relationships/image" Target="../media/image13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2.emf"/><Relationship Id="rId3" Type="http://schemas.openxmlformats.org/officeDocument/2006/relationships/oleObject" Target="../embeddings/oleObject133.bin"/><Relationship Id="rId7" Type="http://schemas.openxmlformats.org/officeDocument/2006/relationships/oleObject" Target="../embeddings/oleObject13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6" Type="http://schemas.openxmlformats.org/officeDocument/2006/relationships/image" Target="../media/image141.emf"/><Relationship Id="rId5" Type="http://schemas.openxmlformats.org/officeDocument/2006/relationships/oleObject" Target="../embeddings/oleObject134.bin"/><Relationship Id="rId10" Type="http://schemas.openxmlformats.org/officeDocument/2006/relationships/image" Target="../media/image143.emf"/><Relationship Id="rId4" Type="http://schemas.openxmlformats.org/officeDocument/2006/relationships/image" Target="../media/image140.emf"/><Relationship Id="rId9" Type="http://schemas.openxmlformats.org/officeDocument/2006/relationships/oleObject" Target="../embeddings/oleObject136.bin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145.emf"/><Relationship Id="rId5" Type="http://schemas.openxmlformats.org/officeDocument/2006/relationships/oleObject" Target="../embeddings/oleObject138.bin"/><Relationship Id="rId4" Type="http://schemas.openxmlformats.org/officeDocument/2006/relationships/image" Target="../media/image144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emf"/><Relationship Id="rId3" Type="http://schemas.openxmlformats.org/officeDocument/2006/relationships/oleObject" Target="../embeddings/oleObject139.bin"/><Relationship Id="rId7" Type="http://schemas.openxmlformats.org/officeDocument/2006/relationships/oleObject" Target="../embeddings/oleObject141.bin"/><Relationship Id="rId12" Type="http://schemas.openxmlformats.org/officeDocument/2006/relationships/image" Target="../media/image15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147.emf"/><Relationship Id="rId11" Type="http://schemas.openxmlformats.org/officeDocument/2006/relationships/oleObject" Target="../embeddings/oleObject143.bin"/><Relationship Id="rId5" Type="http://schemas.openxmlformats.org/officeDocument/2006/relationships/oleObject" Target="../embeddings/oleObject140.bin"/><Relationship Id="rId10" Type="http://schemas.openxmlformats.org/officeDocument/2006/relationships/image" Target="../media/image149.emf"/><Relationship Id="rId4" Type="http://schemas.openxmlformats.org/officeDocument/2006/relationships/image" Target="../media/image146.wmf"/><Relationship Id="rId9" Type="http://schemas.openxmlformats.org/officeDocument/2006/relationships/oleObject" Target="../embeddings/oleObject142.bin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3.emf"/><Relationship Id="rId3" Type="http://schemas.openxmlformats.org/officeDocument/2006/relationships/oleObject" Target="../embeddings/oleObject144.bin"/><Relationship Id="rId7" Type="http://schemas.openxmlformats.org/officeDocument/2006/relationships/oleObject" Target="../embeddings/oleObject14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152.emf"/><Relationship Id="rId5" Type="http://schemas.openxmlformats.org/officeDocument/2006/relationships/oleObject" Target="../embeddings/oleObject145.bin"/><Relationship Id="rId10" Type="http://schemas.openxmlformats.org/officeDocument/2006/relationships/image" Target="../media/image154.emf"/><Relationship Id="rId4" Type="http://schemas.openxmlformats.org/officeDocument/2006/relationships/image" Target="../media/image151.emf"/><Relationship Id="rId9" Type="http://schemas.openxmlformats.org/officeDocument/2006/relationships/oleObject" Target="../embeddings/oleObject147.bin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3" Type="http://schemas.openxmlformats.org/officeDocument/2006/relationships/oleObject" Target="../embeddings/oleObject148.bin"/><Relationship Id="rId7" Type="http://schemas.openxmlformats.org/officeDocument/2006/relationships/oleObject" Target="../embeddings/oleObject15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156.emf"/><Relationship Id="rId5" Type="http://schemas.openxmlformats.org/officeDocument/2006/relationships/oleObject" Target="../embeddings/oleObject149.bin"/><Relationship Id="rId4" Type="http://schemas.openxmlformats.org/officeDocument/2006/relationships/image" Target="../media/image15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159.emf"/><Relationship Id="rId5" Type="http://schemas.openxmlformats.org/officeDocument/2006/relationships/oleObject" Target="../embeddings/oleObject152.bin"/><Relationship Id="rId4" Type="http://schemas.openxmlformats.org/officeDocument/2006/relationships/image" Target="../media/image158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4" Type="http://schemas.openxmlformats.org/officeDocument/2006/relationships/image" Target="../media/image160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4" Type="http://schemas.openxmlformats.org/officeDocument/2006/relationships/image" Target="../media/image161.w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4.vml"/><Relationship Id="rId5" Type="http://schemas.openxmlformats.org/officeDocument/2006/relationships/image" Target="../media/image162.wmf"/><Relationship Id="rId4" Type="http://schemas.openxmlformats.org/officeDocument/2006/relationships/oleObject" Target="../embeddings/oleObject155.bin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" Target="slide5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" Target="slide5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5.png"/><Relationship Id="rId2" Type="http://schemas.openxmlformats.org/officeDocument/2006/relationships/image" Target="../media/image164.png"/><Relationship Id="rId1" Type="http://schemas.openxmlformats.org/officeDocument/2006/relationships/slideLayout" Target="../slideLayouts/slideLayout1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166.emf"/><Relationship Id="rId5" Type="http://schemas.openxmlformats.org/officeDocument/2006/relationships/oleObject" Target="../embeddings/oleObject156.bin"/><Relationship Id="rId4" Type="http://schemas.openxmlformats.org/officeDocument/2006/relationships/image" Target="../media/image16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oleObject" Target="../embeddings/oleObject2.bin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8.e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7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7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169.emf"/><Relationship Id="rId5" Type="http://schemas.openxmlformats.org/officeDocument/2006/relationships/oleObject" Target="../embeddings/oleObject158.bin"/><Relationship Id="rId4" Type="http://schemas.openxmlformats.org/officeDocument/2006/relationships/image" Target="../media/image168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.jpeg"/><Relationship Id="rId2" Type="http://schemas.openxmlformats.org/officeDocument/2006/relationships/image" Target="../media/image170.jpeg"/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72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7.png"/><Relationship Id="rId1" Type="http://schemas.openxmlformats.org/officeDocument/2006/relationships/slideLayout" Target="../slideLayouts/slideLayout1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37.vml"/><Relationship Id="rId6" Type="http://schemas.openxmlformats.org/officeDocument/2006/relationships/image" Target="../media/image173.wmf"/><Relationship Id="rId5" Type="http://schemas.openxmlformats.org/officeDocument/2006/relationships/oleObject" Target="../embeddings/oleObject159.bin"/><Relationship Id="rId4" Type="http://schemas.openxmlformats.org/officeDocument/2006/relationships/audio" Target="../media/audio1.wav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7.png"/><Relationship Id="rId1" Type="http://schemas.openxmlformats.org/officeDocument/2006/relationships/slideLayout" Target="../slideLayouts/slideLayout1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4" Type="http://schemas.openxmlformats.org/officeDocument/2006/relationships/image" Target="../media/image174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6" Type="http://schemas.openxmlformats.org/officeDocument/2006/relationships/image" Target="../media/image175.emf"/><Relationship Id="rId5" Type="http://schemas.openxmlformats.org/officeDocument/2006/relationships/oleObject" Target="../embeddings/oleObject161.bin"/><Relationship Id="rId4" Type="http://schemas.openxmlformats.org/officeDocument/2006/relationships/slide" Target="slide67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wmf"/><Relationship Id="rId3" Type="http://schemas.openxmlformats.org/officeDocument/2006/relationships/oleObject" Target="../embeddings/oleObject5.bin"/><Relationship Id="rId7" Type="http://schemas.openxmlformats.org/officeDocument/2006/relationships/oleObject" Target="../embeddings/oleObject7.bin"/><Relationship Id="rId12" Type="http://schemas.openxmlformats.org/officeDocument/2006/relationships/image" Target="../media/image1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1.emf"/><Relationship Id="rId11" Type="http://schemas.openxmlformats.org/officeDocument/2006/relationships/oleObject" Target="../embeddings/oleObject9.bin"/><Relationship Id="rId5" Type="http://schemas.openxmlformats.org/officeDocument/2006/relationships/oleObject" Target="../embeddings/oleObject6.bin"/><Relationship Id="rId10" Type="http://schemas.openxmlformats.org/officeDocument/2006/relationships/image" Target="../media/image13.emf"/><Relationship Id="rId4" Type="http://schemas.openxmlformats.org/officeDocument/2006/relationships/image" Target="../media/image10.emf"/><Relationship Id="rId9" Type="http://schemas.openxmlformats.org/officeDocument/2006/relationships/oleObject" Target="../embeddings/oleObject8.bin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slide" Target="slide7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5" Type="http://schemas.openxmlformats.org/officeDocument/2006/relationships/image" Target="../media/image174.emf"/><Relationship Id="rId4" Type="http://schemas.openxmlformats.org/officeDocument/2006/relationships/oleObject" Target="../embeddings/oleObject162.bin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13" Type="http://schemas.openxmlformats.org/officeDocument/2006/relationships/oleObject" Target="../embeddings/oleObject15.bin"/><Relationship Id="rId18" Type="http://schemas.openxmlformats.org/officeDocument/2006/relationships/image" Target="../media/image22.emf"/><Relationship Id="rId3" Type="http://schemas.openxmlformats.org/officeDocument/2006/relationships/oleObject" Target="../embeddings/oleObject10.bin"/><Relationship Id="rId7" Type="http://schemas.openxmlformats.org/officeDocument/2006/relationships/oleObject" Target="../embeddings/oleObject12.bin"/><Relationship Id="rId12" Type="http://schemas.openxmlformats.org/officeDocument/2006/relationships/image" Target="../media/image19.emf"/><Relationship Id="rId17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1.emf"/><Relationship Id="rId1" Type="http://schemas.openxmlformats.org/officeDocument/2006/relationships/vmlDrawing" Target="../drawings/vmlDrawing4.vml"/><Relationship Id="rId6" Type="http://schemas.openxmlformats.org/officeDocument/2006/relationships/image" Target="../media/image16.emf"/><Relationship Id="rId11" Type="http://schemas.openxmlformats.org/officeDocument/2006/relationships/oleObject" Target="../embeddings/oleObject14.bin"/><Relationship Id="rId5" Type="http://schemas.openxmlformats.org/officeDocument/2006/relationships/oleObject" Target="../embeddings/oleObject11.bin"/><Relationship Id="rId15" Type="http://schemas.openxmlformats.org/officeDocument/2006/relationships/oleObject" Target="../embeddings/oleObject16.bin"/><Relationship Id="rId10" Type="http://schemas.openxmlformats.org/officeDocument/2006/relationships/image" Target="../media/image18.emf"/><Relationship Id="rId4" Type="http://schemas.openxmlformats.org/officeDocument/2006/relationships/image" Target="../media/image15.emf"/><Relationship Id="rId9" Type="http://schemas.openxmlformats.org/officeDocument/2006/relationships/oleObject" Target="../embeddings/oleObject13.bin"/><Relationship Id="rId14" Type="http://schemas.openxmlformats.org/officeDocument/2006/relationships/image" Target="../media/image2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2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>
            <a:extLst>
              <a:ext uri="{FF2B5EF4-FFF2-40B4-BE49-F238E27FC236}">
                <a16:creationId xmlns:a16="http://schemas.microsoft.com/office/drawing/2014/main" id="{E6C78E21-630C-4A0B-B347-4AE4873E17A5}"/>
              </a:ext>
            </a:extLst>
          </p:cNvPr>
          <p:cNvSpPr>
            <a:spLocks noChangeShapeType="1"/>
          </p:cNvSpPr>
          <p:nvPr/>
        </p:nvSpPr>
        <p:spPr bwMode="auto">
          <a:xfrm>
            <a:off x="827584" y="5214392"/>
            <a:ext cx="3221038" cy="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" name="Line 4">
            <a:extLst>
              <a:ext uri="{FF2B5EF4-FFF2-40B4-BE49-F238E27FC236}">
                <a16:creationId xmlns:a16="http://schemas.microsoft.com/office/drawing/2014/main" id="{FF22D93B-D52A-4D7D-9BF2-E820F09A75E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27584" y="1556792"/>
            <a:ext cx="0" cy="360997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AE9661-CB74-4BCF-9B5F-51AEF103E7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1884" y="4480967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66FF66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FCE5EA2-028F-42B5-B698-0F6650F8EC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1084" y="2575967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66FF66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D994D1-5489-4B53-85D5-7B280EED7D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884" y="1480592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66FF66"/>
                </a:solidFill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E77A4F4-899A-41F1-AC35-66FE89D87B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5784" y="1432967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66FF66"/>
                </a:solidFill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F4C7ADF-05AF-4E7F-A3D5-EAB300E871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8084" y="3566567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66FF66"/>
                </a:solidFill>
                <a:ea typeface="宋体" panose="02010600030101010101" pitchFamily="2" charset="-122"/>
              </a:rPr>
              <a:t>5</a:t>
            </a:r>
          </a:p>
        </p:txBody>
      </p:sp>
      <p:sp>
        <p:nvSpPr>
          <p:cNvPr id="11" name="Rectangle 11">
            <a:extLst>
              <a:ext uri="{FF2B5EF4-FFF2-40B4-BE49-F238E27FC236}">
                <a16:creationId xmlns:a16="http://schemas.microsoft.com/office/drawing/2014/main" id="{4921570E-A294-4ABF-9D1A-356A3F3B31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0534" y="1661567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</a:p>
        </p:txBody>
      </p:sp>
      <p:sp>
        <p:nvSpPr>
          <p:cNvPr id="12" name="Rectangle 12">
            <a:extLst>
              <a:ext uri="{FF2B5EF4-FFF2-40B4-BE49-F238E27FC236}">
                <a16:creationId xmlns:a16="http://schemas.microsoft.com/office/drawing/2014/main" id="{0C89A947-D814-4EBE-8708-41B3253F5F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23184" y="5214392"/>
            <a:ext cx="4556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V</a:t>
            </a:r>
          </a:p>
        </p:txBody>
      </p:sp>
      <p:sp>
        <p:nvSpPr>
          <p:cNvPr id="14" name="Line 27">
            <a:extLst>
              <a:ext uri="{FF2B5EF4-FFF2-40B4-BE49-F238E27FC236}">
                <a16:creationId xmlns:a16="http://schemas.microsoft.com/office/drawing/2014/main" id="{2BD8F82D-CAA1-4297-9056-DBA4146ED6B4}"/>
              </a:ext>
            </a:extLst>
          </p:cNvPr>
          <p:cNvSpPr>
            <a:spLocks noChangeShapeType="1"/>
          </p:cNvSpPr>
          <p:nvPr/>
        </p:nvSpPr>
        <p:spPr bwMode="auto">
          <a:xfrm>
            <a:off x="825997" y="4452392"/>
            <a:ext cx="3005137" cy="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5" name="Rectangle 28">
            <a:extLst>
              <a:ext uri="{FF2B5EF4-FFF2-40B4-BE49-F238E27FC236}">
                <a16:creationId xmlns:a16="http://schemas.microsoft.com/office/drawing/2014/main" id="{4C0DACE1-3E72-4ACC-9EEB-7519327350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184" y="4025355"/>
            <a:ext cx="5207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  <a:r>
              <a:rPr lang="en-US" altLang="zh-CN" baseline="-25000">
                <a:solidFill>
                  <a:schemeClr val="tx1"/>
                </a:solidFill>
                <a:ea typeface="宋体" panose="02010600030101010101" pitchFamily="2" charset="-122"/>
              </a:rPr>
              <a:t>0</a:t>
            </a:r>
          </a:p>
        </p:txBody>
      </p:sp>
      <p:sp>
        <p:nvSpPr>
          <p:cNvPr id="16" name="Freeform 29">
            <a:extLst>
              <a:ext uri="{FF2B5EF4-FFF2-40B4-BE49-F238E27FC236}">
                <a16:creationId xmlns:a16="http://schemas.microsoft.com/office/drawing/2014/main" id="{85F3AD2F-0EF3-4C6F-8C4C-8B357A8092E1}"/>
              </a:ext>
            </a:extLst>
          </p:cNvPr>
          <p:cNvSpPr>
            <a:spLocks/>
          </p:cNvSpPr>
          <p:nvPr/>
        </p:nvSpPr>
        <p:spPr bwMode="auto">
          <a:xfrm>
            <a:off x="1132384" y="4452392"/>
            <a:ext cx="2514600" cy="88900"/>
          </a:xfrm>
          <a:custGeom>
            <a:avLst/>
            <a:gdLst>
              <a:gd name="T0" fmla="*/ 0 w 1584"/>
              <a:gd name="T1" fmla="*/ 0 h 56"/>
              <a:gd name="T2" fmla="*/ 96 w 1584"/>
              <a:gd name="T3" fmla="*/ 48 h 56"/>
              <a:gd name="T4" fmla="*/ 528 w 1584"/>
              <a:gd name="T5" fmla="*/ 48 h 56"/>
              <a:gd name="T6" fmla="*/ 1200 w 1584"/>
              <a:gd name="T7" fmla="*/ 48 h 56"/>
              <a:gd name="T8" fmla="*/ 1584 w 1584"/>
              <a:gd name="T9" fmla="*/ 48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84" h="56">
                <a:moveTo>
                  <a:pt x="0" y="0"/>
                </a:moveTo>
                <a:cubicBezTo>
                  <a:pt x="4" y="20"/>
                  <a:pt x="8" y="40"/>
                  <a:pt x="96" y="48"/>
                </a:cubicBezTo>
                <a:cubicBezTo>
                  <a:pt x="184" y="56"/>
                  <a:pt x="344" y="48"/>
                  <a:pt x="528" y="48"/>
                </a:cubicBezTo>
                <a:cubicBezTo>
                  <a:pt x="712" y="48"/>
                  <a:pt x="1024" y="48"/>
                  <a:pt x="1200" y="48"/>
                </a:cubicBezTo>
                <a:cubicBezTo>
                  <a:pt x="1376" y="48"/>
                  <a:pt x="1480" y="48"/>
                  <a:pt x="1584" y="48"/>
                </a:cubicBezTo>
              </a:path>
            </a:pathLst>
          </a:custGeom>
          <a:noFill/>
          <a:ln w="254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7" name="Freeform 30">
            <a:extLst>
              <a:ext uri="{FF2B5EF4-FFF2-40B4-BE49-F238E27FC236}">
                <a16:creationId xmlns:a16="http://schemas.microsoft.com/office/drawing/2014/main" id="{11639C3B-2FD2-4D18-9841-61804B181D77}"/>
              </a:ext>
            </a:extLst>
          </p:cNvPr>
          <p:cNvSpPr>
            <a:spLocks/>
          </p:cNvSpPr>
          <p:nvPr/>
        </p:nvSpPr>
        <p:spPr bwMode="auto">
          <a:xfrm>
            <a:off x="1208584" y="2775992"/>
            <a:ext cx="2438400" cy="1752600"/>
          </a:xfrm>
          <a:custGeom>
            <a:avLst/>
            <a:gdLst>
              <a:gd name="T0" fmla="*/ 0 w 1536"/>
              <a:gd name="T1" fmla="*/ 0 h 1104"/>
              <a:gd name="T2" fmla="*/ 336 w 1536"/>
              <a:gd name="T3" fmla="*/ 480 h 1104"/>
              <a:gd name="T4" fmla="*/ 912 w 1536"/>
              <a:gd name="T5" fmla="*/ 816 h 1104"/>
              <a:gd name="T6" fmla="*/ 1536 w 1536"/>
              <a:gd name="T7" fmla="*/ 1104 h 1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36" h="1104">
                <a:moveTo>
                  <a:pt x="0" y="0"/>
                </a:moveTo>
                <a:cubicBezTo>
                  <a:pt x="92" y="172"/>
                  <a:pt x="184" y="344"/>
                  <a:pt x="336" y="480"/>
                </a:cubicBezTo>
                <a:cubicBezTo>
                  <a:pt x="488" y="616"/>
                  <a:pt x="712" y="712"/>
                  <a:pt x="912" y="816"/>
                </a:cubicBezTo>
                <a:cubicBezTo>
                  <a:pt x="1112" y="920"/>
                  <a:pt x="1324" y="1012"/>
                  <a:pt x="1536" y="1104"/>
                </a:cubicBezTo>
              </a:path>
            </a:pathLst>
          </a:custGeom>
          <a:noFill/>
          <a:ln w="254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8" name="Freeform 31">
            <a:extLst>
              <a:ext uri="{FF2B5EF4-FFF2-40B4-BE49-F238E27FC236}">
                <a16:creationId xmlns:a16="http://schemas.microsoft.com/office/drawing/2014/main" id="{CEE55AD5-1DAB-43FC-84A8-F398D63AB017}"/>
              </a:ext>
            </a:extLst>
          </p:cNvPr>
          <p:cNvSpPr>
            <a:spLocks/>
          </p:cNvSpPr>
          <p:nvPr/>
        </p:nvSpPr>
        <p:spPr bwMode="auto">
          <a:xfrm>
            <a:off x="1119684" y="1861592"/>
            <a:ext cx="88900" cy="914400"/>
          </a:xfrm>
          <a:custGeom>
            <a:avLst/>
            <a:gdLst>
              <a:gd name="T0" fmla="*/ 56 w 56"/>
              <a:gd name="T1" fmla="*/ 576 h 576"/>
              <a:gd name="T2" fmla="*/ 8 w 56"/>
              <a:gd name="T3" fmla="*/ 432 h 576"/>
              <a:gd name="T4" fmla="*/ 8 w 56"/>
              <a:gd name="T5" fmla="*/ 96 h 576"/>
              <a:gd name="T6" fmla="*/ 56 w 56"/>
              <a:gd name="T7" fmla="*/ 0 h 5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6" h="576">
                <a:moveTo>
                  <a:pt x="56" y="576"/>
                </a:moveTo>
                <a:cubicBezTo>
                  <a:pt x="36" y="544"/>
                  <a:pt x="16" y="512"/>
                  <a:pt x="8" y="432"/>
                </a:cubicBezTo>
                <a:cubicBezTo>
                  <a:pt x="0" y="352"/>
                  <a:pt x="0" y="168"/>
                  <a:pt x="8" y="96"/>
                </a:cubicBezTo>
                <a:cubicBezTo>
                  <a:pt x="16" y="24"/>
                  <a:pt x="36" y="12"/>
                  <a:pt x="56" y="0"/>
                </a:cubicBezTo>
              </a:path>
            </a:pathLst>
          </a:custGeom>
          <a:noFill/>
          <a:ln w="254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9" name="Freeform 32">
            <a:extLst>
              <a:ext uri="{FF2B5EF4-FFF2-40B4-BE49-F238E27FC236}">
                <a16:creationId xmlns:a16="http://schemas.microsoft.com/office/drawing/2014/main" id="{52BA32A2-7E56-4AD0-A102-7C47D8E94542}"/>
              </a:ext>
            </a:extLst>
          </p:cNvPr>
          <p:cNvSpPr>
            <a:spLocks/>
          </p:cNvSpPr>
          <p:nvPr/>
        </p:nvSpPr>
        <p:spPr bwMode="auto">
          <a:xfrm>
            <a:off x="1208584" y="1772692"/>
            <a:ext cx="381000" cy="88900"/>
          </a:xfrm>
          <a:custGeom>
            <a:avLst/>
            <a:gdLst>
              <a:gd name="T0" fmla="*/ 0 w 240"/>
              <a:gd name="T1" fmla="*/ 56 h 56"/>
              <a:gd name="T2" fmla="*/ 96 w 240"/>
              <a:gd name="T3" fmla="*/ 8 h 56"/>
              <a:gd name="T4" fmla="*/ 240 w 240"/>
              <a:gd name="T5" fmla="*/ 8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0" h="56">
                <a:moveTo>
                  <a:pt x="0" y="56"/>
                </a:moveTo>
                <a:cubicBezTo>
                  <a:pt x="28" y="36"/>
                  <a:pt x="56" y="16"/>
                  <a:pt x="96" y="8"/>
                </a:cubicBezTo>
                <a:cubicBezTo>
                  <a:pt x="136" y="0"/>
                  <a:pt x="208" y="0"/>
                  <a:pt x="240" y="8"/>
                </a:cubicBezTo>
              </a:path>
            </a:pathLst>
          </a:custGeom>
          <a:noFill/>
          <a:ln w="254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" name="Freeform 33">
            <a:extLst>
              <a:ext uri="{FF2B5EF4-FFF2-40B4-BE49-F238E27FC236}">
                <a16:creationId xmlns:a16="http://schemas.microsoft.com/office/drawing/2014/main" id="{496AB411-07ED-495A-8998-941BD14B9923}"/>
              </a:ext>
            </a:extLst>
          </p:cNvPr>
          <p:cNvSpPr>
            <a:spLocks/>
          </p:cNvSpPr>
          <p:nvPr/>
        </p:nvSpPr>
        <p:spPr bwMode="auto">
          <a:xfrm>
            <a:off x="1513384" y="1785392"/>
            <a:ext cx="2057400" cy="2438400"/>
          </a:xfrm>
          <a:custGeom>
            <a:avLst/>
            <a:gdLst>
              <a:gd name="T0" fmla="*/ 0 w 1296"/>
              <a:gd name="T1" fmla="*/ 0 h 1536"/>
              <a:gd name="T2" fmla="*/ 144 w 1296"/>
              <a:gd name="T3" fmla="*/ 48 h 1536"/>
              <a:gd name="T4" fmla="*/ 336 w 1296"/>
              <a:gd name="T5" fmla="*/ 288 h 1536"/>
              <a:gd name="T6" fmla="*/ 720 w 1296"/>
              <a:gd name="T7" fmla="*/ 864 h 1536"/>
              <a:gd name="T8" fmla="*/ 1056 w 1296"/>
              <a:gd name="T9" fmla="*/ 1296 h 1536"/>
              <a:gd name="T10" fmla="*/ 1296 w 1296"/>
              <a:gd name="T11" fmla="*/ 1536 h 1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96" h="1536">
                <a:moveTo>
                  <a:pt x="0" y="0"/>
                </a:moveTo>
                <a:cubicBezTo>
                  <a:pt x="44" y="0"/>
                  <a:pt x="88" y="0"/>
                  <a:pt x="144" y="48"/>
                </a:cubicBezTo>
                <a:cubicBezTo>
                  <a:pt x="200" y="96"/>
                  <a:pt x="240" y="152"/>
                  <a:pt x="336" y="288"/>
                </a:cubicBezTo>
                <a:cubicBezTo>
                  <a:pt x="432" y="424"/>
                  <a:pt x="600" y="696"/>
                  <a:pt x="720" y="864"/>
                </a:cubicBezTo>
                <a:cubicBezTo>
                  <a:pt x="840" y="1032"/>
                  <a:pt x="960" y="1184"/>
                  <a:pt x="1056" y="1296"/>
                </a:cubicBezTo>
                <a:cubicBezTo>
                  <a:pt x="1152" y="1408"/>
                  <a:pt x="1224" y="1472"/>
                  <a:pt x="1296" y="1536"/>
                </a:cubicBezTo>
              </a:path>
            </a:pathLst>
          </a:custGeom>
          <a:noFill/>
          <a:ln w="254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1" name="Freeform 34">
            <a:extLst>
              <a:ext uri="{FF2B5EF4-FFF2-40B4-BE49-F238E27FC236}">
                <a16:creationId xmlns:a16="http://schemas.microsoft.com/office/drawing/2014/main" id="{FA912B08-49A2-4D3A-B621-7C5959410C12}"/>
              </a:ext>
            </a:extLst>
          </p:cNvPr>
          <p:cNvSpPr>
            <a:spLocks/>
          </p:cNvSpPr>
          <p:nvPr/>
        </p:nvSpPr>
        <p:spPr bwMode="auto">
          <a:xfrm>
            <a:off x="1132384" y="4363492"/>
            <a:ext cx="2476500" cy="88900"/>
          </a:xfrm>
          <a:custGeom>
            <a:avLst/>
            <a:gdLst>
              <a:gd name="T0" fmla="*/ 0 w 1536"/>
              <a:gd name="T1" fmla="*/ 56 h 56"/>
              <a:gd name="T2" fmla="*/ 144 w 1536"/>
              <a:gd name="T3" fmla="*/ 8 h 56"/>
              <a:gd name="T4" fmla="*/ 480 w 1536"/>
              <a:gd name="T5" fmla="*/ 8 h 56"/>
              <a:gd name="T6" fmla="*/ 1056 w 1536"/>
              <a:gd name="T7" fmla="*/ 8 h 56"/>
              <a:gd name="T8" fmla="*/ 1440 w 1536"/>
              <a:gd name="T9" fmla="*/ 8 h 56"/>
              <a:gd name="T10" fmla="*/ 1536 w 1536"/>
              <a:gd name="T11" fmla="*/ 8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36" h="56">
                <a:moveTo>
                  <a:pt x="0" y="56"/>
                </a:moveTo>
                <a:cubicBezTo>
                  <a:pt x="32" y="36"/>
                  <a:pt x="64" y="16"/>
                  <a:pt x="144" y="8"/>
                </a:cubicBezTo>
                <a:cubicBezTo>
                  <a:pt x="224" y="0"/>
                  <a:pt x="328" y="8"/>
                  <a:pt x="480" y="8"/>
                </a:cubicBezTo>
                <a:cubicBezTo>
                  <a:pt x="632" y="8"/>
                  <a:pt x="896" y="8"/>
                  <a:pt x="1056" y="8"/>
                </a:cubicBezTo>
                <a:cubicBezTo>
                  <a:pt x="1216" y="8"/>
                  <a:pt x="1360" y="8"/>
                  <a:pt x="1440" y="8"/>
                </a:cubicBezTo>
                <a:cubicBezTo>
                  <a:pt x="1520" y="8"/>
                  <a:pt x="1512" y="16"/>
                  <a:pt x="1536" y="8"/>
                </a:cubicBezTo>
              </a:path>
            </a:pathLst>
          </a:custGeom>
          <a:noFill/>
          <a:ln w="254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2" name="Freeform 35">
            <a:extLst>
              <a:ext uri="{FF2B5EF4-FFF2-40B4-BE49-F238E27FC236}">
                <a16:creationId xmlns:a16="http://schemas.microsoft.com/office/drawing/2014/main" id="{5588AD9F-D926-46A6-8677-6AF0853A2611}"/>
              </a:ext>
            </a:extLst>
          </p:cNvPr>
          <p:cNvSpPr>
            <a:spLocks/>
          </p:cNvSpPr>
          <p:nvPr/>
        </p:nvSpPr>
        <p:spPr bwMode="auto">
          <a:xfrm rot="900000">
            <a:off x="3556497" y="4223792"/>
            <a:ext cx="76200" cy="152400"/>
          </a:xfrm>
          <a:custGeom>
            <a:avLst/>
            <a:gdLst>
              <a:gd name="T0" fmla="*/ 0 w 48"/>
              <a:gd name="T1" fmla="*/ 0 h 96"/>
              <a:gd name="T2" fmla="*/ 48 w 48"/>
              <a:gd name="T3" fmla="*/ 96 h 9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8" h="96">
                <a:moveTo>
                  <a:pt x="0" y="0"/>
                </a:moveTo>
                <a:cubicBezTo>
                  <a:pt x="24" y="40"/>
                  <a:pt x="48" y="80"/>
                  <a:pt x="48" y="96"/>
                </a:cubicBezTo>
              </a:path>
            </a:pathLst>
          </a:custGeom>
          <a:noFill/>
          <a:ln w="254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3" name="Rectangle 36">
            <a:extLst>
              <a:ext uri="{FF2B5EF4-FFF2-40B4-BE49-F238E27FC236}">
                <a16:creationId xmlns:a16="http://schemas.microsoft.com/office/drawing/2014/main" id="{ACA1B067-D629-4507-A536-BA8A755103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8097" y="3949155"/>
            <a:ext cx="52228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66FF66"/>
                </a:solidFill>
                <a:ea typeface="宋体" panose="02010600030101010101" pitchFamily="2" charset="-122"/>
              </a:rPr>
              <a:t>1’</a:t>
            </a:r>
          </a:p>
        </p:txBody>
      </p:sp>
      <p:sp>
        <p:nvSpPr>
          <p:cNvPr id="24" name="Rectangle 37">
            <a:extLst>
              <a:ext uri="{FF2B5EF4-FFF2-40B4-BE49-F238E27FC236}">
                <a16:creationId xmlns:a16="http://schemas.microsoft.com/office/drawing/2014/main" id="{EDC24D06-FCF4-47F6-BAEC-48DCD0E98D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309" y="3004592"/>
            <a:ext cx="52228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66FF66"/>
                </a:solidFill>
                <a:ea typeface="宋体" panose="02010600030101010101" pitchFamily="2" charset="-122"/>
              </a:rPr>
              <a:t>2’</a:t>
            </a:r>
          </a:p>
        </p:txBody>
      </p:sp>
      <p:sp>
        <p:nvSpPr>
          <p:cNvPr id="25" name="Oval 38">
            <a:extLst>
              <a:ext uri="{FF2B5EF4-FFF2-40B4-BE49-F238E27FC236}">
                <a16:creationId xmlns:a16="http://schemas.microsoft.com/office/drawing/2014/main" id="{CE0DE160-A956-4044-B92F-362EBCFF9E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0184" y="3004592"/>
            <a:ext cx="76200" cy="76200"/>
          </a:xfrm>
          <a:prstGeom prst="ellipse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6" name="Oval 39">
            <a:extLst>
              <a:ext uri="{FF2B5EF4-FFF2-40B4-BE49-F238E27FC236}">
                <a16:creationId xmlns:a16="http://schemas.microsoft.com/office/drawing/2014/main" id="{4861D2E6-B468-444D-AB07-7A2C1FA209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8584" y="1785392"/>
            <a:ext cx="76200" cy="76200"/>
          </a:xfrm>
          <a:prstGeom prst="ellipse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7" name="Oval 40">
            <a:extLst>
              <a:ext uri="{FF2B5EF4-FFF2-40B4-BE49-F238E27FC236}">
                <a16:creationId xmlns:a16="http://schemas.microsoft.com/office/drawing/2014/main" id="{47962076-8435-4BD2-8D4E-0DBD703048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9584" y="1766342"/>
            <a:ext cx="76200" cy="76200"/>
          </a:xfrm>
          <a:prstGeom prst="ellipse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8" name="Oval 41">
            <a:extLst>
              <a:ext uri="{FF2B5EF4-FFF2-40B4-BE49-F238E27FC236}">
                <a16:creationId xmlns:a16="http://schemas.microsoft.com/office/drawing/2014/main" id="{2AC212B7-C2D8-4651-9B59-39173CB217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0459" y="4160292"/>
            <a:ext cx="76200" cy="76200"/>
          </a:xfrm>
          <a:prstGeom prst="ellipse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9" name="Oval 42">
            <a:extLst>
              <a:ext uri="{FF2B5EF4-FFF2-40B4-BE49-F238E27FC236}">
                <a16:creationId xmlns:a16="http://schemas.microsoft.com/office/drawing/2014/main" id="{267F6F2F-CB58-4907-A58B-4CE73980C3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0784" y="4322217"/>
            <a:ext cx="76200" cy="76200"/>
          </a:xfrm>
          <a:prstGeom prst="ellipse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" name="Oval 43">
            <a:extLst>
              <a:ext uri="{FF2B5EF4-FFF2-40B4-BE49-F238E27FC236}">
                <a16:creationId xmlns:a16="http://schemas.microsoft.com/office/drawing/2014/main" id="{C1486084-D233-471A-8155-28EA6F74AD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0784" y="4476205"/>
            <a:ext cx="76200" cy="76200"/>
          </a:xfrm>
          <a:prstGeom prst="ellipse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" name="Oval 44">
            <a:extLst>
              <a:ext uri="{FF2B5EF4-FFF2-40B4-BE49-F238E27FC236}">
                <a16:creationId xmlns:a16="http://schemas.microsoft.com/office/drawing/2014/main" id="{3B691F80-F741-4A28-B0CB-CB230A1C00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2384" y="2699792"/>
            <a:ext cx="76200" cy="76200"/>
          </a:xfrm>
          <a:prstGeom prst="ellipse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2" name="Rectangle 45">
            <a:extLst>
              <a:ext uri="{FF2B5EF4-FFF2-40B4-BE49-F238E27FC236}">
                <a16:creationId xmlns:a16="http://schemas.microsoft.com/office/drawing/2014/main" id="{9BBD936B-D2B5-44DF-AF7E-529A99152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584" y="4452392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66FF66"/>
                </a:solidFill>
                <a:ea typeface="宋体" panose="02010600030101010101" pitchFamily="2" charset="-122"/>
              </a:rPr>
              <a:t>0</a:t>
            </a:r>
          </a:p>
        </p:txBody>
      </p:sp>
      <p:sp>
        <p:nvSpPr>
          <p:cNvPr id="33" name="Oval 46">
            <a:extLst>
              <a:ext uri="{FF2B5EF4-FFF2-40B4-BE49-F238E27FC236}">
                <a16:creationId xmlns:a16="http://schemas.microsoft.com/office/drawing/2014/main" id="{D4BD9C48-F1F5-408E-823E-E63FFDB14E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2384" y="4441280"/>
            <a:ext cx="76200" cy="76200"/>
          </a:xfrm>
          <a:prstGeom prst="ellipse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5" name="Rectangle 2">
            <a:extLst>
              <a:ext uri="{FF2B5EF4-FFF2-40B4-BE49-F238E27FC236}">
                <a16:creationId xmlns:a16="http://schemas.microsoft.com/office/drawing/2014/main" id="{FB09E994-B578-4D7B-8693-07AF36E38B8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823913"/>
          </a:xfrm>
        </p:spPr>
        <p:txBody>
          <a:bodyPr/>
          <a:lstStyle/>
          <a:p>
            <a:pPr eaLnBrk="1" hangingPunct="1"/>
            <a:r>
              <a:rPr lang="zh-CN" altLang="en-US" sz="4800" b="1" dirty="0">
                <a:solidFill>
                  <a:srgbClr val="FFCC00"/>
                </a:solidFill>
              </a:rPr>
              <a:t>上节课程回顾</a:t>
            </a:r>
            <a:endParaRPr lang="zh-CN" altLang="en-US" sz="4800" b="1" dirty="0">
              <a:ea typeface="楷体_GB2312" pitchFamily="49" charset="-122"/>
            </a:endParaRPr>
          </a:p>
        </p:txBody>
      </p:sp>
      <p:sp>
        <p:nvSpPr>
          <p:cNvPr id="36" name="Line 3">
            <a:extLst>
              <a:ext uri="{FF2B5EF4-FFF2-40B4-BE49-F238E27FC236}">
                <a16:creationId xmlns:a16="http://schemas.microsoft.com/office/drawing/2014/main" id="{3C40480F-5E8E-4786-B9CC-A6AEB624FA9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240834" y="1747292"/>
            <a:ext cx="0" cy="34290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7" name="Line 4">
            <a:extLst>
              <a:ext uri="{FF2B5EF4-FFF2-40B4-BE49-F238E27FC236}">
                <a16:creationId xmlns:a16="http://schemas.microsoft.com/office/drawing/2014/main" id="{58F2C387-EE7E-48DE-8086-12BEF35F0EAE}"/>
              </a:ext>
            </a:extLst>
          </p:cNvPr>
          <p:cNvSpPr>
            <a:spLocks noChangeShapeType="1"/>
          </p:cNvSpPr>
          <p:nvPr/>
        </p:nvSpPr>
        <p:spPr bwMode="auto">
          <a:xfrm>
            <a:off x="5240834" y="5176292"/>
            <a:ext cx="2895600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8" name="Line 7">
            <a:extLst>
              <a:ext uri="{FF2B5EF4-FFF2-40B4-BE49-F238E27FC236}">
                <a16:creationId xmlns:a16="http://schemas.microsoft.com/office/drawing/2014/main" id="{E5588D34-9F7B-4C72-827E-68E02A69D81A}"/>
              </a:ext>
            </a:extLst>
          </p:cNvPr>
          <p:cNvSpPr>
            <a:spLocks noChangeShapeType="1"/>
          </p:cNvSpPr>
          <p:nvPr/>
        </p:nvSpPr>
        <p:spPr bwMode="auto">
          <a:xfrm>
            <a:off x="6002834" y="2356892"/>
            <a:ext cx="0" cy="762000"/>
          </a:xfrm>
          <a:prstGeom prst="line">
            <a:avLst/>
          </a:prstGeom>
          <a:noFill/>
          <a:ln w="38100" cap="sq">
            <a:solidFill>
              <a:srgbClr val="00FF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9" name="Line 8">
            <a:extLst>
              <a:ext uri="{FF2B5EF4-FFF2-40B4-BE49-F238E27FC236}">
                <a16:creationId xmlns:a16="http://schemas.microsoft.com/office/drawing/2014/main" id="{E503FE26-D07E-4217-9658-4BD81AF9A9A5}"/>
              </a:ext>
            </a:extLst>
          </p:cNvPr>
          <p:cNvSpPr>
            <a:spLocks noChangeShapeType="1"/>
          </p:cNvSpPr>
          <p:nvPr/>
        </p:nvSpPr>
        <p:spPr bwMode="auto">
          <a:xfrm>
            <a:off x="6002834" y="2356892"/>
            <a:ext cx="7620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0" name="Freeform 9">
            <a:extLst>
              <a:ext uri="{FF2B5EF4-FFF2-40B4-BE49-F238E27FC236}">
                <a16:creationId xmlns:a16="http://schemas.microsoft.com/office/drawing/2014/main" id="{371F56B8-358D-41C7-82B1-611496000884}"/>
              </a:ext>
            </a:extLst>
          </p:cNvPr>
          <p:cNvSpPr>
            <a:spLocks/>
          </p:cNvSpPr>
          <p:nvPr/>
        </p:nvSpPr>
        <p:spPr bwMode="auto">
          <a:xfrm>
            <a:off x="6764834" y="2356892"/>
            <a:ext cx="990600" cy="1447800"/>
          </a:xfrm>
          <a:custGeom>
            <a:avLst/>
            <a:gdLst>
              <a:gd name="T0" fmla="*/ 0 w 624"/>
              <a:gd name="T1" fmla="*/ 0 h 912"/>
              <a:gd name="T2" fmla="*/ 144 w 624"/>
              <a:gd name="T3" fmla="*/ 432 h 912"/>
              <a:gd name="T4" fmla="*/ 624 w 624"/>
              <a:gd name="T5" fmla="*/ 912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24" h="912">
                <a:moveTo>
                  <a:pt x="0" y="0"/>
                </a:moveTo>
                <a:cubicBezTo>
                  <a:pt x="20" y="140"/>
                  <a:pt x="40" y="280"/>
                  <a:pt x="144" y="432"/>
                </a:cubicBezTo>
                <a:cubicBezTo>
                  <a:pt x="248" y="584"/>
                  <a:pt x="436" y="748"/>
                  <a:pt x="624" y="912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1" name="Line 10">
            <a:extLst>
              <a:ext uri="{FF2B5EF4-FFF2-40B4-BE49-F238E27FC236}">
                <a16:creationId xmlns:a16="http://schemas.microsoft.com/office/drawing/2014/main" id="{BA980513-7E09-41CC-80B2-FAE8CC1DC0CA}"/>
              </a:ext>
            </a:extLst>
          </p:cNvPr>
          <p:cNvSpPr>
            <a:spLocks noChangeShapeType="1"/>
          </p:cNvSpPr>
          <p:nvPr/>
        </p:nvSpPr>
        <p:spPr bwMode="auto">
          <a:xfrm>
            <a:off x="7755434" y="3804692"/>
            <a:ext cx="0" cy="831850"/>
          </a:xfrm>
          <a:prstGeom prst="line">
            <a:avLst/>
          </a:prstGeom>
          <a:noFill/>
          <a:ln w="38100" cap="sq">
            <a:solidFill>
              <a:srgbClr val="00FF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2" name="Freeform 11">
            <a:extLst>
              <a:ext uri="{FF2B5EF4-FFF2-40B4-BE49-F238E27FC236}">
                <a16:creationId xmlns:a16="http://schemas.microsoft.com/office/drawing/2014/main" id="{76C8D006-36F4-44F9-AB16-558F41D7D02C}"/>
              </a:ext>
            </a:extLst>
          </p:cNvPr>
          <p:cNvSpPr>
            <a:spLocks/>
          </p:cNvSpPr>
          <p:nvPr/>
        </p:nvSpPr>
        <p:spPr bwMode="auto">
          <a:xfrm>
            <a:off x="6002834" y="3118892"/>
            <a:ext cx="1752600" cy="1524000"/>
          </a:xfrm>
          <a:custGeom>
            <a:avLst/>
            <a:gdLst>
              <a:gd name="T0" fmla="*/ 0 w 1104"/>
              <a:gd name="T1" fmla="*/ 0 h 960"/>
              <a:gd name="T2" fmla="*/ 336 w 1104"/>
              <a:gd name="T3" fmla="*/ 480 h 960"/>
              <a:gd name="T4" fmla="*/ 1104 w 1104"/>
              <a:gd name="T5" fmla="*/ 960 h 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04" h="960">
                <a:moveTo>
                  <a:pt x="0" y="0"/>
                </a:moveTo>
                <a:cubicBezTo>
                  <a:pt x="76" y="160"/>
                  <a:pt x="152" y="320"/>
                  <a:pt x="336" y="480"/>
                </a:cubicBezTo>
                <a:cubicBezTo>
                  <a:pt x="520" y="640"/>
                  <a:pt x="812" y="800"/>
                  <a:pt x="1104" y="960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3" name="Rectangle 12">
            <a:extLst>
              <a:ext uri="{FF2B5EF4-FFF2-40B4-BE49-F238E27FC236}">
                <a16:creationId xmlns:a16="http://schemas.microsoft.com/office/drawing/2014/main" id="{48501921-2732-4255-884E-E8AEA62241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55434" y="4566692"/>
            <a:ext cx="3619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4" name="Rectangle 13">
            <a:extLst>
              <a:ext uri="{FF2B5EF4-FFF2-40B4-BE49-F238E27FC236}">
                <a16:creationId xmlns:a16="http://schemas.microsoft.com/office/drawing/2014/main" id="{5EC2BEE8-08A3-4880-B8CA-FF31D0E940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1834" y="2890292"/>
            <a:ext cx="3619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5" name="Rectangle 14">
            <a:extLst>
              <a:ext uri="{FF2B5EF4-FFF2-40B4-BE49-F238E27FC236}">
                <a16:creationId xmlns:a16="http://schemas.microsoft.com/office/drawing/2014/main" id="{7FA0F6E2-13EB-4082-B43C-AA1376DC30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1834" y="2128292"/>
            <a:ext cx="3619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6" name="Rectangle 15">
            <a:extLst>
              <a:ext uri="{FF2B5EF4-FFF2-40B4-BE49-F238E27FC236}">
                <a16:creationId xmlns:a16="http://schemas.microsoft.com/office/drawing/2014/main" id="{25FECFC6-4F76-4758-8EFD-48DB7AC48B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1034" y="2128292"/>
            <a:ext cx="3619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7" name="Rectangle 16">
            <a:extLst>
              <a:ext uri="{FF2B5EF4-FFF2-40B4-BE49-F238E27FC236}">
                <a16:creationId xmlns:a16="http://schemas.microsoft.com/office/drawing/2014/main" id="{23D5DAEE-80AD-4836-B52B-716CCEC7A6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55434" y="3499892"/>
            <a:ext cx="3619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ea typeface="宋体" panose="02010600030101010101" pitchFamily="2" charset="-122"/>
              </a:rPr>
              <a:t>5</a:t>
            </a:r>
          </a:p>
        </p:txBody>
      </p:sp>
      <p:sp>
        <p:nvSpPr>
          <p:cNvPr id="48" name="Rectangle 27">
            <a:extLst>
              <a:ext uri="{FF2B5EF4-FFF2-40B4-BE49-F238E27FC236}">
                <a16:creationId xmlns:a16="http://schemas.microsoft.com/office/drawing/2014/main" id="{0C4E0DC4-460F-435E-A7D7-B40E711976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70934" y="1623467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</a:p>
        </p:txBody>
      </p:sp>
      <p:sp>
        <p:nvSpPr>
          <p:cNvPr id="49" name="Rectangle 28">
            <a:extLst>
              <a:ext uri="{FF2B5EF4-FFF2-40B4-BE49-F238E27FC236}">
                <a16:creationId xmlns:a16="http://schemas.microsoft.com/office/drawing/2014/main" id="{A2178CE8-5455-4D66-81D5-220777932E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55434" y="5281067"/>
            <a:ext cx="3651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v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utoUpdateAnimBg="0"/>
      <p:bldP spid="10" grpId="0" autoUpdateAnimBg="0"/>
      <p:bldP spid="23" grpId="0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706" name="Rectangle 2">
            <a:extLst>
              <a:ext uri="{FF2B5EF4-FFF2-40B4-BE49-F238E27FC236}">
                <a16:creationId xmlns:a16="http://schemas.microsoft.com/office/drawing/2014/main" id="{2152C705-1C9B-40CA-B8F8-AE5CBE76B76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304800"/>
            <a:ext cx="8001000" cy="701675"/>
          </a:xfrm>
        </p:spPr>
        <p:txBody>
          <a:bodyPr/>
          <a:lstStyle/>
          <a:p>
            <a:r>
              <a:rPr kumimoji="1" lang="zh-CN" altLang="en-US" sz="4000" b="1">
                <a:latin typeface="楷体_GB2312" pitchFamily="49" charset="-122"/>
                <a:ea typeface="楷体_GB2312" pitchFamily="49" charset="-122"/>
              </a:rPr>
              <a:t>定压加热循环（狄塞尔</a:t>
            </a:r>
            <a:r>
              <a:rPr kumimoji="1" lang="en-US" altLang="zh-CN" sz="4000" b="1">
                <a:latin typeface="Times New Roman" panose="02020603050405020304" pitchFamily="18" charset="0"/>
                <a:ea typeface="楷体_GB2312" pitchFamily="49" charset="-122"/>
              </a:rPr>
              <a:t>Diesel</a:t>
            </a:r>
            <a:r>
              <a:rPr kumimoji="1" lang="zh-CN" altLang="en-US" sz="4000" b="1">
                <a:latin typeface="楷体_GB2312" pitchFamily="49" charset="-122"/>
                <a:ea typeface="楷体_GB2312" pitchFamily="49" charset="-122"/>
              </a:rPr>
              <a:t>循环</a:t>
            </a:r>
            <a:r>
              <a:rPr kumimoji="1" lang="en-US" altLang="zh-CN" sz="4000" b="1">
                <a:latin typeface="楷体_GB2312" pitchFamily="49" charset="-122"/>
                <a:ea typeface="楷体_GB2312" pitchFamily="49" charset="-122"/>
              </a:rPr>
              <a:t>)</a:t>
            </a:r>
            <a:endParaRPr lang="en-US" altLang="zh-CN" sz="4000" b="1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456707" name="Line 3">
            <a:extLst>
              <a:ext uri="{FF2B5EF4-FFF2-40B4-BE49-F238E27FC236}">
                <a16:creationId xmlns:a16="http://schemas.microsoft.com/office/drawing/2014/main" id="{44DADBED-E011-48B4-8161-9AA35B0E0E51}"/>
              </a:ext>
            </a:extLst>
          </p:cNvPr>
          <p:cNvSpPr>
            <a:spLocks noChangeShapeType="1"/>
          </p:cNvSpPr>
          <p:nvPr/>
        </p:nvSpPr>
        <p:spPr bwMode="auto">
          <a:xfrm>
            <a:off x="3441700" y="4265613"/>
            <a:ext cx="0" cy="687387"/>
          </a:xfrm>
          <a:prstGeom prst="line">
            <a:avLst/>
          </a:prstGeom>
          <a:noFill/>
          <a:ln w="38100" cap="sq">
            <a:solidFill>
              <a:srgbClr val="00FF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6708" name="Freeform 4">
            <a:extLst>
              <a:ext uri="{FF2B5EF4-FFF2-40B4-BE49-F238E27FC236}">
                <a16:creationId xmlns:a16="http://schemas.microsoft.com/office/drawing/2014/main" id="{136564D3-28AD-48CE-917A-7BC23F3B8C40}"/>
              </a:ext>
            </a:extLst>
          </p:cNvPr>
          <p:cNvSpPr>
            <a:spLocks/>
          </p:cNvSpPr>
          <p:nvPr/>
        </p:nvSpPr>
        <p:spPr bwMode="auto">
          <a:xfrm>
            <a:off x="1689100" y="3429000"/>
            <a:ext cx="1752600" cy="1524000"/>
          </a:xfrm>
          <a:custGeom>
            <a:avLst/>
            <a:gdLst>
              <a:gd name="T0" fmla="*/ 0 w 1104"/>
              <a:gd name="T1" fmla="*/ 0 h 960"/>
              <a:gd name="T2" fmla="*/ 336 w 1104"/>
              <a:gd name="T3" fmla="*/ 480 h 960"/>
              <a:gd name="T4" fmla="*/ 1104 w 1104"/>
              <a:gd name="T5" fmla="*/ 960 h 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04" h="960">
                <a:moveTo>
                  <a:pt x="0" y="0"/>
                </a:moveTo>
                <a:cubicBezTo>
                  <a:pt x="76" y="160"/>
                  <a:pt x="152" y="320"/>
                  <a:pt x="336" y="480"/>
                </a:cubicBezTo>
                <a:cubicBezTo>
                  <a:pt x="520" y="640"/>
                  <a:pt x="812" y="800"/>
                  <a:pt x="1104" y="960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6709" name="Rectangle 5">
            <a:extLst>
              <a:ext uri="{FF2B5EF4-FFF2-40B4-BE49-F238E27FC236}">
                <a16:creationId xmlns:a16="http://schemas.microsoft.com/office/drawing/2014/main" id="{2A64E450-0EA2-4A78-B02C-C29F4A3CAF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0" y="48291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56710" name="Rectangle 6">
            <a:extLst>
              <a:ext uri="{FF2B5EF4-FFF2-40B4-BE49-F238E27FC236}">
                <a16:creationId xmlns:a16="http://schemas.microsoft.com/office/drawing/2014/main" id="{584AE936-063C-4359-B727-3506A168E1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400" y="3152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56711" name="Rectangle 7">
            <a:extLst>
              <a:ext uri="{FF2B5EF4-FFF2-40B4-BE49-F238E27FC236}">
                <a16:creationId xmlns:a16="http://schemas.microsoft.com/office/drawing/2014/main" id="{B16A0297-DAEA-4CD0-B602-59F44B583D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8250" y="2925763"/>
            <a:ext cx="387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56712" name="Rectangle 8">
            <a:extLst>
              <a:ext uri="{FF2B5EF4-FFF2-40B4-BE49-F238E27FC236}">
                <a16:creationId xmlns:a16="http://schemas.microsoft.com/office/drawing/2014/main" id="{DC9BE02E-D415-4526-A503-E1C8B118A3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3914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56713" name="Line 9">
            <a:extLst>
              <a:ext uri="{FF2B5EF4-FFF2-40B4-BE49-F238E27FC236}">
                <a16:creationId xmlns:a16="http://schemas.microsoft.com/office/drawing/2014/main" id="{FAB756D4-ADB6-4E74-A4C5-1F2D6F7C281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27100" y="2057400"/>
            <a:ext cx="0" cy="34290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6714" name="Line 10">
            <a:extLst>
              <a:ext uri="{FF2B5EF4-FFF2-40B4-BE49-F238E27FC236}">
                <a16:creationId xmlns:a16="http://schemas.microsoft.com/office/drawing/2014/main" id="{B6B5DCB7-4627-4095-A66E-2B6D0431D097}"/>
              </a:ext>
            </a:extLst>
          </p:cNvPr>
          <p:cNvSpPr>
            <a:spLocks noChangeShapeType="1"/>
          </p:cNvSpPr>
          <p:nvPr/>
        </p:nvSpPr>
        <p:spPr bwMode="auto">
          <a:xfrm>
            <a:off x="927100" y="5486400"/>
            <a:ext cx="2895600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6715" name="Rectangle 11">
            <a:extLst>
              <a:ext uri="{FF2B5EF4-FFF2-40B4-BE49-F238E27FC236}">
                <a16:creationId xmlns:a16="http://schemas.microsoft.com/office/drawing/2014/main" id="{616534D6-9FA1-4526-97E2-9C9A8E0859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9335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p</a:t>
            </a:r>
          </a:p>
        </p:txBody>
      </p:sp>
      <p:sp>
        <p:nvSpPr>
          <p:cNvPr id="456716" name="Rectangle 12">
            <a:extLst>
              <a:ext uri="{FF2B5EF4-FFF2-40B4-BE49-F238E27FC236}">
                <a16:creationId xmlns:a16="http://schemas.microsoft.com/office/drawing/2014/main" id="{16753D84-6292-4ED7-82AB-55801112F6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11538" y="5486400"/>
            <a:ext cx="3651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v</a:t>
            </a:r>
          </a:p>
        </p:txBody>
      </p:sp>
      <p:sp>
        <p:nvSpPr>
          <p:cNvPr id="456717" name="Line 13">
            <a:extLst>
              <a:ext uri="{FF2B5EF4-FFF2-40B4-BE49-F238E27FC236}">
                <a16:creationId xmlns:a16="http://schemas.microsoft.com/office/drawing/2014/main" id="{101C6C9D-70F7-4570-BB6E-0519B285C91C}"/>
              </a:ext>
            </a:extLst>
          </p:cNvPr>
          <p:cNvSpPr>
            <a:spLocks noChangeShapeType="1"/>
          </p:cNvSpPr>
          <p:nvPr/>
        </p:nvSpPr>
        <p:spPr bwMode="auto">
          <a:xfrm>
            <a:off x="1670050" y="3429000"/>
            <a:ext cx="7620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6718" name="Freeform 14">
            <a:extLst>
              <a:ext uri="{FF2B5EF4-FFF2-40B4-BE49-F238E27FC236}">
                <a16:creationId xmlns:a16="http://schemas.microsoft.com/office/drawing/2014/main" id="{51CD46D7-9FA9-4B7F-8851-8C4614AEA672}"/>
              </a:ext>
            </a:extLst>
          </p:cNvPr>
          <p:cNvSpPr>
            <a:spLocks/>
          </p:cNvSpPr>
          <p:nvPr/>
        </p:nvSpPr>
        <p:spPr bwMode="auto">
          <a:xfrm>
            <a:off x="2432050" y="3429000"/>
            <a:ext cx="990600" cy="838200"/>
          </a:xfrm>
          <a:custGeom>
            <a:avLst/>
            <a:gdLst>
              <a:gd name="T0" fmla="*/ 0 w 624"/>
              <a:gd name="T1" fmla="*/ 0 h 528"/>
              <a:gd name="T2" fmla="*/ 384 w 624"/>
              <a:gd name="T3" fmla="*/ 384 h 528"/>
              <a:gd name="T4" fmla="*/ 624 w 624"/>
              <a:gd name="T5" fmla="*/ 528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24" h="528">
                <a:moveTo>
                  <a:pt x="0" y="0"/>
                </a:moveTo>
                <a:cubicBezTo>
                  <a:pt x="140" y="148"/>
                  <a:pt x="280" y="296"/>
                  <a:pt x="384" y="384"/>
                </a:cubicBezTo>
                <a:cubicBezTo>
                  <a:pt x="488" y="472"/>
                  <a:pt x="556" y="500"/>
                  <a:pt x="624" y="528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6719" name="Line 15">
            <a:extLst>
              <a:ext uri="{FF2B5EF4-FFF2-40B4-BE49-F238E27FC236}">
                <a16:creationId xmlns:a16="http://schemas.microsoft.com/office/drawing/2014/main" id="{1AFDDCD9-06D7-435B-B5DE-9EFE8BCBDE12}"/>
              </a:ext>
            </a:extLst>
          </p:cNvPr>
          <p:cNvSpPr>
            <a:spLocks noChangeShapeType="1"/>
          </p:cNvSpPr>
          <p:nvPr/>
        </p:nvSpPr>
        <p:spPr bwMode="auto">
          <a:xfrm>
            <a:off x="6711950" y="3992563"/>
            <a:ext cx="0" cy="655637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6720" name="Line 16">
            <a:extLst>
              <a:ext uri="{FF2B5EF4-FFF2-40B4-BE49-F238E27FC236}">
                <a16:creationId xmlns:a16="http://schemas.microsoft.com/office/drawing/2014/main" id="{A15099A2-8067-4038-8A96-13BC1AE9D598}"/>
              </a:ext>
            </a:extLst>
          </p:cNvPr>
          <p:cNvSpPr>
            <a:spLocks noChangeShapeType="1"/>
          </p:cNvSpPr>
          <p:nvPr/>
        </p:nvSpPr>
        <p:spPr bwMode="auto">
          <a:xfrm>
            <a:off x="8464550" y="2768600"/>
            <a:ext cx="0" cy="701675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6721" name="Freeform 17">
            <a:extLst>
              <a:ext uri="{FF2B5EF4-FFF2-40B4-BE49-F238E27FC236}">
                <a16:creationId xmlns:a16="http://schemas.microsoft.com/office/drawing/2014/main" id="{C400F62C-005D-4A14-9FEB-4D2D1338409A}"/>
              </a:ext>
            </a:extLst>
          </p:cNvPr>
          <p:cNvSpPr>
            <a:spLocks/>
          </p:cNvSpPr>
          <p:nvPr/>
        </p:nvSpPr>
        <p:spPr bwMode="auto">
          <a:xfrm>
            <a:off x="6711950" y="3430588"/>
            <a:ext cx="1752600" cy="1219200"/>
          </a:xfrm>
          <a:custGeom>
            <a:avLst/>
            <a:gdLst>
              <a:gd name="T0" fmla="*/ 0 w 1104"/>
              <a:gd name="T1" fmla="*/ 768 h 768"/>
              <a:gd name="T2" fmla="*/ 624 w 1104"/>
              <a:gd name="T3" fmla="*/ 528 h 768"/>
              <a:gd name="T4" fmla="*/ 1104 w 1104"/>
              <a:gd name="T5" fmla="*/ 0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04" h="768">
                <a:moveTo>
                  <a:pt x="0" y="768"/>
                </a:moveTo>
                <a:cubicBezTo>
                  <a:pt x="220" y="712"/>
                  <a:pt x="440" y="656"/>
                  <a:pt x="624" y="528"/>
                </a:cubicBezTo>
                <a:cubicBezTo>
                  <a:pt x="808" y="400"/>
                  <a:pt x="956" y="200"/>
                  <a:pt x="1104" y="0"/>
                </a:cubicBezTo>
              </a:path>
            </a:pathLst>
          </a:custGeom>
          <a:noFill/>
          <a:ln w="38100" cap="sq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6722" name="Rectangle 18">
            <a:extLst>
              <a:ext uri="{FF2B5EF4-FFF2-40B4-BE49-F238E27FC236}">
                <a16:creationId xmlns:a16="http://schemas.microsoft.com/office/drawing/2014/main" id="{60A611BF-643E-4BF7-B019-98F7DEC99B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2050" y="4373563"/>
            <a:ext cx="387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56723" name="Rectangle 19">
            <a:extLst>
              <a:ext uri="{FF2B5EF4-FFF2-40B4-BE49-F238E27FC236}">
                <a16:creationId xmlns:a16="http://schemas.microsoft.com/office/drawing/2014/main" id="{50A5918E-3FF5-474A-BFA6-C4689F6171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8250" y="3459163"/>
            <a:ext cx="387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56724" name="Rectangle 20">
            <a:extLst>
              <a:ext uri="{FF2B5EF4-FFF2-40B4-BE49-F238E27FC236}">
                <a16:creationId xmlns:a16="http://schemas.microsoft.com/office/drawing/2014/main" id="{305C23C6-EAC6-4682-BDF1-8E1D58F9D5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51850" y="2239963"/>
            <a:ext cx="387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56725" name="Rectangle 21">
            <a:extLst>
              <a:ext uri="{FF2B5EF4-FFF2-40B4-BE49-F238E27FC236}">
                <a16:creationId xmlns:a16="http://schemas.microsoft.com/office/drawing/2014/main" id="{16A14BE3-4917-4C49-A781-C7A20DEC17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8050" y="3230563"/>
            <a:ext cx="387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4</a:t>
            </a:r>
          </a:p>
        </p:txBody>
      </p:sp>
      <p:grpSp>
        <p:nvGrpSpPr>
          <p:cNvPr id="456726" name="Group 22">
            <a:extLst>
              <a:ext uri="{FF2B5EF4-FFF2-40B4-BE49-F238E27FC236}">
                <a16:creationId xmlns:a16="http://schemas.microsoft.com/office/drawing/2014/main" id="{4EB31D45-6DFF-47D4-B8D2-7C60859849E1}"/>
              </a:ext>
            </a:extLst>
          </p:cNvPr>
          <p:cNvGrpSpPr>
            <a:grpSpLocks/>
          </p:cNvGrpSpPr>
          <p:nvPr/>
        </p:nvGrpSpPr>
        <p:grpSpPr bwMode="auto">
          <a:xfrm>
            <a:off x="5230813" y="2011363"/>
            <a:ext cx="3511550" cy="4084637"/>
            <a:chOff x="3295" y="1267"/>
            <a:chExt cx="2212" cy="2573"/>
          </a:xfrm>
        </p:grpSpPr>
        <p:sp>
          <p:nvSpPr>
            <p:cNvPr id="456727" name="Line 23">
              <a:extLst>
                <a:ext uri="{FF2B5EF4-FFF2-40B4-BE49-F238E27FC236}">
                  <a16:creationId xmlns:a16="http://schemas.microsoft.com/office/drawing/2014/main" id="{278CB14B-99E2-4ECD-A294-BF81A171590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04" y="3457"/>
              <a:ext cx="1824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56728" name="Line 24">
              <a:extLst>
                <a:ext uri="{FF2B5EF4-FFF2-40B4-BE49-F238E27FC236}">
                  <a16:creationId xmlns:a16="http://schemas.microsoft.com/office/drawing/2014/main" id="{FAFE87B2-7487-4F0F-9BB3-D4413B949DD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04" y="1297"/>
              <a:ext cx="0" cy="216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56729" name="Rectangle 25">
              <a:extLst>
                <a:ext uri="{FF2B5EF4-FFF2-40B4-BE49-F238E27FC236}">
                  <a16:creationId xmlns:a16="http://schemas.microsoft.com/office/drawing/2014/main" id="{270496A5-11DA-4DCC-B5E3-51867ECC90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5" y="1267"/>
              <a:ext cx="27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i="1"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456730" name="Rectangle 26">
              <a:extLst>
                <a:ext uri="{FF2B5EF4-FFF2-40B4-BE49-F238E27FC236}">
                  <a16:creationId xmlns:a16="http://schemas.microsoft.com/office/drawing/2014/main" id="{3B070ED8-44D2-43E6-AB4B-EC86722707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91" y="3475"/>
              <a:ext cx="21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i="1">
                  <a:ea typeface="宋体" panose="02010600030101010101" pitchFamily="2" charset="-122"/>
                </a:rPr>
                <a:t>s</a:t>
              </a:r>
            </a:p>
          </p:txBody>
        </p:sp>
      </p:grpSp>
      <p:sp>
        <p:nvSpPr>
          <p:cNvPr id="456731" name="Freeform 27">
            <a:extLst>
              <a:ext uri="{FF2B5EF4-FFF2-40B4-BE49-F238E27FC236}">
                <a16:creationId xmlns:a16="http://schemas.microsoft.com/office/drawing/2014/main" id="{46092E9B-AF8D-4C5D-8CC5-D77A8B3BE0B9}"/>
              </a:ext>
            </a:extLst>
          </p:cNvPr>
          <p:cNvSpPr>
            <a:spLocks/>
          </p:cNvSpPr>
          <p:nvPr/>
        </p:nvSpPr>
        <p:spPr bwMode="auto">
          <a:xfrm>
            <a:off x="6711950" y="2744788"/>
            <a:ext cx="1752600" cy="1219200"/>
          </a:xfrm>
          <a:custGeom>
            <a:avLst/>
            <a:gdLst>
              <a:gd name="T0" fmla="*/ 0 w 1104"/>
              <a:gd name="T1" fmla="*/ 768 h 768"/>
              <a:gd name="T2" fmla="*/ 624 w 1104"/>
              <a:gd name="T3" fmla="*/ 528 h 768"/>
              <a:gd name="T4" fmla="*/ 1104 w 1104"/>
              <a:gd name="T5" fmla="*/ 0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04" h="768">
                <a:moveTo>
                  <a:pt x="0" y="768"/>
                </a:moveTo>
                <a:cubicBezTo>
                  <a:pt x="220" y="712"/>
                  <a:pt x="440" y="656"/>
                  <a:pt x="624" y="528"/>
                </a:cubicBezTo>
                <a:cubicBezTo>
                  <a:pt x="808" y="400"/>
                  <a:pt x="956" y="200"/>
                  <a:pt x="1104" y="0"/>
                </a:cubicBezTo>
              </a:path>
            </a:pathLst>
          </a:custGeom>
          <a:noFill/>
          <a:ln w="381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grpSp>
        <p:nvGrpSpPr>
          <p:cNvPr id="456732" name="Group 28">
            <a:extLst>
              <a:ext uri="{FF2B5EF4-FFF2-40B4-BE49-F238E27FC236}">
                <a16:creationId xmlns:a16="http://schemas.microsoft.com/office/drawing/2014/main" id="{3905BC21-A716-4677-B111-BCCA3BF41B89}"/>
              </a:ext>
            </a:extLst>
          </p:cNvPr>
          <p:cNvGrpSpPr>
            <a:grpSpLocks/>
          </p:cNvGrpSpPr>
          <p:nvPr/>
        </p:nvGrpSpPr>
        <p:grpSpPr bwMode="auto">
          <a:xfrm>
            <a:off x="1619250" y="1052513"/>
            <a:ext cx="3744913" cy="1989137"/>
            <a:chOff x="748" y="2795"/>
            <a:chExt cx="2359" cy="1253"/>
          </a:xfrm>
        </p:grpSpPr>
        <p:sp>
          <p:nvSpPr>
            <p:cNvPr id="456733" name="AutoShape 29">
              <a:extLst>
                <a:ext uri="{FF2B5EF4-FFF2-40B4-BE49-F238E27FC236}">
                  <a16:creationId xmlns:a16="http://schemas.microsoft.com/office/drawing/2014/main" id="{561BBD34-156C-4E8B-A36C-BEA9CE0571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8" y="2795"/>
              <a:ext cx="2359" cy="1253"/>
            </a:xfrm>
            <a:prstGeom prst="irregularSeal1">
              <a:avLst/>
            </a:prstGeom>
            <a:solidFill>
              <a:srgbClr val="99FFCC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56734" name="Rectangle 30">
              <a:extLst>
                <a:ext uri="{FF2B5EF4-FFF2-40B4-BE49-F238E27FC236}">
                  <a16:creationId xmlns:a16="http://schemas.microsoft.com/office/drawing/2014/main" id="{C89E768D-194C-4DE1-9DDB-B2AB80D957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4" y="3203"/>
              <a:ext cx="1140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>
                  <a:solidFill>
                    <a:schemeClr val="bg2"/>
                  </a:solidFill>
                  <a:ea typeface="宋体" panose="02010600030101010101" pitchFamily="2" charset="-122"/>
                </a:rPr>
                <a:t>已被淘汰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67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67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6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567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567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567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567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6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567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567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567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567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6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567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567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567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567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6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567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567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567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567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567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567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6722" grpId="0" autoUpdateAnimBg="0"/>
      <p:bldP spid="456723" grpId="0" autoUpdateAnimBg="0"/>
      <p:bldP spid="456724" grpId="0" autoUpdateAnimBg="0"/>
      <p:bldP spid="456725" grpId="0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>
            <a:extLst>
              <a:ext uri="{FF2B5EF4-FFF2-40B4-BE49-F238E27FC236}">
                <a16:creationId xmlns:a16="http://schemas.microsoft.com/office/drawing/2014/main" id="{07D4A3A7-BA99-43DD-B59B-0CC20BB9D56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74638"/>
            <a:ext cx="8001000" cy="762000"/>
          </a:xfrm>
        </p:spPr>
        <p:txBody>
          <a:bodyPr/>
          <a:lstStyle/>
          <a:p>
            <a:r>
              <a:rPr lang="en-US" altLang="zh-CN" b="1">
                <a:latin typeface="楷体_GB2312" pitchFamily="49" charset="-122"/>
                <a:ea typeface="楷体_GB2312" pitchFamily="49" charset="-122"/>
              </a:rPr>
              <a:t>§5-2  </a:t>
            </a:r>
            <a:r>
              <a:rPr lang="zh-CN" altLang="en-US" b="1">
                <a:latin typeface="楷体_GB2312" pitchFamily="49" charset="-122"/>
                <a:ea typeface="楷体_GB2312" pitchFamily="49" charset="-122"/>
              </a:rPr>
              <a:t>活塞式内燃机循环比较</a:t>
            </a:r>
          </a:p>
        </p:txBody>
      </p:sp>
      <p:sp>
        <p:nvSpPr>
          <p:cNvPr id="459779" name="Rectangle 3">
            <a:extLst>
              <a:ext uri="{FF2B5EF4-FFF2-40B4-BE49-F238E27FC236}">
                <a16:creationId xmlns:a16="http://schemas.microsoft.com/office/drawing/2014/main" id="{EC616CCE-EF81-4F46-8A78-4C89C0B666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7175" y="1166813"/>
            <a:ext cx="2478088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比较的条件</a:t>
            </a:r>
          </a:p>
        </p:txBody>
      </p:sp>
      <p:grpSp>
        <p:nvGrpSpPr>
          <p:cNvPr id="459780" name="Group 4">
            <a:extLst>
              <a:ext uri="{FF2B5EF4-FFF2-40B4-BE49-F238E27FC236}">
                <a16:creationId xmlns:a16="http://schemas.microsoft.com/office/drawing/2014/main" id="{EBBB0BDB-C895-4479-B22F-E1DB214376D3}"/>
              </a:ext>
            </a:extLst>
          </p:cNvPr>
          <p:cNvGrpSpPr>
            <a:grpSpLocks/>
          </p:cNvGrpSpPr>
          <p:nvPr/>
        </p:nvGrpSpPr>
        <p:grpSpPr bwMode="auto">
          <a:xfrm>
            <a:off x="611188" y="2033588"/>
            <a:ext cx="1776412" cy="579437"/>
            <a:chOff x="385" y="1281"/>
            <a:chExt cx="1119" cy="365"/>
          </a:xfrm>
        </p:grpSpPr>
        <p:sp>
          <p:nvSpPr>
            <p:cNvPr id="459781" name="Rectangle 5">
              <a:extLst>
                <a:ext uri="{FF2B5EF4-FFF2-40B4-BE49-F238E27FC236}">
                  <a16:creationId xmlns:a16="http://schemas.microsoft.com/office/drawing/2014/main" id="{C1EC55B0-670B-42C4-B524-329E98F0C3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5" y="1281"/>
              <a:ext cx="887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>
                  <a:ea typeface="宋体" panose="02010600030101010101" pitchFamily="2" charset="-122"/>
                </a:rPr>
                <a:t>压缩比</a:t>
              </a:r>
            </a:p>
          </p:txBody>
        </p:sp>
        <p:graphicFrame>
          <p:nvGraphicFramePr>
            <p:cNvPr id="459782" name="Object 6">
              <a:extLst>
                <a:ext uri="{FF2B5EF4-FFF2-40B4-BE49-F238E27FC236}">
                  <a16:creationId xmlns:a16="http://schemas.microsoft.com/office/drawing/2014/main" id="{4318DC87-0042-4E75-97E5-650801DCD3B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289" y="1392"/>
            <a:ext cx="215" cy="2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59863" name="Equation" r:id="rId3" imgW="126720" imgH="139680" progId="Equation.DSMT4">
                    <p:embed/>
                  </p:oleObj>
                </mc:Choice>
                <mc:Fallback>
                  <p:oleObj name="Equation" r:id="rId3" imgW="126720" imgH="139680" progId="Equation.DSMT4">
                    <p:embed/>
                    <p:pic>
                      <p:nvPicPr>
                        <p:cNvPr id="0" name="Object 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89" y="1392"/>
                          <a:ext cx="215" cy="23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59783" name="Group 7">
            <a:extLst>
              <a:ext uri="{FF2B5EF4-FFF2-40B4-BE49-F238E27FC236}">
                <a16:creationId xmlns:a16="http://schemas.microsoft.com/office/drawing/2014/main" id="{9630B7C3-5014-4A9B-96E5-E205113C00A2}"/>
              </a:ext>
            </a:extLst>
          </p:cNvPr>
          <p:cNvGrpSpPr>
            <a:grpSpLocks/>
          </p:cNvGrpSpPr>
          <p:nvPr/>
        </p:nvGrpSpPr>
        <p:grpSpPr bwMode="auto">
          <a:xfrm>
            <a:off x="609600" y="2708275"/>
            <a:ext cx="1854200" cy="603250"/>
            <a:chOff x="384" y="1824"/>
            <a:chExt cx="1168" cy="380"/>
          </a:xfrm>
        </p:grpSpPr>
        <p:sp>
          <p:nvSpPr>
            <p:cNvPr id="459784" name="Rectangle 8">
              <a:extLst>
                <a:ext uri="{FF2B5EF4-FFF2-40B4-BE49-F238E27FC236}">
                  <a16:creationId xmlns:a16="http://schemas.microsoft.com/office/drawing/2014/main" id="{F9FA0930-56F4-4EEC-8DFB-97BFC6DED8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" y="1839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>
                  <a:ea typeface="宋体" panose="02010600030101010101" pitchFamily="2" charset="-122"/>
                </a:rPr>
                <a:t>吸热量</a:t>
              </a:r>
            </a:p>
          </p:txBody>
        </p:sp>
        <p:graphicFrame>
          <p:nvGraphicFramePr>
            <p:cNvPr id="459785" name="Object 9">
              <a:extLst>
                <a:ext uri="{FF2B5EF4-FFF2-40B4-BE49-F238E27FC236}">
                  <a16:creationId xmlns:a16="http://schemas.microsoft.com/office/drawing/2014/main" id="{EA1DEE62-5CA0-4213-839F-530EA7EAAC7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296" y="1824"/>
            <a:ext cx="256" cy="3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59864" name="Equation" r:id="rId5" imgW="152280" imgH="215640" progId="Equation.DSMT4">
                    <p:embed/>
                  </p:oleObj>
                </mc:Choice>
                <mc:Fallback>
                  <p:oleObj name="Equation" r:id="rId5" imgW="152280" imgH="215640" progId="Equation.DSMT4">
                    <p:embed/>
                    <p:pic>
                      <p:nvPicPr>
                        <p:cNvPr id="0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96" y="1824"/>
                          <a:ext cx="256" cy="36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59786" name="Rectangle 10">
            <a:extLst>
              <a:ext uri="{FF2B5EF4-FFF2-40B4-BE49-F238E27FC236}">
                <a16:creationId xmlns:a16="http://schemas.microsoft.com/office/drawing/2014/main" id="{163DFF93-4090-4241-86A6-FDF2809BF7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3013" y="2057400"/>
            <a:ext cx="548798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CCFFFF"/>
                </a:solidFill>
                <a:ea typeface="宋体" panose="02010600030101010101" pitchFamily="2" charset="-122"/>
              </a:rPr>
              <a:t>反映气缸结构尺寸、工艺材料</a:t>
            </a:r>
          </a:p>
        </p:txBody>
      </p:sp>
      <p:sp>
        <p:nvSpPr>
          <p:cNvPr id="459787" name="Rectangle 11">
            <a:extLst>
              <a:ext uri="{FF2B5EF4-FFF2-40B4-BE49-F238E27FC236}">
                <a16:creationId xmlns:a16="http://schemas.microsoft.com/office/drawing/2014/main" id="{B1798B4A-36B5-4AA3-A5CB-D484AD82F9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7300" y="2732088"/>
            <a:ext cx="38417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CCFFFF"/>
                </a:solidFill>
                <a:ea typeface="宋体" panose="02010600030101010101" pitchFamily="2" charset="-122"/>
              </a:rPr>
              <a:t>反映作功量（马力）</a:t>
            </a:r>
          </a:p>
        </p:txBody>
      </p:sp>
      <p:grpSp>
        <p:nvGrpSpPr>
          <p:cNvPr id="459788" name="Group 12">
            <a:extLst>
              <a:ext uri="{FF2B5EF4-FFF2-40B4-BE49-F238E27FC236}">
                <a16:creationId xmlns:a16="http://schemas.microsoft.com/office/drawing/2014/main" id="{328709DE-9DDD-4DBD-92FF-C63EB61B09FA}"/>
              </a:ext>
            </a:extLst>
          </p:cNvPr>
          <p:cNvGrpSpPr>
            <a:grpSpLocks/>
          </p:cNvGrpSpPr>
          <p:nvPr/>
        </p:nvGrpSpPr>
        <p:grpSpPr bwMode="auto">
          <a:xfrm>
            <a:off x="587375" y="3429000"/>
            <a:ext cx="2595563" cy="615950"/>
            <a:chOff x="370" y="2496"/>
            <a:chExt cx="1635" cy="388"/>
          </a:xfrm>
        </p:grpSpPr>
        <p:sp>
          <p:nvSpPr>
            <p:cNvPr id="459789" name="Rectangle 13">
              <a:extLst>
                <a:ext uri="{FF2B5EF4-FFF2-40B4-BE49-F238E27FC236}">
                  <a16:creationId xmlns:a16="http://schemas.microsoft.com/office/drawing/2014/main" id="{94A7E978-7EFA-454C-833B-519725DCA3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" y="2511"/>
              <a:ext cx="1140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>
                  <a:ea typeface="宋体" panose="02010600030101010101" pitchFamily="2" charset="-122"/>
                </a:rPr>
                <a:t>最高压力</a:t>
              </a:r>
            </a:p>
          </p:txBody>
        </p:sp>
        <p:graphicFrame>
          <p:nvGraphicFramePr>
            <p:cNvPr id="459790" name="Object 14">
              <a:extLst>
                <a:ext uri="{FF2B5EF4-FFF2-40B4-BE49-F238E27FC236}">
                  <a16:creationId xmlns:a16="http://schemas.microsoft.com/office/drawing/2014/main" id="{C2752229-0FE5-4285-9DE0-F75A73E7075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488" y="2496"/>
            <a:ext cx="517" cy="3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59865" name="Equation" r:id="rId7" imgW="304560" imgH="228600" progId="Equation.DSMT4">
                    <p:embed/>
                  </p:oleObj>
                </mc:Choice>
                <mc:Fallback>
                  <p:oleObj name="Equation" r:id="rId7" imgW="304560" imgH="228600" progId="Equation.DSMT4">
                    <p:embed/>
                    <p:pic>
                      <p:nvPicPr>
                        <p:cNvPr id="0" name="Object 1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488" y="2496"/>
                          <a:ext cx="517" cy="38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59791" name="Rectangle 15">
            <a:extLst>
              <a:ext uri="{FF2B5EF4-FFF2-40B4-BE49-F238E27FC236}">
                <a16:creationId xmlns:a16="http://schemas.microsoft.com/office/drawing/2014/main" id="{3DEB6E93-C998-478A-9DF6-D153C6775B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5325" y="3467100"/>
            <a:ext cx="50609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CCFFFF"/>
                </a:solidFill>
                <a:ea typeface="宋体" panose="02010600030101010101" pitchFamily="2" charset="-122"/>
              </a:rPr>
              <a:t>反映材料耐压、壁厚、成本</a:t>
            </a:r>
          </a:p>
        </p:txBody>
      </p:sp>
      <p:grpSp>
        <p:nvGrpSpPr>
          <p:cNvPr id="459792" name="Group 16">
            <a:extLst>
              <a:ext uri="{FF2B5EF4-FFF2-40B4-BE49-F238E27FC236}">
                <a16:creationId xmlns:a16="http://schemas.microsoft.com/office/drawing/2014/main" id="{B1C796C4-D481-48C2-A33B-F46B993C9EC3}"/>
              </a:ext>
            </a:extLst>
          </p:cNvPr>
          <p:cNvGrpSpPr>
            <a:grpSpLocks/>
          </p:cNvGrpSpPr>
          <p:nvPr/>
        </p:nvGrpSpPr>
        <p:grpSpPr bwMode="auto">
          <a:xfrm>
            <a:off x="576263" y="4221163"/>
            <a:ext cx="2600326" cy="666750"/>
            <a:chOff x="363" y="3183"/>
            <a:chExt cx="1638" cy="420"/>
          </a:xfrm>
        </p:grpSpPr>
        <p:sp>
          <p:nvSpPr>
            <p:cNvPr id="459793" name="Rectangle 17">
              <a:extLst>
                <a:ext uri="{FF2B5EF4-FFF2-40B4-BE49-F238E27FC236}">
                  <a16:creationId xmlns:a16="http://schemas.microsoft.com/office/drawing/2014/main" id="{8A7AF7F4-8009-402F-B464-00A8AE32FF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" y="3183"/>
              <a:ext cx="1154" cy="36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dirty="0">
                  <a:ea typeface="宋体" panose="02010600030101010101" pitchFamily="2" charset="-122"/>
                </a:rPr>
                <a:t>最高温度</a:t>
              </a:r>
            </a:p>
          </p:txBody>
        </p:sp>
        <p:graphicFrame>
          <p:nvGraphicFramePr>
            <p:cNvPr id="459794" name="Object 18">
              <a:extLst>
                <a:ext uri="{FF2B5EF4-FFF2-40B4-BE49-F238E27FC236}">
                  <a16:creationId xmlns:a16="http://schemas.microsoft.com/office/drawing/2014/main" id="{788249E3-0FDC-4F24-9B46-C1096388307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550" y="3216"/>
            <a:ext cx="451" cy="3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59866" name="Equation" r:id="rId9" imgW="266400" imgH="228600" progId="Equation.DSMT4">
                    <p:embed/>
                  </p:oleObj>
                </mc:Choice>
                <mc:Fallback>
                  <p:oleObj name="Equation" r:id="rId9" imgW="266400" imgH="228600" progId="Equation.DSMT4">
                    <p:embed/>
                    <p:pic>
                      <p:nvPicPr>
                        <p:cNvPr id="0" name="Object 1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50" y="3216"/>
                          <a:ext cx="451" cy="38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59795" name="Rectangle 19">
            <a:extLst>
              <a:ext uri="{FF2B5EF4-FFF2-40B4-BE49-F238E27FC236}">
                <a16:creationId xmlns:a16="http://schemas.microsoft.com/office/drawing/2014/main" id="{EFB643E9-82FC-41E4-B6CC-3B154CE55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81363" y="4221163"/>
            <a:ext cx="26225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CCFFFF"/>
                </a:solidFill>
                <a:ea typeface="宋体" panose="02010600030101010101" pitchFamily="2" charset="-122"/>
              </a:rPr>
              <a:t>反映材料耐温</a:t>
            </a:r>
          </a:p>
        </p:txBody>
      </p:sp>
      <p:grpSp>
        <p:nvGrpSpPr>
          <p:cNvPr id="459796" name="Group 20">
            <a:extLst>
              <a:ext uri="{FF2B5EF4-FFF2-40B4-BE49-F238E27FC236}">
                <a16:creationId xmlns:a16="http://schemas.microsoft.com/office/drawing/2014/main" id="{29106D91-137D-4192-B7DA-DC23940FB7B5}"/>
              </a:ext>
            </a:extLst>
          </p:cNvPr>
          <p:cNvGrpSpPr>
            <a:grpSpLocks/>
          </p:cNvGrpSpPr>
          <p:nvPr/>
        </p:nvGrpSpPr>
        <p:grpSpPr bwMode="auto">
          <a:xfrm>
            <a:off x="496888" y="5157788"/>
            <a:ext cx="8407400" cy="641350"/>
            <a:chOff x="313" y="3676"/>
            <a:chExt cx="5296" cy="404"/>
          </a:xfrm>
        </p:grpSpPr>
        <p:sp>
          <p:nvSpPr>
            <p:cNvPr id="459797" name="Rectangle 21">
              <a:extLst>
                <a:ext uri="{FF2B5EF4-FFF2-40B4-BE49-F238E27FC236}">
                  <a16:creationId xmlns:a16="http://schemas.microsoft.com/office/drawing/2014/main" id="{722239F5-83FE-4937-A90D-ECAD2B43DF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" y="3676"/>
              <a:ext cx="1844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3600" dirty="0">
                  <a:solidFill>
                    <a:schemeClr val="tx1"/>
                  </a:solidFill>
                  <a:ea typeface="宋体" panose="02010600030101010101" pitchFamily="2" charset="-122"/>
                </a:rPr>
                <a:t>比较的对象：</a:t>
              </a:r>
            </a:p>
          </p:txBody>
        </p:sp>
        <p:sp>
          <p:nvSpPr>
            <p:cNvPr id="459798" name="Rectangle 22">
              <a:extLst>
                <a:ext uri="{FF2B5EF4-FFF2-40B4-BE49-F238E27FC236}">
                  <a16:creationId xmlns:a16="http://schemas.microsoft.com/office/drawing/2014/main" id="{81863400-25D8-4838-A557-A546FFF661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09" y="3715"/>
              <a:ext cx="3700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rgbClr val="CCFFFF"/>
                  </a:solidFill>
                  <a:ea typeface="宋体" panose="02010600030101010101" pitchFamily="2" charset="-122"/>
                </a:rPr>
                <a:t>混合加热，定容加热，定压加热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97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97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97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97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597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597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597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597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597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597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597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597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597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597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597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597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597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597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597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597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9779" grpId="0" autoUpdateAnimBg="0"/>
      <p:bldP spid="459786" grpId="0" autoUpdateAnimBg="0"/>
      <p:bldP spid="459787" grpId="0" autoUpdateAnimBg="0"/>
      <p:bldP spid="459791" grpId="0" autoUpdateAnimBg="0"/>
      <p:bldP spid="459795" grpId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02" name="Rectangle 2">
            <a:extLst>
              <a:ext uri="{FF2B5EF4-FFF2-40B4-BE49-F238E27FC236}">
                <a16:creationId xmlns:a16="http://schemas.microsoft.com/office/drawing/2014/main" id="{BAEFBAD8-E449-4746-AAF1-CCDAA4D7B54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42888"/>
            <a:ext cx="8001000" cy="823912"/>
          </a:xfrm>
        </p:spPr>
        <p:txBody>
          <a:bodyPr/>
          <a:lstStyle/>
          <a:p>
            <a:r>
              <a:rPr kumimoji="1" lang="zh-CN" altLang="en-US" sz="4800" b="1">
                <a:latin typeface="楷体_GB2312" pitchFamily="49" charset="-122"/>
                <a:ea typeface="楷体_GB2312" pitchFamily="49" charset="-122"/>
              </a:rPr>
              <a:t>和   相同</a:t>
            </a:r>
            <a:endParaRPr lang="zh-CN" altLang="en-US" sz="4800" b="1">
              <a:latin typeface="楷体_GB2312" pitchFamily="49" charset="-122"/>
              <a:ea typeface="楷体_GB2312" pitchFamily="49" charset="-122"/>
            </a:endParaRPr>
          </a:p>
        </p:txBody>
      </p:sp>
      <p:grpSp>
        <p:nvGrpSpPr>
          <p:cNvPr id="460803" name="Group 3">
            <a:extLst>
              <a:ext uri="{FF2B5EF4-FFF2-40B4-BE49-F238E27FC236}">
                <a16:creationId xmlns:a16="http://schemas.microsoft.com/office/drawing/2014/main" id="{904E43B5-179B-4062-B0C1-9248903EF018}"/>
              </a:ext>
            </a:extLst>
          </p:cNvPr>
          <p:cNvGrpSpPr>
            <a:grpSpLocks/>
          </p:cNvGrpSpPr>
          <p:nvPr/>
        </p:nvGrpSpPr>
        <p:grpSpPr bwMode="auto">
          <a:xfrm>
            <a:off x="4691063" y="2009775"/>
            <a:ext cx="3511550" cy="4084638"/>
            <a:chOff x="2955" y="1266"/>
            <a:chExt cx="2212" cy="2573"/>
          </a:xfrm>
        </p:grpSpPr>
        <p:sp>
          <p:nvSpPr>
            <p:cNvPr id="460804" name="Line 4">
              <a:extLst>
                <a:ext uri="{FF2B5EF4-FFF2-40B4-BE49-F238E27FC236}">
                  <a16:creationId xmlns:a16="http://schemas.microsoft.com/office/drawing/2014/main" id="{6AF24DAB-5FF1-4AFC-9EC8-55530BAB76F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64" y="3456"/>
              <a:ext cx="1824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60805" name="Line 5">
              <a:extLst>
                <a:ext uri="{FF2B5EF4-FFF2-40B4-BE49-F238E27FC236}">
                  <a16:creationId xmlns:a16="http://schemas.microsoft.com/office/drawing/2014/main" id="{9F8C40F2-6DFF-427B-AFF2-839422C8B0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64" y="1296"/>
              <a:ext cx="0" cy="216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60806" name="Rectangle 6">
              <a:extLst>
                <a:ext uri="{FF2B5EF4-FFF2-40B4-BE49-F238E27FC236}">
                  <a16:creationId xmlns:a16="http://schemas.microsoft.com/office/drawing/2014/main" id="{90A38BAF-9BFB-45CF-AA2F-DE0DBC9B29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55" y="1266"/>
              <a:ext cx="27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i="1"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460807" name="Rectangle 7">
              <a:extLst>
                <a:ext uri="{FF2B5EF4-FFF2-40B4-BE49-F238E27FC236}">
                  <a16:creationId xmlns:a16="http://schemas.microsoft.com/office/drawing/2014/main" id="{FFF4BEDB-370E-40CF-BD54-2379F8911D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51" y="3474"/>
              <a:ext cx="21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i="1">
                  <a:ea typeface="宋体" panose="02010600030101010101" pitchFamily="2" charset="-122"/>
                </a:rPr>
                <a:t>s</a:t>
              </a:r>
            </a:p>
          </p:txBody>
        </p:sp>
      </p:grpSp>
      <p:graphicFrame>
        <p:nvGraphicFramePr>
          <p:cNvPr id="460808" name="Object 8">
            <a:extLst>
              <a:ext uri="{FF2B5EF4-FFF2-40B4-BE49-F238E27FC236}">
                <a16:creationId xmlns:a16="http://schemas.microsoft.com/office/drawing/2014/main" id="{B8F33591-E728-4BC4-9A6D-FA35D6687DF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5800" y="1143000"/>
          <a:ext cx="1784350" cy="1163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016" name="Equation" r:id="rId3" imgW="660240" imgH="431640" progId="Equation.DSMT4">
                  <p:embed/>
                </p:oleObj>
              </mc:Choice>
              <mc:Fallback>
                <p:oleObj name="Equation" r:id="rId3" imgW="660240" imgH="431640" progId="Equation.DSMT4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" y="1143000"/>
                        <a:ext cx="1784350" cy="1163638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0809" name="Object 9">
            <a:extLst>
              <a:ext uri="{FF2B5EF4-FFF2-40B4-BE49-F238E27FC236}">
                <a16:creationId xmlns:a16="http://schemas.microsoft.com/office/drawing/2014/main" id="{3352F62D-636C-4DC8-95A4-3607D5B59F4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65188" y="3594100"/>
          <a:ext cx="2335212" cy="650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017" name="Equation" r:id="rId5" imgW="863280" imgH="241200" progId="Equation.DSMT4">
                  <p:embed/>
                </p:oleObj>
              </mc:Choice>
              <mc:Fallback>
                <p:oleObj name="Equation" r:id="rId5" imgW="863280" imgH="241200" progId="Equation.DSMT4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188" y="3594100"/>
                        <a:ext cx="2335212" cy="650875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0810" name="Object 10">
            <a:extLst>
              <a:ext uri="{FF2B5EF4-FFF2-40B4-BE49-F238E27FC236}">
                <a16:creationId xmlns:a16="http://schemas.microsoft.com/office/drawing/2014/main" id="{8D661BAD-2D58-4489-BF0F-77552F031C0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33438" y="2651125"/>
          <a:ext cx="2468562" cy="649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018" name="Equation" r:id="rId7" imgW="914400" imgH="241200" progId="Equation.DSMT4">
                  <p:embed/>
                </p:oleObj>
              </mc:Choice>
              <mc:Fallback>
                <p:oleObj name="Equation" r:id="rId7" imgW="914400" imgH="241200" progId="Equation.DSMT4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3438" y="2651125"/>
                        <a:ext cx="2468562" cy="649288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0811" name="Rectangle 11">
            <a:extLst>
              <a:ext uri="{FF2B5EF4-FFF2-40B4-BE49-F238E27FC236}">
                <a16:creationId xmlns:a16="http://schemas.microsoft.com/office/drawing/2014/main" id="{28FAC821-9983-41EC-8344-9E5C018974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4673600"/>
            <a:ext cx="2478088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3600">
                <a:ea typeface="宋体" panose="02010600030101010101" pitchFamily="2" charset="-122"/>
              </a:rPr>
              <a:t>平均温度法</a:t>
            </a:r>
          </a:p>
        </p:txBody>
      </p:sp>
      <p:graphicFrame>
        <p:nvGraphicFramePr>
          <p:cNvPr id="460812" name="Object 12">
            <a:extLst>
              <a:ext uri="{FF2B5EF4-FFF2-40B4-BE49-F238E27FC236}">
                <a16:creationId xmlns:a16="http://schemas.microsoft.com/office/drawing/2014/main" id="{12057EF9-1746-4983-87CD-CDB8DE490A5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667000" y="533400"/>
          <a:ext cx="442913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019" name="Equation" r:id="rId9" imgW="126720" imgH="139680" progId="Equation.DSMT4">
                  <p:embed/>
                </p:oleObj>
              </mc:Choice>
              <mc:Fallback>
                <p:oleObj name="Equation" r:id="rId9" imgW="126720" imgH="139680" progId="Equation.DSMT4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533400"/>
                        <a:ext cx="442913" cy="487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0813" name="Object 13">
            <a:extLst>
              <a:ext uri="{FF2B5EF4-FFF2-40B4-BE49-F238E27FC236}">
                <a16:creationId xmlns:a16="http://schemas.microsoft.com/office/drawing/2014/main" id="{260AC486-ADF8-44A9-8CDE-6A606CEE828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38600" y="304800"/>
          <a:ext cx="528638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020" name="Equation" r:id="rId11" imgW="152280" imgH="215640" progId="Equation.DSMT4">
                  <p:embed/>
                </p:oleObj>
              </mc:Choice>
              <mc:Fallback>
                <p:oleObj name="Equation" r:id="rId11" imgW="152280" imgH="215640" progId="Equation.DSMT4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38600" y="304800"/>
                        <a:ext cx="528638" cy="749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0814" name="Rectangle 14">
            <a:extLst>
              <a:ext uri="{FF2B5EF4-FFF2-40B4-BE49-F238E27FC236}">
                <a16:creationId xmlns:a16="http://schemas.microsoft.com/office/drawing/2014/main" id="{10DEA40A-B6FF-4BBD-A0E5-3C43208395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7600" y="1676400"/>
            <a:ext cx="609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  <a:r>
              <a:rPr lang="en-US" altLang="zh-CN" baseline="-25000">
                <a:solidFill>
                  <a:schemeClr val="tx1"/>
                </a:solidFill>
                <a:ea typeface="宋体" panose="02010600030101010101" pitchFamily="2" charset="-122"/>
              </a:rPr>
              <a:t>m</a:t>
            </a:r>
          </a:p>
        </p:txBody>
      </p:sp>
      <p:sp>
        <p:nvSpPr>
          <p:cNvPr id="460815" name="Rectangle 15">
            <a:extLst>
              <a:ext uri="{FF2B5EF4-FFF2-40B4-BE49-F238E27FC236}">
                <a16:creationId xmlns:a16="http://schemas.microsoft.com/office/drawing/2014/main" id="{589E0CDE-E603-4FD5-9B8C-FB3E92C5CC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2400" y="3048000"/>
            <a:ext cx="609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  <a:r>
              <a:rPr lang="en-US" altLang="zh-CN" baseline="-25000">
                <a:solidFill>
                  <a:schemeClr val="tx1"/>
                </a:solidFill>
                <a:ea typeface="宋体" panose="02010600030101010101" pitchFamily="2" charset="-122"/>
              </a:rPr>
              <a:t>m</a:t>
            </a:r>
          </a:p>
        </p:txBody>
      </p:sp>
      <p:sp>
        <p:nvSpPr>
          <p:cNvPr id="460816" name="Line 16">
            <a:extLst>
              <a:ext uri="{FF2B5EF4-FFF2-40B4-BE49-F238E27FC236}">
                <a16:creationId xmlns:a16="http://schemas.microsoft.com/office/drawing/2014/main" id="{504BDCF9-D549-4A31-955F-BFC5476ACD36}"/>
              </a:ext>
            </a:extLst>
          </p:cNvPr>
          <p:cNvSpPr>
            <a:spLocks noChangeShapeType="1"/>
          </p:cNvSpPr>
          <p:nvPr/>
        </p:nvSpPr>
        <p:spPr bwMode="auto">
          <a:xfrm>
            <a:off x="6248400" y="3124200"/>
            <a:ext cx="762000" cy="0"/>
          </a:xfrm>
          <a:prstGeom prst="line">
            <a:avLst/>
          </a:prstGeom>
          <a:noFill/>
          <a:ln w="12700">
            <a:solidFill>
              <a:schemeClr val="tx2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0817" name="Line 17">
            <a:extLst>
              <a:ext uri="{FF2B5EF4-FFF2-40B4-BE49-F238E27FC236}">
                <a16:creationId xmlns:a16="http://schemas.microsoft.com/office/drawing/2014/main" id="{08B780C8-2B1B-400C-B5CE-39A7973B3AC1}"/>
              </a:ext>
            </a:extLst>
          </p:cNvPr>
          <p:cNvSpPr>
            <a:spLocks noChangeShapeType="1"/>
          </p:cNvSpPr>
          <p:nvPr/>
        </p:nvSpPr>
        <p:spPr bwMode="auto">
          <a:xfrm>
            <a:off x="6400800" y="4343400"/>
            <a:ext cx="762000" cy="0"/>
          </a:xfrm>
          <a:prstGeom prst="line">
            <a:avLst/>
          </a:prstGeom>
          <a:noFill/>
          <a:ln w="12700">
            <a:solidFill>
              <a:schemeClr val="tx2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0818" name="Line 18">
            <a:extLst>
              <a:ext uri="{FF2B5EF4-FFF2-40B4-BE49-F238E27FC236}">
                <a16:creationId xmlns:a16="http://schemas.microsoft.com/office/drawing/2014/main" id="{B34AA7B9-AA06-43FA-838C-87E22D841507}"/>
              </a:ext>
            </a:extLst>
          </p:cNvPr>
          <p:cNvSpPr>
            <a:spLocks noChangeShapeType="1"/>
          </p:cNvSpPr>
          <p:nvPr/>
        </p:nvSpPr>
        <p:spPr bwMode="auto">
          <a:xfrm>
            <a:off x="6324600" y="3238500"/>
            <a:ext cx="762000" cy="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0819" name="Line 19">
            <a:extLst>
              <a:ext uri="{FF2B5EF4-FFF2-40B4-BE49-F238E27FC236}">
                <a16:creationId xmlns:a16="http://schemas.microsoft.com/office/drawing/2014/main" id="{ACD62B0B-A2D7-43E8-B987-C60F2B2E508B}"/>
              </a:ext>
            </a:extLst>
          </p:cNvPr>
          <p:cNvSpPr>
            <a:spLocks noChangeShapeType="1"/>
          </p:cNvSpPr>
          <p:nvPr/>
        </p:nvSpPr>
        <p:spPr bwMode="auto">
          <a:xfrm>
            <a:off x="6553200" y="4191000"/>
            <a:ext cx="762000" cy="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grpSp>
        <p:nvGrpSpPr>
          <p:cNvPr id="460820" name="Group 20">
            <a:extLst>
              <a:ext uri="{FF2B5EF4-FFF2-40B4-BE49-F238E27FC236}">
                <a16:creationId xmlns:a16="http://schemas.microsoft.com/office/drawing/2014/main" id="{00FBA880-A52B-4984-B93A-118F2B7258FF}"/>
              </a:ext>
            </a:extLst>
          </p:cNvPr>
          <p:cNvGrpSpPr>
            <a:grpSpLocks/>
          </p:cNvGrpSpPr>
          <p:nvPr/>
        </p:nvGrpSpPr>
        <p:grpSpPr bwMode="auto">
          <a:xfrm>
            <a:off x="5397500" y="1524000"/>
            <a:ext cx="2359025" cy="3503613"/>
            <a:chOff x="3400" y="960"/>
            <a:chExt cx="1486" cy="2207"/>
          </a:xfrm>
        </p:grpSpPr>
        <p:sp>
          <p:nvSpPr>
            <p:cNvPr id="460821" name="Line 21">
              <a:extLst>
                <a:ext uri="{FF2B5EF4-FFF2-40B4-BE49-F238E27FC236}">
                  <a16:creationId xmlns:a16="http://schemas.microsoft.com/office/drawing/2014/main" id="{BD487713-085A-4067-9457-736ED78F2F6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44" y="2400"/>
              <a:ext cx="0" cy="594"/>
            </a:xfrm>
            <a:prstGeom prst="line">
              <a:avLst/>
            </a:prstGeom>
            <a:noFill/>
            <a:ln w="25400" cap="sq">
              <a:solidFill>
                <a:schemeClr val="tx2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60822" name="Rectangle 22">
              <a:extLst>
                <a:ext uri="{FF2B5EF4-FFF2-40B4-BE49-F238E27FC236}">
                  <a16:creationId xmlns:a16="http://schemas.microsoft.com/office/drawing/2014/main" id="{15C47C38-77A9-45EC-9ED3-FEF72D9098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0" y="2802"/>
              <a:ext cx="24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anose="02010600030101010101" pitchFamily="2" charset="-122"/>
                </a:rPr>
                <a:t>1</a:t>
              </a:r>
            </a:p>
          </p:txBody>
        </p:sp>
        <p:sp>
          <p:nvSpPr>
            <p:cNvPr id="460823" name="Rectangle 23">
              <a:extLst>
                <a:ext uri="{FF2B5EF4-FFF2-40B4-BE49-F238E27FC236}">
                  <a16:creationId xmlns:a16="http://schemas.microsoft.com/office/drawing/2014/main" id="{A7A21844-81D8-442F-BC9D-50BD4548F5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4" y="2034"/>
              <a:ext cx="24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anose="02010600030101010101" pitchFamily="2" charset="-122"/>
                </a:rPr>
                <a:t>2</a:t>
              </a:r>
            </a:p>
          </p:txBody>
        </p:sp>
        <p:sp>
          <p:nvSpPr>
            <p:cNvPr id="460824" name="Rectangle 24">
              <a:extLst>
                <a:ext uri="{FF2B5EF4-FFF2-40B4-BE49-F238E27FC236}">
                  <a16:creationId xmlns:a16="http://schemas.microsoft.com/office/drawing/2014/main" id="{2FFBA74E-C2A4-4DF7-875A-B88FF529EA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6" y="960"/>
              <a:ext cx="37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>
                  <a:ea typeface="宋体" panose="02010600030101010101" pitchFamily="2" charset="-122"/>
                </a:rPr>
                <a:t>3</a:t>
              </a:r>
              <a:r>
                <a:rPr lang="en-US" altLang="zh-CN" baseline="-25000">
                  <a:ea typeface="宋体" panose="02010600030101010101" pitchFamily="2" charset="-122"/>
                </a:rPr>
                <a:t>v</a:t>
              </a:r>
            </a:p>
          </p:txBody>
        </p:sp>
        <p:sp>
          <p:nvSpPr>
            <p:cNvPr id="460825" name="Rectangle 25">
              <a:extLst>
                <a:ext uri="{FF2B5EF4-FFF2-40B4-BE49-F238E27FC236}">
                  <a16:creationId xmlns:a16="http://schemas.microsoft.com/office/drawing/2014/main" id="{01804024-C646-4ACD-94E9-8B671D71B0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58" y="2322"/>
              <a:ext cx="32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anose="02010600030101010101" pitchFamily="2" charset="-122"/>
                </a:rPr>
                <a:t>4</a:t>
              </a:r>
              <a:r>
                <a:rPr lang="en-US" altLang="zh-CN" baseline="-25000">
                  <a:ea typeface="宋体" panose="02010600030101010101" pitchFamily="2" charset="-122"/>
                </a:rPr>
                <a:t>v</a:t>
              </a:r>
            </a:p>
          </p:txBody>
        </p:sp>
        <p:sp>
          <p:nvSpPr>
            <p:cNvPr id="460826" name="Line 26">
              <a:extLst>
                <a:ext uri="{FF2B5EF4-FFF2-40B4-BE49-F238E27FC236}">
                  <a16:creationId xmlns:a16="http://schemas.microsoft.com/office/drawing/2014/main" id="{41AE37D4-F3B3-4BE2-A441-9DB98BC2C16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04" y="1410"/>
              <a:ext cx="0" cy="846"/>
            </a:xfrm>
            <a:prstGeom prst="line">
              <a:avLst/>
            </a:prstGeom>
            <a:noFill/>
            <a:ln w="25400" cap="sq">
              <a:solidFill>
                <a:schemeClr val="tx2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60827" name="Freeform 27">
              <a:extLst>
                <a:ext uri="{FF2B5EF4-FFF2-40B4-BE49-F238E27FC236}">
                  <a16:creationId xmlns:a16="http://schemas.microsoft.com/office/drawing/2014/main" id="{1EFBCC17-FB1B-45C4-862A-22C993031EE0}"/>
                </a:ext>
              </a:extLst>
            </p:cNvPr>
            <p:cNvSpPr>
              <a:spLocks/>
            </p:cNvSpPr>
            <p:nvPr/>
          </p:nvSpPr>
          <p:spPr bwMode="auto">
            <a:xfrm rot="-556312">
              <a:off x="3683" y="2304"/>
              <a:ext cx="1104" cy="614"/>
            </a:xfrm>
            <a:custGeom>
              <a:avLst/>
              <a:gdLst>
                <a:gd name="T0" fmla="*/ 0 w 1104"/>
                <a:gd name="T1" fmla="*/ 768 h 768"/>
                <a:gd name="T2" fmla="*/ 624 w 1104"/>
                <a:gd name="T3" fmla="*/ 528 h 768"/>
                <a:gd name="T4" fmla="*/ 1104 w 1104"/>
                <a:gd name="T5" fmla="*/ 0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04" h="768">
                  <a:moveTo>
                    <a:pt x="0" y="768"/>
                  </a:moveTo>
                  <a:cubicBezTo>
                    <a:pt x="220" y="712"/>
                    <a:pt x="440" y="656"/>
                    <a:pt x="624" y="528"/>
                  </a:cubicBezTo>
                  <a:cubicBezTo>
                    <a:pt x="808" y="400"/>
                    <a:pt x="956" y="200"/>
                    <a:pt x="1104" y="0"/>
                  </a:cubicBezTo>
                </a:path>
              </a:pathLst>
            </a:custGeom>
            <a:noFill/>
            <a:ln w="25400" cap="sq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60828" name="Freeform 28">
              <a:extLst>
                <a:ext uri="{FF2B5EF4-FFF2-40B4-BE49-F238E27FC236}">
                  <a16:creationId xmlns:a16="http://schemas.microsoft.com/office/drawing/2014/main" id="{F1F46295-0CFC-4321-B4ED-21DEFB0BCE7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4" y="1392"/>
              <a:ext cx="960" cy="1008"/>
            </a:xfrm>
            <a:custGeom>
              <a:avLst/>
              <a:gdLst>
                <a:gd name="T0" fmla="*/ 0 w 960"/>
                <a:gd name="T1" fmla="*/ 1008 h 1008"/>
                <a:gd name="T2" fmla="*/ 576 w 960"/>
                <a:gd name="T3" fmla="*/ 576 h 1008"/>
                <a:gd name="T4" fmla="*/ 960 w 960"/>
                <a:gd name="T5" fmla="*/ 0 h 1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60" h="1008">
                  <a:moveTo>
                    <a:pt x="0" y="1008"/>
                  </a:moveTo>
                  <a:cubicBezTo>
                    <a:pt x="208" y="876"/>
                    <a:pt x="416" y="744"/>
                    <a:pt x="576" y="576"/>
                  </a:cubicBezTo>
                  <a:cubicBezTo>
                    <a:pt x="736" y="408"/>
                    <a:pt x="848" y="204"/>
                    <a:pt x="960" y="0"/>
                  </a:cubicBezTo>
                </a:path>
              </a:pathLst>
            </a:custGeom>
            <a:noFill/>
            <a:ln w="25400" cap="sq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460829" name="Line 29">
            <a:extLst>
              <a:ext uri="{FF2B5EF4-FFF2-40B4-BE49-F238E27FC236}">
                <a16:creationId xmlns:a16="http://schemas.microsoft.com/office/drawing/2014/main" id="{3D81EE77-6B4E-4F59-BC97-DA36C010E156}"/>
              </a:ext>
            </a:extLst>
          </p:cNvPr>
          <p:cNvSpPr>
            <a:spLocks noChangeShapeType="1"/>
          </p:cNvSpPr>
          <p:nvPr/>
        </p:nvSpPr>
        <p:spPr bwMode="auto">
          <a:xfrm>
            <a:off x="8001000" y="2371725"/>
            <a:ext cx="0" cy="219075"/>
          </a:xfrm>
          <a:prstGeom prst="line">
            <a:avLst/>
          </a:prstGeom>
          <a:noFill/>
          <a:ln w="254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0830" name="Freeform 30">
            <a:extLst>
              <a:ext uri="{FF2B5EF4-FFF2-40B4-BE49-F238E27FC236}">
                <a16:creationId xmlns:a16="http://schemas.microsoft.com/office/drawing/2014/main" id="{C8051218-E4A7-4597-A55A-85C35000F9B4}"/>
              </a:ext>
            </a:extLst>
          </p:cNvPr>
          <p:cNvSpPr>
            <a:spLocks/>
          </p:cNvSpPr>
          <p:nvPr/>
        </p:nvSpPr>
        <p:spPr bwMode="auto">
          <a:xfrm>
            <a:off x="7467600" y="2590800"/>
            <a:ext cx="533400" cy="990600"/>
          </a:xfrm>
          <a:custGeom>
            <a:avLst/>
            <a:gdLst>
              <a:gd name="T0" fmla="*/ 0 w 336"/>
              <a:gd name="T1" fmla="*/ 624 h 624"/>
              <a:gd name="T2" fmla="*/ 144 w 336"/>
              <a:gd name="T3" fmla="*/ 384 h 624"/>
              <a:gd name="T4" fmla="*/ 336 w 336"/>
              <a:gd name="T5" fmla="*/ 0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36" h="624">
                <a:moveTo>
                  <a:pt x="0" y="624"/>
                </a:moveTo>
                <a:cubicBezTo>
                  <a:pt x="44" y="556"/>
                  <a:pt x="88" y="488"/>
                  <a:pt x="144" y="384"/>
                </a:cubicBezTo>
                <a:cubicBezTo>
                  <a:pt x="200" y="280"/>
                  <a:pt x="268" y="140"/>
                  <a:pt x="336" y="0"/>
                </a:cubicBezTo>
              </a:path>
            </a:pathLst>
          </a:custGeom>
          <a:noFill/>
          <a:ln w="254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0831" name="Freeform 31">
            <a:extLst>
              <a:ext uri="{FF2B5EF4-FFF2-40B4-BE49-F238E27FC236}">
                <a16:creationId xmlns:a16="http://schemas.microsoft.com/office/drawing/2014/main" id="{7E76BAAE-5B7A-4D6E-AA7A-E560E03C547B}"/>
              </a:ext>
            </a:extLst>
          </p:cNvPr>
          <p:cNvSpPr>
            <a:spLocks/>
          </p:cNvSpPr>
          <p:nvPr/>
        </p:nvSpPr>
        <p:spPr bwMode="auto">
          <a:xfrm>
            <a:off x="5943600" y="2362200"/>
            <a:ext cx="2057400" cy="1447800"/>
          </a:xfrm>
          <a:custGeom>
            <a:avLst/>
            <a:gdLst>
              <a:gd name="T0" fmla="*/ 0 w 1296"/>
              <a:gd name="T1" fmla="*/ 912 h 912"/>
              <a:gd name="T2" fmla="*/ 768 w 1296"/>
              <a:gd name="T3" fmla="*/ 528 h 912"/>
              <a:gd name="T4" fmla="*/ 1296 w 1296"/>
              <a:gd name="T5" fmla="*/ 0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96" h="912">
                <a:moveTo>
                  <a:pt x="0" y="912"/>
                </a:moveTo>
                <a:cubicBezTo>
                  <a:pt x="276" y="796"/>
                  <a:pt x="552" y="680"/>
                  <a:pt x="768" y="528"/>
                </a:cubicBezTo>
                <a:cubicBezTo>
                  <a:pt x="984" y="376"/>
                  <a:pt x="1140" y="188"/>
                  <a:pt x="1296" y="0"/>
                </a:cubicBezTo>
              </a:path>
            </a:pathLst>
          </a:custGeom>
          <a:noFill/>
          <a:ln w="254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0832" name="Line 32">
            <a:extLst>
              <a:ext uri="{FF2B5EF4-FFF2-40B4-BE49-F238E27FC236}">
                <a16:creationId xmlns:a16="http://schemas.microsoft.com/office/drawing/2014/main" id="{5A75DB83-3130-4CD2-9407-141B83A560F3}"/>
              </a:ext>
            </a:extLst>
          </p:cNvPr>
          <p:cNvSpPr>
            <a:spLocks noChangeShapeType="1"/>
          </p:cNvSpPr>
          <p:nvPr/>
        </p:nvSpPr>
        <p:spPr bwMode="auto">
          <a:xfrm>
            <a:off x="7696200" y="2286000"/>
            <a:ext cx="0" cy="942975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0833" name="Rectangle 33">
            <a:extLst>
              <a:ext uri="{FF2B5EF4-FFF2-40B4-BE49-F238E27FC236}">
                <a16:creationId xmlns:a16="http://schemas.microsoft.com/office/drawing/2014/main" id="{8EB61CE2-845E-4BF4-BB18-A6204B8282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9100" y="1905000"/>
            <a:ext cx="53498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66FF66"/>
                </a:solidFill>
                <a:ea typeface="宋体" panose="02010600030101010101" pitchFamily="2" charset="-122"/>
              </a:rPr>
              <a:t>3</a:t>
            </a:r>
            <a:r>
              <a:rPr lang="en-US" altLang="zh-CN" baseline="-25000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</a:p>
        </p:txBody>
      </p:sp>
      <p:sp>
        <p:nvSpPr>
          <p:cNvPr id="460834" name="Rectangle 34">
            <a:extLst>
              <a:ext uri="{FF2B5EF4-FFF2-40B4-BE49-F238E27FC236}">
                <a16:creationId xmlns:a16="http://schemas.microsoft.com/office/drawing/2014/main" id="{81CFC9C1-FE7C-4FD7-A750-A163272A99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0" y="2392363"/>
            <a:ext cx="534988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66FF66"/>
                </a:solidFill>
                <a:ea typeface="宋体" panose="02010600030101010101" pitchFamily="2" charset="-122"/>
              </a:rPr>
              <a:t>4</a:t>
            </a:r>
            <a:r>
              <a:rPr lang="en-US" altLang="zh-CN" baseline="-25000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</a:p>
        </p:txBody>
      </p:sp>
      <p:sp>
        <p:nvSpPr>
          <p:cNvPr id="460835" name="Freeform 35">
            <a:extLst>
              <a:ext uri="{FF2B5EF4-FFF2-40B4-BE49-F238E27FC236}">
                <a16:creationId xmlns:a16="http://schemas.microsoft.com/office/drawing/2014/main" id="{4CAB01C0-85C9-4898-AD8E-06BDCF0085F0}"/>
              </a:ext>
            </a:extLst>
          </p:cNvPr>
          <p:cNvSpPr>
            <a:spLocks/>
          </p:cNvSpPr>
          <p:nvPr/>
        </p:nvSpPr>
        <p:spPr bwMode="auto">
          <a:xfrm>
            <a:off x="6858000" y="2286000"/>
            <a:ext cx="838200" cy="838200"/>
          </a:xfrm>
          <a:custGeom>
            <a:avLst/>
            <a:gdLst>
              <a:gd name="T0" fmla="*/ 0 w 528"/>
              <a:gd name="T1" fmla="*/ 528 h 528"/>
              <a:gd name="T2" fmla="*/ 528 w 528"/>
              <a:gd name="T3" fmla="*/ 0 h 528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528" h="528">
                <a:moveTo>
                  <a:pt x="0" y="528"/>
                </a:moveTo>
                <a:cubicBezTo>
                  <a:pt x="0" y="528"/>
                  <a:pt x="264" y="264"/>
                  <a:pt x="528" y="0"/>
                </a:cubicBezTo>
              </a:path>
            </a:pathLst>
          </a:custGeom>
          <a:noFill/>
          <a:ln w="254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0836" name="Line 36">
            <a:extLst>
              <a:ext uri="{FF2B5EF4-FFF2-40B4-BE49-F238E27FC236}">
                <a16:creationId xmlns:a16="http://schemas.microsoft.com/office/drawing/2014/main" id="{4061E903-B477-4AAF-BA03-3BA29010C9D3}"/>
              </a:ext>
            </a:extLst>
          </p:cNvPr>
          <p:cNvSpPr>
            <a:spLocks noChangeShapeType="1"/>
          </p:cNvSpPr>
          <p:nvPr/>
        </p:nvSpPr>
        <p:spPr bwMode="auto">
          <a:xfrm>
            <a:off x="6400800" y="3352800"/>
            <a:ext cx="762000" cy="0"/>
          </a:xfrm>
          <a:prstGeom prst="line">
            <a:avLst/>
          </a:prstGeom>
          <a:noFill/>
          <a:ln w="12700">
            <a:solidFill>
              <a:srgbClr val="66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0837" name="Line 37">
            <a:extLst>
              <a:ext uri="{FF2B5EF4-FFF2-40B4-BE49-F238E27FC236}">
                <a16:creationId xmlns:a16="http://schemas.microsoft.com/office/drawing/2014/main" id="{14ECE315-BCE8-4DF8-916E-1CD2FD4241FB}"/>
              </a:ext>
            </a:extLst>
          </p:cNvPr>
          <p:cNvSpPr>
            <a:spLocks noChangeShapeType="1"/>
          </p:cNvSpPr>
          <p:nvPr/>
        </p:nvSpPr>
        <p:spPr bwMode="auto">
          <a:xfrm>
            <a:off x="6629400" y="3962400"/>
            <a:ext cx="762000" cy="0"/>
          </a:xfrm>
          <a:prstGeom prst="line">
            <a:avLst/>
          </a:prstGeom>
          <a:noFill/>
          <a:ln w="12700">
            <a:solidFill>
              <a:srgbClr val="66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08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08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0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608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608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608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608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0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608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608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608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608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0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608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608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608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608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608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608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608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608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0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608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608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608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608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0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608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608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4608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608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 nodeType="clickPar">
                      <p:stCondLst>
                        <p:cond delay="indefinite"/>
                      </p:stCondLst>
                      <p:childTnLst>
                        <p:par>
                          <p:cTn id="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608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608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608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4608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0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 nodeType="clickPar">
                      <p:stCondLst>
                        <p:cond delay="indefinite"/>
                      </p:stCondLst>
                      <p:childTnLst>
                        <p:par>
                          <p:cTn id="9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0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 nodeType="clickPar">
                      <p:stCondLst>
                        <p:cond delay="indefinite"/>
                      </p:stCondLst>
                      <p:childTnLst>
                        <p:par>
                          <p:cTn id="9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0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 nodeType="clickPar">
                      <p:stCondLst>
                        <p:cond delay="indefinite"/>
                      </p:stCondLst>
                      <p:childTnLst>
                        <p:par>
                          <p:cTn id="10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0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 nodeType="clickPar">
                      <p:stCondLst>
                        <p:cond delay="indefinite"/>
                      </p:stCondLst>
                      <p:childTnLst>
                        <p:par>
                          <p:cTn id="10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0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 nodeType="clickPar">
                      <p:stCondLst>
                        <p:cond delay="indefinite"/>
                      </p:stCondLst>
                      <p:childTnLst>
                        <p:par>
                          <p:cTn id="1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0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811" grpId="0" autoUpdateAnimBg="0"/>
      <p:bldP spid="460814" grpId="0" autoUpdateAnimBg="0"/>
      <p:bldP spid="460815" grpId="0" autoUpdateAnimBg="0"/>
      <p:bldP spid="460833" grpId="0" autoUpdateAnimBg="0"/>
      <p:bldP spid="460834" grpId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>
            <a:extLst>
              <a:ext uri="{FF2B5EF4-FFF2-40B4-BE49-F238E27FC236}">
                <a16:creationId xmlns:a16="http://schemas.microsoft.com/office/drawing/2014/main" id="{770DF334-E712-4D4F-86BC-ECB09E5C765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42888"/>
            <a:ext cx="8001000" cy="823912"/>
          </a:xfrm>
        </p:spPr>
        <p:txBody>
          <a:bodyPr/>
          <a:lstStyle/>
          <a:p>
            <a:r>
              <a:rPr kumimoji="1" lang="zh-CN" altLang="en-US" sz="4800" b="1">
                <a:latin typeface="楷体_GB2312" pitchFamily="49" charset="-122"/>
                <a:ea typeface="楷体_GB2312" pitchFamily="49" charset="-122"/>
              </a:rPr>
              <a:t>和    相同</a:t>
            </a:r>
            <a:endParaRPr lang="zh-CN" altLang="en-US" sz="4800" b="1">
              <a:latin typeface="楷体_GB2312" pitchFamily="49" charset="-122"/>
              <a:ea typeface="楷体_GB2312" pitchFamily="49" charset="-122"/>
            </a:endParaRPr>
          </a:p>
        </p:txBody>
      </p:sp>
      <p:grpSp>
        <p:nvGrpSpPr>
          <p:cNvPr id="461827" name="Group 3">
            <a:extLst>
              <a:ext uri="{FF2B5EF4-FFF2-40B4-BE49-F238E27FC236}">
                <a16:creationId xmlns:a16="http://schemas.microsoft.com/office/drawing/2014/main" id="{0A1F3B70-8D7E-4936-84BE-58D493165B55}"/>
              </a:ext>
            </a:extLst>
          </p:cNvPr>
          <p:cNvGrpSpPr>
            <a:grpSpLocks/>
          </p:cNvGrpSpPr>
          <p:nvPr/>
        </p:nvGrpSpPr>
        <p:grpSpPr bwMode="auto">
          <a:xfrm>
            <a:off x="4691063" y="2009775"/>
            <a:ext cx="3511550" cy="4084638"/>
            <a:chOff x="2955" y="1266"/>
            <a:chExt cx="2212" cy="2573"/>
          </a:xfrm>
        </p:grpSpPr>
        <p:sp>
          <p:nvSpPr>
            <p:cNvPr id="461828" name="Line 4">
              <a:extLst>
                <a:ext uri="{FF2B5EF4-FFF2-40B4-BE49-F238E27FC236}">
                  <a16:creationId xmlns:a16="http://schemas.microsoft.com/office/drawing/2014/main" id="{6C2D6935-1E65-4746-99F1-482EACDBA2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64" y="3456"/>
              <a:ext cx="1824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61829" name="Line 5">
              <a:extLst>
                <a:ext uri="{FF2B5EF4-FFF2-40B4-BE49-F238E27FC236}">
                  <a16:creationId xmlns:a16="http://schemas.microsoft.com/office/drawing/2014/main" id="{01170476-FFD7-4D41-9048-A1C497FF65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64" y="1296"/>
              <a:ext cx="0" cy="216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61830" name="Rectangle 6">
              <a:extLst>
                <a:ext uri="{FF2B5EF4-FFF2-40B4-BE49-F238E27FC236}">
                  <a16:creationId xmlns:a16="http://schemas.microsoft.com/office/drawing/2014/main" id="{5EB81C9E-B1C1-4C4E-B33A-E2F00FFD91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55" y="1266"/>
              <a:ext cx="27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i="1"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461831" name="Rectangle 7">
              <a:extLst>
                <a:ext uri="{FF2B5EF4-FFF2-40B4-BE49-F238E27FC236}">
                  <a16:creationId xmlns:a16="http://schemas.microsoft.com/office/drawing/2014/main" id="{A3B27066-3063-4A66-9705-6CADEE8687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51" y="3474"/>
              <a:ext cx="21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i="1">
                  <a:ea typeface="宋体" panose="02010600030101010101" pitchFamily="2" charset="-122"/>
                </a:rPr>
                <a:t>s</a:t>
              </a:r>
            </a:p>
          </p:txBody>
        </p:sp>
      </p:grpSp>
      <p:graphicFrame>
        <p:nvGraphicFramePr>
          <p:cNvPr id="461832" name="Object 8">
            <a:extLst>
              <a:ext uri="{FF2B5EF4-FFF2-40B4-BE49-F238E27FC236}">
                <a16:creationId xmlns:a16="http://schemas.microsoft.com/office/drawing/2014/main" id="{64586BE6-2CF4-45D2-A09B-E1243C68628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5800" y="1371600"/>
          <a:ext cx="1784350" cy="1163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56" name="Equation" r:id="rId3" imgW="660240" imgH="431640" progId="Equation.DSMT4">
                  <p:embed/>
                </p:oleObj>
              </mc:Choice>
              <mc:Fallback>
                <p:oleObj name="Equation" r:id="rId3" imgW="660240" imgH="431640" progId="Equation.DSMT4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" y="1371600"/>
                        <a:ext cx="1784350" cy="1163638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1833" name="Object 9">
            <a:extLst>
              <a:ext uri="{FF2B5EF4-FFF2-40B4-BE49-F238E27FC236}">
                <a16:creationId xmlns:a16="http://schemas.microsoft.com/office/drawing/2014/main" id="{BF180EFD-C679-4D0F-A626-76D0D7D10E7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5650" y="3692525"/>
          <a:ext cx="2368550" cy="650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57" name="Equation" r:id="rId5" imgW="876240" imgH="241200" progId="Equation.DSMT4">
                  <p:embed/>
                </p:oleObj>
              </mc:Choice>
              <mc:Fallback>
                <p:oleObj name="Equation" r:id="rId5" imgW="876240" imgH="241200" progId="Equation.DSMT4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650" y="3692525"/>
                        <a:ext cx="2368550" cy="650875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1834" name="Object 10">
            <a:extLst>
              <a:ext uri="{FF2B5EF4-FFF2-40B4-BE49-F238E27FC236}">
                <a16:creationId xmlns:a16="http://schemas.microsoft.com/office/drawing/2014/main" id="{143F5357-1D9C-4F8F-A8B3-26206B1A505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000" y="2895600"/>
          <a:ext cx="496888" cy="649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58" name="Equation" r:id="rId7" imgW="164880" imgH="215640" progId="Equation.DSMT4">
                  <p:embed/>
                </p:oleObj>
              </mc:Choice>
              <mc:Fallback>
                <p:oleObj name="Equation" r:id="rId7" imgW="164880" imgH="215640" progId="Equation.DSMT4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2895600"/>
                        <a:ext cx="496888" cy="649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1835" name="Rectangle 11">
            <a:extLst>
              <a:ext uri="{FF2B5EF4-FFF2-40B4-BE49-F238E27FC236}">
                <a16:creationId xmlns:a16="http://schemas.microsoft.com/office/drawing/2014/main" id="{81764B84-E94B-4458-BFF9-D70C51CE90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400" y="2943225"/>
            <a:ext cx="110172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3600">
                <a:ea typeface="宋体" panose="02010600030101010101" pitchFamily="2" charset="-122"/>
              </a:rPr>
              <a:t>相等</a:t>
            </a:r>
          </a:p>
        </p:txBody>
      </p:sp>
      <p:sp>
        <p:nvSpPr>
          <p:cNvPr id="461836" name="Line 12">
            <a:extLst>
              <a:ext uri="{FF2B5EF4-FFF2-40B4-BE49-F238E27FC236}">
                <a16:creationId xmlns:a16="http://schemas.microsoft.com/office/drawing/2014/main" id="{41C2C899-A3E2-4DD4-ACA9-4BE6E25205DF}"/>
              </a:ext>
            </a:extLst>
          </p:cNvPr>
          <p:cNvSpPr>
            <a:spLocks noChangeShapeType="1"/>
          </p:cNvSpPr>
          <p:nvPr/>
        </p:nvSpPr>
        <p:spPr bwMode="auto">
          <a:xfrm>
            <a:off x="6400800" y="3581400"/>
            <a:ext cx="762000" cy="0"/>
          </a:xfrm>
          <a:prstGeom prst="line">
            <a:avLst/>
          </a:prstGeom>
          <a:noFill/>
          <a:ln w="12700">
            <a:solidFill>
              <a:schemeClr val="tx2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1837" name="Line 13">
            <a:extLst>
              <a:ext uri="{FF2B5EF4-FFF2-40B4-BE49-F238E27FC236}">
                <a16:creationId xmlns:a16="http://schemas.microsoft.com/office/drawing/2014/main" id="{2953E59E-00C5-45F9-9A9C-DB46EBF55DEA}"/>
              </a:ext>
            </a:extLst>
          </p:cNvPr>
          <p:cNvSpPr>
            <a:spLocks noChangeShapeType="1"/>
          </p:cNvSpPr>
          <p:nvPr/>
        </p:nvSpPr>
        <p:spPr bwMode="auto">
          <a:xfrm>
            <a:off x="6553200" y="4191000"/>
            <a:ext cx="762000" cy="0"/>
          </a:xfrm>
          <a:prstGeom prst="line">
            <a:avLst/>
          </a:prstGeom>
          <a:noFill/>
          <a:ln w="12700">
            <a:solidFill>
              <a:schemeClr val="tx2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1838" name="Line 14">
            <a:extLst>
              <a:ext uri="{FF2B5EF4-FFF2-40B4-BE49-F238E27FC236}">
                <a16:creationId xmlns:a16="http://schemas.microsoft.com/office/drawing/2014/main" id="{7CB8B0F6-FFB2-4B53-9788-D5E44F38BD69}"/>
              </a:ext>
            </a:extLst>
          </p:cNvPr>
          <p:cNvSpPr>
            <a:spLocks noChangeShapeType="1"/>
          </p:cNvSpPr>
          <p:nvPr/>
        </p:nvSpPr>
        <p:spPr bwMode="auto">
          <a:xfrm>
            <a:off x="6248400" y="3352800"/>
            <a:ext cx="762000" cy="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graphicFrame>
        <p:nvGraphicFramePr>
          <p:cNvPr id="461839" name="Object 15">
            <a:extLst>
              <a:ext uri="{FF2B5EF4-FFF2-40B4-BE49-F238E27FC236}">
                <a16:creationId xmlns:a16="http://schemas.microsoft.com/office/drawing/2014/main" id="{139A4EAB-487F-42D1-AFAC-5EE0FE02D3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05000" y="228600"/>
          <a:ext cx="1065213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59" name="Equation" r:id="rId9" imgW="304560" imgH="228600" progId="Equation.DSMT4">
                  <p:embed/>
                </p:oleObj>
              </mc:Choice>
              <mc:Fallback>
                <p:oleObj name="Equation" r:id="rId9" imgW="304560" imgH="228600" progId="Equation.DSMT4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5000" y="228600"/>
                        <a:ext cx="1065213" cy="800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1840" name="Object 16">
            <a:extLst>
              <a:ext uri="{FF2B5EF4-FFF2-40B4-BE49-F238E27FC236}">
                <a16:creationId xmlns:a16="http://schemas.microsoft.com/office/drawing/2014/main" id="{302BFAA7-1F57-46ED-B09B-6E9E4CB48FF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86200" y="381000"/>
          <a:ext cx="931863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60" name="Equation" r:id="rId11" imgW="266400" imgH="228600" progId="Equation.DSMT4">
                  <p:embed/>
                </p:oleObj>
              </mc:Choice>
              <mc:Fallback>
                <p:oleObj name="Equation" r:id="rId11" imgW="266400" imgH="228600" progId="Equation.DSMT4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86200" y="381000"/>
                        <a:ext cx="931863" cy="800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1841" name="Line 17">
            <a:extLst>
              <a:ext uri="{FF2B5EF4-FFF2-40B4-BE49-F238E27FC236}">
                <a16:creationId xmlns:a16="http://schemas.microsoft.com/office/drawing/2014/main" id="{8C403C0A-904E-41A5-AAD9-97869705614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943600" y="3657600"/>
            <a:ext cx="0" cy="439738"/>
          </a:xfrm>
          <a:prstGeom prst="line">
            <a:avLst/>
          </a:prstGeom>
          <a:noFill/>
          <a:ln w="254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grpSp>
        <p:nvGrpSpPr>
          <p:cNvPr id="461842" name="Group 18">
            <a:extLst>
              <a:ext uri="{FF2B5EF4-FFF2-40B4-BE49-F238E27FC236}">
                <a16:creationId xmlns:a16="http://schemas.microsoft.com/office/drawing/2014/main" id="{EABDE1CB-4BC8-4007-B428-795993505586}"/>
              </a:ext>
            </a:extLst>
          </p:cNvPr>
          <p:cNvGrpSpPr>
            <a:grpSpLocks/>
          </p:cNvGrpSpPr>
          <p:nvPr/>
        </p:nvGrpSpPr>
        <p:grpSpPr bwMode="auto">
          <a:xfrm>
            <a:off x="5397500" y="2085975"/>
            <a:ext cx="2520950" cy="2941638"/>
            <a:chOff x="3400" y="1314"/>
            <a:chExt cx="1588" cy="1853"/>
          </a:xfrm>
        </p:grpSpPr>
        <p:sp>
          <p:nvSpPr>
            <p:cNvPr id="461843" name="Line 19">
              <a:extLst>
                <a:ext uri="{FF2B5EF4-FFF2-40B4-BE49-F238E27FC236}">
                  <a16:creationId xmlns:a16="http://schemas.microsoft.com/office/drawing/2014/main" id="{9495829A-CB9C-4A05-ACE2-D3EEA9C1361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44" y="2592"/>
              <a:ext cx="0" cy="435"/>
            </a:xfrm>
            <a:prstGeom prst="line">
              <a:avLst/>
            </a:prstGeom>
            <a:noFill/>
            <a:ln w="25400" cap="sq">
              <a:solidFill>
                <a:schemeClr val="tx2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61844" name="Rectangle 20">
              <a:extLst>
                <a:ext uri="{FF2B5EF4-FFF2-40B4-BE49-F238E27FC236}">
                  <a16:creationId xmlns:a16="http://schemas.microsoft.com/office/drawing/2014/main" id="{DB9DEC02-0ED5-4D87-85AE-1710856E92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0" y="2802"/>
              <a:ext cx="24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anose="02010600030101010101" pitchFamily="2" charset="-122"/>
                </a:rPr>
                <a:t>1</a:t>
              </a:r>
            </a:p>
          </p:txBody>
        </p:sp>
        <p:sp>
          <p:nvSpPr>
            <p:cNvPr id="461845" name="Rectangle 21">
              <a:extLst>
                <a:ext uri="{FF2B5EF4-FFF2-40B4-BE49-F238E27FC236}">
                  <a16:creationId xmlns:a16="http://schemas.microsoft.com/office/drawing/2014/main" id="{BD54D8D9-F9C5-4EE2-A101-2E77BF35E9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6" y="2418"/>
              <a:ext cx="32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anose="02010600030101010101" pitchFamily="2" charset="-122"/>
                </a:rPr>
                <a:t>2</a:t>
              </a:r>
              <a:r>
                <a:rPr lang="en-US" altLang="zh-CN" baseline="-25000">
                  <a:ea typeface="宋体" panose="02010600030101010101" pitchFamily="2" charset="-122"/>
                </a:rPr>
                <a:t>v</a:t>
              </a:r>
            </a:p>
          </p:txBody>
        </p:sp>
        <p:sp>
          <p:nvSpPr>
            <p:cNvPr id="461846" name="Rectangle 22">
              <a:extLst>
                <a:ext uri="{FF2B5EF4-FFF2-40B4-BE49-F238E27FC236}">
                  <a16:creationId xmlns:a16="http://schemas.microsoft.com/office/drawing/2014/main" id="{821D9AFB-C7F1-4D78-95A1-A2E621BEB3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96" y="1314"/>
              <a:ext cx="24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anose="02010600030101010101" pitchFamily="2" charset="-122"/>
                </a:rPr>
                <a:t>3</a:t>
              </a:r>
              <a:endParaRPr lang="en-US" altLang="zh-CN" baseline="-25000">
                <a:ea typeface="宋体" panose="02010600030101010101" pitchFamily="2" charset="-122"/>
              </a:endParaRPr>
            </a:p>
          </p:txBody>
        </p:sp>
        <p:sp>
          <p:nvSpPr>
            <p:cNvPr id="461847" name="Rectangle 23">
              <a:extLst>
                <a:ext uri="{FF2B5EF4-FFF2-40B4-BE49-F238E27FC236}">
                  <a16:creationId xmlns:a16="http://schemas.microsoft.com/office/drawing/2014/main" id="{2ED054E4-C9EB-484C-A1C8-4C8F3420D1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4" y="2130"/>
              <a:ext cx="24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anose="02010600030101010101" pitchFamily="2" charset="-122"/>
                </a:rPr>
                <a:t>4</a:t>
              </a:r>
              <a:endParaRPr lang="en-US" altLang="zh-CN" baseline="-25000">
                <a:ea typeface="宋体" panose="02010600030101010101" pitchFamily="2" charset="-122"/>
              </a:endParaRPr>
            </a:p>
          </p:txBody>
        </p:sp>
        <p:sp>
          <p:nvSpPr>
            <p:cNvPr id="461848" name="Line 24">
              <a:extLst>
                <a:ext uri="{FF2B5EF4-FFF2-40B4-BE49-F238E27FC236}">
                  <a16:creationId xmlns:a16="http://schemas.microsoft.com/office/drawing/2014/main" id="{BA755662-2369-4B4E-8D65-23C466D34F0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26" y="1702"/>
              <a:ext cx="0" cy="528"/>
            </a:xfrm>
            <a:prstGeom prst="line">
              <a:avLst/>
            </a:prstGeom>
            <a:noFill/>
            <a:ln w="25400" cap="sq">
              <a:solidFill>
                <a:schemeClr val="tx2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61849" name="Freeform 25">
              <a:extLst>
                <a:ext uri="{FF2B5EF4-FFF2-40B4-BE49-F238E27FC236}">
                  <a16:creationId xmlns:a16="http://schemas.microsoft.com/office/drawing/2014/main" id="{6203B611-09C1-400E-86A9-8C97C35807B2}"/>
                </a:ext>
              </a:extLst>
            </p:cNvPr>
            <p:cNvSpPr>
              <a:spLocks/>
            </p:cNvSpPr>
            <p:nvPr/>
          </p:nvSpPr>
          <p:spPr bwMode="auto">
            <a:xfrm rot="-556312">
              <a:off x="3683" y="2304"/>
              <a:ext cx="1104" cy="614"/>
            </a:xfrm>
            <a:custGeom>
              <a:avLst/>
              <a:gdLst>
                <a:gd name="T0" fmla="*/ 0 w 1104"/>
                <a:gd name="T1" fmla="*/ 768 h 768"/>
                <a:gd name="T2" fmla="*/ 624 w 1104"/>
                <a:gd name="T3" fmla="*/ 528 h 768"/>
                <a:gd name="T4" fmla="*/ 1104 w 1104"/>
                <a:gd name="T5" fmla="*/ 0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04" h="768">
                  <a:moveTo>
                    <a:pt x="0" y="768"/>
                  </a:moveTo>
                  <a:cubicBezTo>
                    <a:pt x="220" y="712"/>
                    <a:pt x="440" y="656"/>
                    <a:pt x="624" y="528"/>
                  </a:cubicBezTo>
                  <a:cubicBezTo>
                    <a:pt x="808" y="400"/>
                    <a:pt x="956" y="200"/>
                    <a:pt x="1104" y="0"/>
                  </a:cubicBezTo>
                </a:path>
              </a:pathLst>
            </a:custGeom>
            <a:noFill/>
            <a:ln w="25400" cap="sq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61850" name="Freeform 26">
              <a:extLst>
                <a:ext uri="{FF2B5EF4-FFF2-40B4-BE49-F238E27FC236}">
                  <a16:creationId xmlns:a16="http://schemas.microsoft.com/office/drawing/2014/main" id="{C8D13B1C-B5CE-487E-A590-D462929DF5A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4" y="1680"/>
              <a:ext cx="1008" cy="912"/>
            </a:xfrm>
            <a:custGeom>
              <a:avLst/>
              <a:gdLst>
                <a:gd name="T0" fmla="*/ 0 w 1008"/>
                <a:gd name="T1" fmla="*/ 912 h 912"/>
                <a:gd name="T2" fmla="*/ 576 w 1008"/>
                <a:gd name="T3" fmla="*/ 480 h 912"/>
                <a:gd name="T4" fmla="*/ 1008 w 1008"/>
                <a:gd name="T5" fmla="*/ 0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08" h="912">
                  <a:moveTo>
                    <a:pt x="0" y="912"/>
                  </a:moveTo>
                  <a:cubicBezTo>
                    <a:pt x="204" y="772"/>
                    <a:pt x="408" y="632"/>
                    <a:pt x="576" y="480"/>
                  </a:cubicBezTo>
                  <a:cubicBezTo>
                    <a:pt x="744" y="328"/>
                    <a:pt x="876" y="164"/>
                    <a:pt x="1008" y="0"/>
                  </a:cubicBezTo>
                </a:path>
              </a:pathLst>
            </a:custGeom>
            <a:noFill/>
            <a:ln w="25400" cap="sq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461851" name="Rectangle 27">
            <a:extLst>
              <a:ext uri="{FF2B5EF4-FFF2-40B4-BE49-F238E27FC236}">
                <a16:creationId xmlns:a16="http://schemas.microsoft.com/office/drawing/2014/main" id="{06C17A10-1DBD-484B-A839-1600B1258E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0" y="3381375"/>
            <a:ext cx="609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  <a:r>
              <a:rPr lang="en-US" altLang="zh-CN" baseline="-25000">
                <a:solidFill>
                  <a:schemeClr val="tx1"/>
                </a:solidFill>
                <a:ea typeface="宋体" panose="02010600030101010101" pitchFamily="2" charset="-122"/>
              </a:rPr>
              <a:t>m</a:t>
            </a:r>
          </a:p>
        </p:txBody>
      </p:sp>
      <p:graphicFrame>
        <p:nvGraphicFramePr>
          <p:cNvPr id="461852" name="Object 28">
            <a:extLst>
              <a:ext uri="{FF2B5EF4-FFF2-40B4-BE49-F238E27FC236}">
                <a16:creationId xmlns:a16="http://schemas.microsoft.com/office/drawing/2014/main" id="{BE7E9EC8-7157-43C5-8BC7-23A2AE17510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15963" y="4597400"/>
          <a:ext cx="2332037" cy="650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61" name="Equation" r:id="rId13" imgW="863280" imgH="241200" progId="Equation.DSMT4">
                  <p:embed/>
                </p:oleObj>
              </mc:Choice>
              <mc:Fallback>
                <p:oleObj name="Equation" r:id="rId13" imgW="863280" imgH="241200" progId="Equation.DSMT4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5963" y="4597400"/>
                        <a:ext cx="2332037" cy="650875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1853" name="Freeform 29">
            <a:extLst>
              <a:ext uri="{FF2B5EF4-FFF2-40B4-BE49-F238E27FC236}">
                <a16:creationId xmlns:a16="http://schemas.microsoft.com/office/drawing/2014/main" id="{DBC71224-3127-4F99-B8A1-6CBAE11ABCA0}"/>
              </a:ext>
            </a:extLst>
          </p:cNvPr>
          <p:cNvSpPr>
            <a:spLocks/>
          </p:cNvSpPr>
          <p:nvPr/>
        </p:nvSpPr>
        <p:spPr bwMode="auto">
          <a:xfrm>
            <a:off x="5943600" y="2667000"/>
            <a:ext cx="1600200" cy="990600"/>
          </a:xfrm>
          <a:custGeom>
            <a:avLst/>
            <a:gdLst>
              <a:gd name="T0" fmla="*/ 1008 w 1008"/>
              <a:gd name="T1" fmla="*/ 0 h 624"/>
              <a:gd name="T2" fmla="*/ 288 w 1008"/>
              <a:gd name="T3" fmla="*/ 480 h 624"/>
              <a:gd name="T4" fmla="*/ 0 w 1008"/>
              <a:gd name="T5" fmla="*/ 624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008" h="624">
                <a:moveTo>
                  <a:pt x="1008" y="0"/>
                </a:moveTo>
                <a:cubicBezTo>
                  <a:pt x="732" y="188"/>
                  <a:pt x="456" y="376"/>
                  <a:pt x="288" y="480"/>
                </a:cubicBezTo>
                <a:cubicBezTo>
                  <a:pt x="120" y="584"/>
                  <a:pt x="60" y="604"/>
                  <a:pt x="0" y="624"/>
                </a:cubicBezTo>
              </a:path>
            </a:pathLst>
          </a:custGeom>
          <a:noFill/>
          <a:ln w="254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1854" name="Freeform 30">
            <a:extLst>
              <a:ext uri="{FF2B5EF4-FFF2-40B4-BE49-F238E27FC236}">
                <a16:creationId xmlns:a16="http://schemas.microsoft.com/office/drawing/2014/main" id="{8F834C74-91D7-4C5E-B753-451D7A363D12}"/>
              </a:ext>
            </a:extLst>
          </p:cNvPr>
          <p:cNvSpPr>
            <a:spLocks/>
          </p:cNvSpPr>
          <p:nvPr/>
        </p:nvSpPr>
        <p:spPr bwMode="auto">
          <a:xfrm>
            <a:off x="5943600" y="3255963"/>
            <a:ext cx="762000" cy="685800"/>
          </a:xfrm>
          <a:custGeom>
            <a:avLst/>
            <a:gdLst>
              <a:gd name="T0" fmla="*/ 480 w 480"/>
              <a:gd name="T1" fmla="*/ 0 h 432"/>
              <a:gd name="T2" fmla="*/ 192 w 480"/>
              <a:gd name="T3" fmla="*/ 288 h 432"/>
              <a:gd name="T4" fmla="*/ 0 w 480"/>
              <a:gd name="T5" fmla="*/ 432 h 4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80" h="432">
                <a:moveTo>
                  <a:pt x="480" y="0"/>
                </a:moveTo>
                <a:cubicBezTo>
                  <a:pt x="376" y="108"/>
                  <a:pt x="272" y="216"/>
                  <a:pt x="192" y="288"/>
                </a:cubicBezTo>
                <a:cubicBezTo>
                  <a:pt x="112" y="360"/>
                  <a:pt x="56" y="396"/>
                  <a:pt x="0" y="432"/>
                </a:cubicBezTo>
              </a:path>
            </a:pathLst>
          </a:custGeom>
          <a:noFill/>
          <a:ln w="254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1855" name="Rectangle 31">
            <a:extLst>
              <a:ext uri="{FF2B5EF4-FFF2-40B4-BE49-F238E27FC236}">
                <a16:creationId xmlns:a16="http://schemas.microsoft.com/office/drawing/2014/main" id="{7E8F99C6-B515-4028-8406-0C72B02E92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24488" y="3000375"/>
            <a:ext cx="53498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66FF66"/>
                </a:solidFill>
                <a:ea typeface="宋体" panose="02010600030101010101" pitchFamily="2" charset="-122"/>
              </a:rPr>
              <a:t>2</a:t>
            </a:r>
            <a:r>
              <a:rPr lang="en-US" altLang="zh-CN" baseline="-25000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</a:p>
        </p:txBody>
      </p:sp>
      <p:sp>
        <p:nvSpPr>
          <p:cNvPr id="461856" name="Line 32">
            <a:extLst>
              <a:ext uri="{FF2B5EF4-FFF2-40B4-BE49-F238E27FC236}">
                <a16:creationId xmlns:a16="http://schemas.microsoft.com/office/drawing/2014/main" id="{287769B8-AA0B-4C53-9130-E5C91BCFBCCE}"/>
              </a:ext>
            </a:extLst>
          </p:cNvPr>
          <p:cNvSpPr>
            <a:spLocks noChangeShapeType="1"/>
          </p:cNvSpPr>
          <p:nvPr/>
        </p:nvSpPr>
        <p:spPr bwMode="auto">
          <a:xfrm>
            <a:off x="6400800" y="3200400"/>
            <a:ext cx="762000" cy="0"/>
          </a:xfrm>
          <a:prstGeom prst="line">
            <a:avLst/>
          </a:prstGeom>
          <a:noFill/>
          <a:ln w="12700">
            <a:solidFill>
              <a:srgbClr val="66FF66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18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18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1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618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618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618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618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1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1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618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618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618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618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1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618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618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618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618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1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618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618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618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618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1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 nodeType="clickPar">
                      <p:stCondLst>
                        <p:cond delay="indefinite"/>
                      </p:stCondLst>
                      <p:childTnLst>
                        <p:par>
                          <p:cTn id="7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1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 nodeType="clickPar">
                      <p:stCondLst>
                        <p:cond delay="indefinite"/>
                      </p:stCondLst>
                      <p:childTnLst>
                        <p:par>
                          <p:cTn id="7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1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1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1835" grpId="0" autoUpdateAnimBg="0"/>
      <p:bldP spid="461851" grpId="0" autoUpdateAnimBg="0"/>
      <p:bldP spid="461855" grpId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850" name="Rectangle 2">
            <a:extLst>
              <a:ext uri="{FF2B5EF4-FFF2-40B4-BE49-F238E27FC236}">
                <a16:creationId xmlns:a16="http://schemas.microsoft.com/office/drawing/2014/main" id="{1E8A6514-F780-4191-912E-8B6C2FEE869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42888"/>
            <a:ext cx="8001000" cy="823912"/>
          </a:xfrm>
        </p:spPr>
        <p:txBody>
          <a:bodyPr/>
          <a:lstStyle/>
          <a:p>
            <a:r>
              <a:rPr kumimoji="1" lang="zh-CN" altLang="en-US" sz="4800" b="1">
                <a:latin typeface="楷体_GB2312" pitchFamily="49" charset="-122"/>
                <a:ea typeface="楷体_GB2312" pitchFamily="49" charset="-122"/>
              </a:rPr>
              <a:t>和   相同</a:t>
            </a:r>
            <a:endParaRPr lang="zh-CN" altLang="en-US" sz="4800" b="1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462851" name="Rectangle 3">
            <a:extLst>
              <a:ext uri="{FF2B5EF4-FFF2-40B4-BE49-F238E27FC236}">
                <a16:creationId xmlns:a16="http://schemas.microsoft.com/office/drawing/2014/main" id="{D5B67C15-B8D3-49C7-871B-571AECFC62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2587" y="1905025"/>
            <a:ext cx="53498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66FF66"/>
                </a:solidFill>
                <a:ea typeface="宋体" panose="02010600030101010101" pitchFamily="2" charset="-122"/>
              </a:rPr>
              <a:t>3</a:t>
            </a:r>
            <a:r>
              <a:rPr lang="en-US" altLang="zh-CN" baseline="-25000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</a:p>
        </p:txBody>
      </p:sp>
      <p:sp>
        <p:nvSpPr>
          <p:cNvPr id="462852" name="Rectangle 4">
            <a:extLst>
              <a:ext uri="{FF2B5EF4-FFF2-40B4-BE49-F238E27FC236}">
                <a16:creationId xmlns:a16="http://schemas.microsoft.com/office/drawing/2014/main" id="{D9D82CEE-90A4-47E4-A506-CAF5A70AA0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4587" y="2971825"/>
            <a:ext cx="609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  <a:r>
              <a:rPr lang="en-US" altLang="zh-CN" baseline="-25000">
                <a:solidFill>
                  <a:schemeClr val="tx1"/>
                </a:solidFill>
                <a:ea typeface="宋体" panose="02010600030101010101" pitchFamily="2" charset="-122"/>
              </a:rPr>
              <a:t>m</a:t>
            </a:r>
            <a:endParaRPr lang="en-US" altLang="zh-CN" baseline="-25000">
              <a:ea typeface="宋体" panose="02010600030101010101" pitchFamily="2" charset="-122"/>
            </a:endParaRPr>
          </a:p>
        </p:txBody>
      </p:sp>
      <p:grpSp>
        <p:nvGrpSpPr>
          <p:cNvPr id="462853" name="Group 5">
            <a:extLst>
              <a:ext uri="{FF2B5EF4-FFF2-40B4-BE49-F238E27FC236}">
                <a16:creationId xmlns:a16="http://schemas.microsoft.com/office/drawing/2014/main" id="{2AA0780E-1546-4C85-B908-ECCEC6402FD2}"/>
              </a:ext>
            </a:extLst>
          </p:cNvPr>
          <p:cNvGrpSpPr>
            <a:grpSpLocks/>
          </p:cNvGrpSpPr>
          <p:nvPr/>
        </p:nvGrpSpPr>
        <p:grpSpPr bwMode="auto">
          <a:xfrm>
            <a:off x="4641850" y="1628800"/>
            <a:ext cx="3511550" cy="4084638"/>
            <a:chOff x="2955" y="1266"/>
            <a:chExt cx="2212" cy="2573"/>
          </a:xfrm>
        </p:grpSpPr>
        <p:sp>
          <p:nvSpPr>
            <p:cNvPr id="462854" name="Line 6">
              <a:extLst>
                <a:ext uri="{FF2B5EF4-FFF2-40B4-BE49-F238E27FC236}">
                  <a16:creationId xmlns:a16="http://schemas.microsoft.com/office/drawing/2014/main" id="{E0AC5248-C7EC-486D-AA13-DF9B92CC062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64" y="3456"/>
              <a:ext cx="1824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62855" name="Line 7">
              <a:extLst>
                <a:ext uri="{FF2B5EF4-FFF2-40B4-BE49-F238E27FC236}">
                  <a16:creationId xmlns:a16="http://schemas.microsoft.com/office/drawing/2014/main" id="{805555AC-ECA9-4EA0-A033-D6F3B323A1D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64" y="1296"/>
              <a:ext cx="0" cy="216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62856" name="Rectangle 8">
              <a:extLst>
                <a:ext uri="{FF2B5EF4-FFF2-40B4-BE49-F238E27FC236}">
                  <a16:creationId xmlns:a16="http://schemas.microsoft.com/office/drawing/2014/main" id="{BF39209C-6027-42C4-9BA0-08591DE22C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55" y="1266"/>
              <a:ext cx="27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i="1"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462857" name="Rectangle 9">
              <a:extLst>
                <a:ext uri="{FF2B5EF4-FFF2-40B4-BE49-F238E27FC236}">
                  <a16:creationId xmlns:a16="http://schemas.microsoft.com/office/drawing/2014/main" id="{4B4588F9-11F8-46E7-AFCC-CD8C1D913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51" y="3474"/>
              <a:ext cx="21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i="1">
                  <a:ea typeface="宋体" panose="02010600030101010101" pitchFamily="2" charset="-122"/>
                </a:rPr>
                <a:t>s</a:t>
              </a:r>
            </a:p>
          </p:txBody>
        </p:sp>
      </p:grpSp>
      <p:graphicFrame>
        <p:nvGraphicFramePr>
          <p:cNvPr id="462858" name="Object 10">
            <a:extLst>
              <a:ext uri="{FF2B5EF4-FFF2-40B4-BE49-F238E27FC236}">
                <a16:creationId xmlns:a16="http://schemas.microsoft.com/office/drawing/2014/main" id="{00C16D7C-91EC-4320-B6C7-B7CECA2C9D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90600" y="1371600"/>
          <a:ext cx="1784350" cy="1163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4120" name="Equation" r:id="rId3" imgW="660240" imgH="431640" progId="Equation.DSMT4">
                  <p:embed/>
                </p:oleObj>
              </mc:Choice>
              <mc:Fallback>
                <p:oleObj name="Equation" r:id="rId3" imgW="660240" imgH="431640" progId="Equation.DSMT4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1371600"/>
                        <a:ext cx="1784350" cy="1163638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2859" name="Object 11">
            <a:extLst>
              <a:ext uri="{FF2B5EF4-FFF2-40B4-BE49-F238E27FC236}">
                <a16:creationId xmlns:a16="http://schemas.microsoft.com/office/drawing/2014/main" id="{19EC4D60-E257-4B38-838F-ACD96C64504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4238" y="3032125"/>
          <a:ext cx="2468562" cy="650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4121" name="Equation" r:id="rId5" imgW="914400" imgH="241200" progId="Equation.DSMT4">
                  <p:embed/>
                </p:oleObj>
              </mc:Choice>
              <mc:Fallback>
                <p:oleObj name="Equation" r:id="rId5" imgW="914400" imgH="241200" progId="Equation.DSMT4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84238" y="3032125"/>
                        <a:ext cx="2468562" cy="650875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2860" name="Object 12">
            <a:extLst>
              <a:ext uri="{FF2B5EF4-FFF2-40B4-BE49-F238E27FC236}">
                <a16:creationId xmlns:a16="http://schemas.microsoft.com/office/drawing/2014/main" id="{CB17D918-61AF-4B10-8FB9-51349D72FB2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38600" y="304800"/>
          <a:ext cx="533400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4122" name="Equation" r:id="rId7" imgW="152280" imgH="215640" progId="Equation.DSMT4">
                  <p:embed/>
                </p:oleObj>
              </mc:Choice>
              <mc:Fallback>
                <p:oleObj name="Equation" r:id="rId7" imgW="152280" imgH="215640" progId="Equation.DSMT4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38600" y="304800"/>
                        <a:ext cx="533400" cy="755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2861" name="Object 13">
            <a:extLst>
              <a:ext uri="{FF2B5EF4-FFF2-40B4-BE49-F238E27FC236}">
                <a16:creationId xmlns:a16="http://schemas.microsoft.com/office/drawing/2014/main" id="{AFA068D9-6609-432E-98D0-627990A76B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57400" y="228600"/>
          <a:ext cx="1065213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4123" name="Equation" r:id="rId9" imgW="304560" imgH="228600" progId="Equation.DSMT4">
                  <p:embed/>
                </p:oleObj>
              </mc:Choice>
              <mc:Fallback>
                <p:oleObj name="Equation" r:id="rId9" imgW="304560" imgH="228600" progId="Equation.DSMT4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57400" y="228600"/>
                        <a:ext cx="1065213" cy="800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2862" name="Line 14">
            <a:extLst>
              <a:ext uri="{FF2B5EF4-FFF2-40B4-BE49-F238E27FC236}">
                <a16:creationId xmlns:a16="http://schemas.microsoft.com/office/drawing/2014/main" id="{0E875784-1941-4DD4-823A-A12B413C5FD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894387" y="3429025"/>
            <a:ext cx="0" cy="331788"/>
          </a:xfrm>
          <a:prstGeom prst="line">
            <a:avLst/>
          </a:prstGeom>
          <a:noFill/>
          <a:ln w="254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2863" name="Rectangle 15">
            <a:extLst>
              <a:ext uri="{FF2B5EF4-FFF2-40B4-BE49-F238E27FC236}">
                <a16:creationId xmlns:a16="http://schemas.microsoft.com/office/drawing/2014/main" id="{A5F1DF8B-4224-4898-B790-4EFDC1FAFC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3375" y="2667025"/>
            <a:ext cx="53498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66FF66"/>
                </a:solidFill>
                <a:ea typeface="宋体" panose="02010600030101010101" pitchFamily="2" charset="-122"/>
              </a:rPr>
              <a:t>2</a:t>
            </a:r>
            <a:r>
              <a:rPr lang="en-US" altLang="zh-CN" baseline="-25000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</a:p>
        </p:txBody>
      </p:sp>
      <p:graphicFrame>
        <p:nvGraphicFramePr>
          <p:cNvPr id="462864" name="Object 16">
            <a:extLst>
              <a:ext uri="{FF2B5EF4-FFF2-40B4-BE49-F238E27FC236}">
                <a16:creationId xmlns:a16="http://schemas.microsoft.com/office/drawing/2014/main" id="{DCCB1C10-F8F1-48B7-B12C-C2675F1720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68363" y="4140200"/>
          <a:ext cx="2332037" cy="650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4124" name="Equation" r:id="rId11" imgW="863280" imgH="241200" progId="Equation.DSMT4">
                  <p:embed/>
                </p:oleObj>
              </mc:Choice>
              <mc:Fallback>
                <p:oleObj name="Equation" r:id="rId11" imgW="863280" imgH="241200" progId="Equation.DSMT4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8363" y="4140200"/>
                        <a:ext cx="2332037" cy="650875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2865" name="Line 17">
            <a:extLst>
              <a:ext uri="{FF2B5EF4-FFF2-40B4-BE49-F238E27FC236}">
                <a16:creationId xmlns:a16="http://schemas.microsoft.com/office/drawing/2014/main" id="{BFA55066-7FE8-439D-ABED-B9FBCA96AA6B}"/>
              </a:ext>
            </a:extLst>
          </p:cNvPr>
          <p:cNvSpPr>
            <a:spLocks noChangeShapeType="1"/>
          </p:cNvSpPr>
          <p:nvPr/>
        </p:nvSpPr>
        <p:spPr bwMode="auto">
          <a:xfrm>
            <a:off x="7418387" y="2479700"/>
            <a:ext cx="0" cy="838200"/>
          </a:xfrm>
          <a:prstGeom prst="line">
            <a:avLst/>
          </a:prstGeom>
          <a:noFill/>
          <a:ln w="254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2866" name="Rectangle 18">
            <a:extLst>
              <a:ext uri="{FF2B5EF4-FFF2-40B4-BE49-F238E27FC236}">
                <a16:creationId xmlns:a16="http://schemas.microsoft.com/office/drawing/2014/main" id="{B3CDF20D-238D-49A1-BEF3-0397273EF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9787" y="1676425"/>
            <a:ext cx="609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  <a:r>
              <a:rPr lang="en-US" altLang="zh-CN" baseline="-25000">
                <a:solidFill>
                  <a:schemeClr val="tx1"/>
                </a:solidFill>
                <a:ea typeface="宋体" panose="02010600030101010101" pitchFamily="2" charset="-122"/>
              </a:rPr>
              <a:t>m</a:t>
            </a:r>
          </a:p>
        </p:txBody>
      </p:sp>
      <p:sp>
        <p:nvSpPr>
          <p:cNvPr id="462867" name="Freeform 19">
            <a:extLst>
              <a:ext uri="{FF2B5EF4-FFF2-40B4-BE49-F238E27FC236}">
                <a16:creationId xmlns:a16="http://schemas.microsoft.com/office/drawing/2014/main" id="{40C354E9-3B86-49C2-8569-774DBE0D4A45}"/>
              </a:ext>
            </a:extLst>
          </p:cNvPr>
          <p:cNvSpPr>
            <a:spLocks/>
          </p:cNvSpPr>
          <p:nvPr/>
        </p:nvSpPr>
        <p:spPr bwMode="auto">
          <a:xfrm>
            <a:off x="5894387" y="2209825"/>
            <a:ext cx="1905000" cy="1219200"/>
          </a:xfrm>
          <a:custGeom>
            <a:avLst/>
            <a:gdLst>
              <a:gd name="T0" fmla="*/ 1200 w 1200"/>
              <a:gd name="T1" fmla="*/ 0 h 768"/>
              <a:gd name="T2" fmla="*/ 384 w 1200"/>
              <a:gd name="T3" fmla="*/ 576 h 768"/>
              <a:gd name="T4" fmla="*/ 0 w 1200"/>
              <a:gd name="T5" fmla="*/ 768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00" h="768">
                <a:moveTo>
                  <a:pt x="1200" y="0"/>
                </a:moveTo>
                <a:cubicBezTo>
                  <a:pt x="892" y="224"/>
                  <a:pt x="584" y="448"/>
                  <a:pt x="384" y="576"/>
                </a:cubicBezTo>
                <a:cubicBezTo>
                  <a:pt x="184" y="704"/>
                  <a:pt x="92" y="736"/>
                  <a:pt x="0" y="768"/>
                </a:cubicBezTo>
              </a:path>
            </a:pathLst>
          </a:custGeom>
          <a:noFill/>
          <a:ln w="254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2868" name="Freeform 20">
            <a:extLst>
              <a:ext uri="{FF2B5EF4-FFF2-40B4-BE49-F238E27FC236}">
                <a16:creationId xmlns:a16="http://schemas.microsoft.com/office/drawing/2014/main" id="{92D31717-D892-4A14-8AF4-EBB7169C19F1}"/>
              </a:ext>
            </a:extLst>
          </p:cNvPr>
          <p:cNvSpPr>
            <a:spLocks/>
          </p:cNvSpPr>
          <p:nvPr/>
        </p:nvSpPr>
        <p:spPr bwMode="auto">
          <a:xfrm>
            <a:off x="5894387" y="2895625"/>
            <a:ext cx="914400" cy="762000"/>
          </a:xfrm>
          <a:custGeom>
            <a:avLst/>
            <a:gdLst>
              <a:gd name="T0" fmla="*/ 576 w 576"/>
              <a:gd name="T1" fmla="*/ 0 h 480"/>
              <a:gd name="T2" fmla="*/ 192 w 576"/>
              <a:gd name="T3" fmla="*/ 336 h 480"/>
              <a:gd name="T4" fmla="*/ 0 w 576"/>
              <a:gd name="T5" fmla="*/ 480 h 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6" h="480">
                <a:moveTo>
                  <a:pt x="576" y="0"/>
                </a:moveTo>
                <a:cubicBezTo>
                  <a:pt x="432" y="128"/>
                  <a:pt x="288" y="256"/>
                  <a:pt x="192" y="336"/>
                </a:cubicBezTo>
                <a:cubicBezTo>
                  <a:pt x="96" y="416"/>
                  <a:pt x="48" y="448"/>
                  <a:pt x="0" y="480"/>
                </a:cubicBezTo>
              </a:path>
            </a:pathLst>
          </a:custGeom>
          <a:noFill/>
          <a:ln w="254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2869" name="Line 21">
            <a:extLst>
              <a:ext uri="{FF2B5EF4-FFF2-40B4-BE49-F238E27FC236}">
                <a16:creationId xmlns:a16="http://schemas.microsoft.com/office/drawing/2014/main" id="{6A124C5B-F610-437C-B6E7-2006878C4AE5}"/>
              </a:ext>
            </a:extLst>
          </p:cNvPr>
          <p:cNvSpPr>
            <a:spLocks noChangeShapeType="1"/>
          </p:cNvSpPr>
          <p:nvPr/>
        </p:nvSpPr>
        <p:spPr bwMode="auto">
          <a:xfrm>
            <a:off x="7646987" y="2362225"/>
            <a:ext cx="0" cy="6858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grpSp>
        <p:nvGrpSpPr>
          <p:cNvPr id="462870" name="Group 22">
            <a:extLst>
              <a:ext uri="{FF2B5EF4-FFF2-40B4-BE49-F238E27FC236}">
                <a16:creationId xmlns:a16="http://schemas.microsoft.com/office/drawing/2014/main" id="{27F4F2B9-D434-45EC-8BA7-520E98F3D921}"/>
              </a:ext>
            </a:extLst>
          </p:cNvPr>
          <p:cNvGrpSpPr>
            <a:grpSpLocks/>
          </p:cNvGrpSpPr>
          <p:nvPr/>
        </p:nvGrpSpPr>
        <p:grpSpPr bwMode="auto">
          <a:xfrm>
            <a:off x="5348287" y="1600225"/>
            <a:ext cx="2952750" cy="3046413"/>
            <a:chOff x="3400" y="1248"/>
            <a:chExt cx="1860" cy="1919"/>
          </a:xfrm>
        </p:grpSpPr>
        <p:sp>
          <p:nvSpPr>
            <p:cNvPr id="462871" name="Line 23">
              <a:extLst>
                <a:ext uri="{FF2B5EF4-FFF2-40B4-BE49-F238E27FC236}">
                  <a16:creationId xmlns:a16="http://schemas.microsoft.com/office/drawing/2014/main" id="{62F26D77-ABC0-4442-A00E-812D6B0B2E7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44" y="2613"/>
              <a:ext cx="0" cy="413"/>
            </a:xfrm>
            <a:prstGeom prst="line">
              <a:avLst/>
            </a:prstGeom>
            <a:noFill/>
            <a:ln w="25400" cap="sq">
              <a:solidFill>
                <a:schemeClr val="tx2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62872" name="Rectangle 24">
              <a:extLst>
                <a:ext uri="{FF2B5EF4-FFF2-40B4-BE49-F238E27FC236}">
                  <a16:creationId xmlns:a16="http://schemas.microsoft.com/office/drawing/2014/main" id="{25EE80F0-3D1F-4F40-B6E8-133133CCF3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0" y="2802"/>
              <a:ext cx="24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anose="02010600030101010101" pitchFamily="2" charset="-122"/>
                </a:rPr>
                <a:t>1</a:t>
              </a:r>
            </a:p>
          </p:txBody>
        </p:sp>
        <p:sp>
          <p:nvSpPr>
            <p:cNvPr id="462873" name="Rectangle 25">
              <a:extLst>
                <a:ext uri="{FF2B5EF4-FFF2-40B4-BE49-F238E27FC236}">
                  <a16:creationId xmlns:a16="http://schemas.microsoft.com/office/drawing/2014/main" id="{A803CCCD-D1FC-4647-A071-00A8E9BD70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6" y="2418"/>
              <a:ext cx="32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anose="02010600030101010101" pitchFamily="2" charset="-122"/>
                </a:rPr>
                <a:t>2</a:t>
              </a:r>
              <a:r>
                <a:rPr lang="en-US" altLang="zh-CN" baseline="-25000">
                  <a:ea typeface="宋体" panose="02010600030101010101" pitchFamily="2" charset="-122"/>
                </a:rPr>
                <a:t>v</a:t>
              </a:r>
            </a:p>
          </p:txBody>
        </p:sp>
        <p:sp>
          <p:nvSpPr>
            <p:cNvPr id="462874" name="Line 26">
              <a:extLst>
                <a:ext uri="{FF2B5EF4-FFF2-40B4-BE49-F238E27FC236}">
                  <a16:creationId xmlns:a16="http://schemas.microsoft.com/office/drawing/2014/main" id="{5E40C016-7BA9-4D59-8B04-1B5A1B3F7CD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44" y="1632"/>
              <a:ext cx="0" cy="415"/>
            </a:xfrm>
            <a:prstGeom prst="line">
              <a:avLst/>
            </a:prstGeom>
            <a:noFill/>
            <a:ln w="25400" cap="sq">
              <a:solidFill>
                <a:schemeClr val="tx2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62875" name="Freeform 27">
              <a:extLst>
                <a:ext uri="{FF2B5EF4-FFF2-40B4-BE49-F238E27FC236}">
                  <a16:creationId xmlns:a16="http://schemas.microsoft.com/office/drawing/2014/main" id="{C9A6D2BC-A2F5-4AB2-8FD2-85881F29E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4" y="1632"/>
              <a:ext cx="1200" cy="1008"/>
            </a:xfrm>
            <a:custGeom>
              <a:avLst/>
              <a:gdLst>
                <a:gd name="T0" fmla="*/ 0 w 1200"/>
                <a:gd name="T1" fmla="*/ 1008 h 1008"/>
                <a:gd name="T2" fmla="*/ 672 w 1200"/>
                <a:gd name="T3" fmla="*/ 528 h 1008"/>
                <a:gd name="T4" fmla="*/ 1200 w 1200"/>
                <a:gd name="T5" fmla="*/ 0 h 1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00" h="1008">
                  <a:moveTo>
                    <a:pt x="0" y="1008"/>
                  </a:moveTo>
                  <a:cubicBezTo>
                    <a:pt x="236" y="852"/>
                    <a:pt x="472" y="696"/>
                    <a:pt x="672" y="528"/>
                  </a:cubicBezTo>
                  <a:cubicBezTo>
                    <a:pt x="872" y="360"/>
                    <a:pt x="1112" y="88"/>
                    <a:pt x="1200" y="0"/>
                  </a:cubicBezTo>
                </a:path>
              </a:pathLst>
            </a:custGeom>
            <a:noFill/>
            <a:ln w="25400" cap="sq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62876" name="Freeform 28">
              <a:extLst>
                <a:ext uri="{FF2B5EF4-FFF2-40B4-BE49-F238E27FC236}">
                  <a16:creationId xmlns:a16="http://schemas.microsoft.com/office/drawing/2014/main" id="{08AF61D5-F3B8-4E55-A838-1D312888D26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4" y="2016"/>
              <a:ext cx="1200" cy="1008"/>
            </a:xfrm>
            <a:custGeom>
              <a:avLst/>
              <a:gdLst>
                <a:gd name="T0" fmla="*/ 0 w 1200"/>
                <a:gd name="T1" fmla="*/ 1008 h 1008"/>
                <a:gd name="T2" fmla="*/ 720 w 1200"/>
                <a:gd name="T3" fmla="*/ 528 h 1008"/>
                <a:gd name="T4" fmla="*/ 1200 w 1200"/>
                <a:gd name="T5" fmla="*/ 0 h 1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00" h="1008">
                  <a:moveTo>
                    <a:pt x="0" y="1008"/>
                  </a:moveTo>
                  <a:cubicBezTo>
                    <a:pt x="260" y="852"/>
                    <a:pt x="520" y="696"/>
                    <a:pt x="720" y="528"/>
                  </a:cubicBezTo>
                  <a:cubicBezTo>
                    <a:pt x="920" y="360"/>
                    <a:pt x="1060" y="180"/>
                    <a:pt x="1200" y="0"/>
                  </a:cubicBezTo>
                </a:path>
              </a:pathLst>
            </a:custGeom>
            <a:noFill/>
            <a:ln w="25400" cap="sq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62877" name="Rectangle 29">
              <a:extLst>
                <a:ext uri="{FF2B5EF4-FFF2-40B4-BE49-F238E27FC236}">
                  <a16:creationId xmlns:a16="http://schemas.microsoft.com/office/drawing/2014/main" id="{FDACC248-D11B-4B6B-AA3C-0FD5DF7C4B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2" y="1842"/>
              <a:ext cx="32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anose="02010600030101010101" pitchFamily="2" charset="-122"/>
                </a:rPr>
                <a:t>4</a:t>
              </a:r>
              <a:r>
                <a:rPr lang="en-US" altLang="zh-CN" baseline="-25000">
                  <a:ea typeface="宋体" panose="02010600030101010101" pitchFamily="2" charset="-122"/>
                </a:rPr>
                <a:t>v</a:t>
              </a:r>
            </a:p>
          </p:txBody>
        </p:sp>
        <p:sp>
          <p:nvSpPr>
            <p:cNvPr id="462878" name="Rectangle 30">
              <a:extLst>
                <a:ext uri="{FF2B5EF4-FFF2-40B4-BE49-F238E27FC236}">
                  <a16:creationId xmlns:a16="http://schemas.microsoft.com/office/drawing/2014/main" id="{3CE4C07F-7EAE-469E-B8EC-D2C708899D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00" y="1248"/>
              <a:ext cx="32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anose="02010600030101010101" pitchFamily="2" charset="-122"/>
                </a:rPr>
                <a:t>3</a:t>
              </a:r>
              <a:r>
                <a:rPr lang="en-US" altLang="zh-CN" baseline="-25000">
                  <a:ea typeface="宋体" panose="02010600030101010101" pitchFamily="2" charset="-122"/>
                </a:rPr>
                <a:t>v</a:t>
              </a:r>
            </a:p>
          </p:txBody>
        </p:sp>
      </p:grpSp>
      <p:sp>
        <p:nvSpPr>
          <p:cNvPr id="462879" name="Rectangle 31">
            <a:extLst>
              <a:ext uri="{FF2B5EF4-FFF2-40B4-BE49-F238E27FC236}">
                <a16:creationId xmlns:a16="http://schemas.microsoft.com/office/drawing/2014/main" id="{DC5E30E0-230B-4380-A005-FD8C5C1069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64400" y="3306788"/>
            <a:ext cx="53498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66FF66"/>
                </a:solidFill>
                <a:ea typeface="宋体" panose="02010600030101010101" pitchFamily="2" charset="-122"/>
              </a:rPr>
              <a:t>4</a:t>
            </a:r>
            <a:r>
              <a:rPr lang="en-US" altLang="zh-CN" baseline="-25000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</a:p>
        </p:txBody>
      </p:sp>
      <p:sp>
        <p:nvSpPr>
          <p:cNvPr id="462880" name="Rectangle 32">
            <a:extLst>
              <a:ext uri="{FF2B5EF4-FFF2-40B4-BE49-F238E27FC236}">
                <a16:creationId xmlns:a16="http://schemas.microsoft.com/office/drawing/2014/main" id="{BE6AC7E4-907D-4ECA-80CA-D1453D20F6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22887" y="3048025"/>
            <a:ext cx="609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  <a:r>
              <a:rPr lang="en-US" altLang="zh-CN" baseline="-25000">
                <a:solidFill>
                  <a:schemeClr val="tx1"/>
                </a:solidFill>
                <a:ea typeface="宋体" panose="02010600030101010101" pitchFamily="2" charset="-122"/>
              </a:rPr>
              <a:t>m</a:t>
            </a:r>
          </a:p>
        </p:txBody>
      </p:sp>
      <p:grpSp>
        <p:nvGrpSpPr>
          <p:cNvPr id="462886" name="Group 38">
            <a:extLst>
              <a:ext uri="{FF2B5EF4-FFF2-40B4-BE49-F238E27FC236}">
                <a16:creationId xmlns:a16="http://schemas.microsoft.com/office/drawing/2014/main" id="{723F0EF5-2F4E-4434-ACF7-0B33316CD1EF}"/>
              </a:ext>
            </a:extLst>
          </p:cNvPr>
          <p:cNvGrpSpPr>
            <a:grpSpLocks/>
          </p:cNvGrpSpPr>
          <p:nvPr/>
        </p:nvGrpSpPr>
        <p:grpSpPr bwMode="auto">
          <a:xfrm>
            <a:off x="512580" y="5763683"/>
            <a:ext cx="7669213" cy="825500"/>
            <a:chOff x="220" y="3714"/>
            <a:chExt cx="4831" cy="520"/>
          </a:xfrm>
        </p:grpSpPr>
        <p:sp>
          <p:nvSpPr>
            <p:cNvPr id="462881" name="Rectangle 33">
              <a:extLst>
                <a:ext uri="{FF2B5EF4-FFF2-40B4-BE49-F238E27FC236}">
                  <a16:creationId xmlns:a16="http://schemas.microsoft.com/office/drawing/2014/main" id="{459C791F-E91A-4528-AEA5-9298FD7FF8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9" y="3778"/>
              <a:ext cx="4332" cy="4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zh-CN" altLang="en-US" sz="4000" dirty="0">
                  <a:latin typeface="楷体_GB2312" pitchFamily="49" charset="-122"/>
                  <a:ea typeface="楷体_GB2312" pitchFamily="49" charset="-122"/>
                </a:rPr>
                <a:t>和   相同，图示             大小</a:t>
              </a:r>
            </a:p>
          </p:txBody>
        </p:sp>
        <p:graphicFrame>
          <p:nvGraphicFramePr>
            <p:cNvPr id="462882" name="Object 34">
              <a:extLst>
                <a:ext uri="{FF2B5EF4-FFF2-40B4-BE49-F238E27FC236}">
                  <a16:creationId xmlns:a16="http://schemas.microsoft.com/office/drawing/2014/main" id="{D94FBA73-ABD6-4135-B0DC-01FCC246839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12071507"/>
                </p:ext>
              </p:extLst>
            </p:nvPr>
          </p:nvGraphicFramePr>
          <p:xfrm>
            <a:off x="220" y="3730"/>
            <a:ext cx="587" cy="5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54125" name="Equation" r:id="rId13" imgW="266400" imgH="228600" progId="Equation.DSMT4">
                    <p:embed/>
                  </p:oleObj>
                </mc:Choice>
                <mc:Fallback>
                  <p:oleObj name="Equation" r:id="rId13" imgW="266400" imgH="228600" progId="Equation.DSMT4">
                    <p:embed/>
                    <p:pic>
                      <p:nvPicPr>
                        <p:cNvPr id="0" name="Object 3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20" y="3730"/>
                          <a:ext cx="587" cy="50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62883" name="Object 35">
              <a:extLst>
                <a:ext uri="{FF2B5EF4-FFF2-40B4-BE49-F238E27FC236}">
                  <a16:creationId xmlns:a16="http://schemas.microsoft.com/office/drawing/2014/main" id="{84DFDF94-D2FD-4628-A51A-B7CC2387409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12672373"/>
                </p:ext>
              </p:extLst>
            </p:nvPr>
          </p:nvGraphicFramePr>
          <p:xfrm>
            <a:off x="1079" y="3714"/>
            <a:ext cx="336" cy="47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54126" name="Equation" r:id="rId15" imgW="152280" imgH="215640" progId="Equation.DSMT4">
                    <p:embed/>
                  </p:oleObj>
                </mc:Choice>
                <mc:Fallback>
                  <p:oleObj name="Equation" r:id="rId15" imgW="152280" imgH="215640" progId="Equation.DSMT4">
                    <p:embed/>
                    <p:pic>
                      <p:nvPicPr>
                        <p:cNvPr id="0" name="Object 3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79" y="3714"/>
                          <a:ext cx="336" cy="47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62884" name="Object 36">
              <a:extLst>
                <a:ext uri="{FF2B5EF4-FFF2-40B4-BE49-F238E27FC236}">
                  <a16:creationId xmlns:a16="http://schemas.microsoft.com/office/drawing/2014/main" id="{4784EFEE-C775-4072-A47A-75D4D5DB313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53548725"/>
                </p:ext>
              </p:extLst>
            </p:nvPr>
          </p:nvGraphicFramePr>
          <p:xfrm>
            <a:off x="3035" y="3768"/>
            <a:ext cx="1168" cy="42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54127" name="Equation" r:id="rId17" imgW="660240" imgH="241200" progId="Equation.DSMT4">
                    <p:embed/>
                  </p:oleObj>
                </mc:Choice>
                <mc:Fallback>
                  <p:oleObj name="Equation" r:id="rId17" imgW="660240" imgH="241200" progId="Equation.DSMT4">
                    <p:embed/>
                    <p:pic>
                      <p:nvPicPr>
                        <p:cNvPr id="0" name="Object 3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35" y="3768"/>
                          <a:ext cx="1168" cy="42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CC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5FDB3D17-DE3A-477E-8865-4D471EA09B2E}"/>
              </a:ext>
            </a:extLst>
          </p:cNvPr>
          <p:cNvSpPr txBox="1"/>
          <p:nvPr/>
        </p:nvSpPr>
        <p:spPr>
          <a:xfrm>
            <a:off x="7992243" y="5900206"/>
            <a:ext cx="10081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4000" dirty="0">
                <a:solidFill>
                  <a:srgbClr val="00FF00"/>
                </a:solidFill>
                <a:latin typeface="楷体_GB2312" pitchFamily="49" charset="-122"/>
                <a:ea typeface="楷体_GB2312" pitchFamily="49" charset="-122"/>
              </a:rPr>
              <a:t>？？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28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28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2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62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62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628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628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628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628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628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628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2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628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628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628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628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2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2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628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628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628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628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2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628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628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628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628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2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2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4628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628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 nodeType="clickPar">
                      <p:stCondLst>
                        <p:cond delay="indefinite"/>
                      </p:stCondLst>
                      <p:childTnLst>
                        <p:par>
                          <p:cTn id="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628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628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628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4628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4628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4628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2851" grpId="0" autoUpdateAnimBg="0"/>
      <p:bldP spid="462852" grpId="0" autoUpdateAnimBg="0"/>
      <p:bldP spid="462863" grpId="0" autoUpdateAnimBg="0"/>
      <p:bldP spid="462866" grpId="0" autoUpdateAnimBg="0"/>
      <p:bldP spid="462879" grpId="0" autoUpdateAnimBg="0"/>
      <p:bldP spid="462880" grpId="0" autoUpdateAnimBg="0"/>
      <p:bldP spid="3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874" name="Rectangle 2">
            <a:extLst>
              <a:ext uri="{FF2B5EF4-FFF2-40B4-BE49-F238E27FC236}">
                <a16:creationId xmlns:a16="http://schemas.microsoft.com/office/drawing/2014/main" id="{63F945C7-B052-42C3-BF8B-7CE0230AEB7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74638"/>
            <a:ext cx="8229600" cy="762000"/>
          </a:xfrm>
        </p:spPr>
        <p:txBody>
          <a:bodyPr/>
          <a:lstStyle/>
          <a:p>
            <a:r>
              <a:rPr lang="en-US" altLang="zh-CN" b="1">
                <a:latin typeface="楷体_GB2312" pitchFamily="49" charset="-122"/>
                <a:ea typeface="楷体_GB2312" pitchFamily="49" charset="-122"/>
              </a:rPr>
              <a:t>§5-3  </a:t>
            </a:r>
            <a:r>
              <a:rPr lang="zh-CN" altLang="en-US" b="1">
                <a:latin typeface="楷体_GB2312" pitchFamily="49" charset="-122"/>
                <a:ea typeface="楷体_GB2312" pitchFamily="49" charset="-122"/>
              </a:rPr>
              <a:t>斯特林（</a:t>
            </a:r>
            <a:r>
              <a:rPr lang="en-US" altLang="zh-CN" b="1">
                <a:latin typeface="Times New Roman" panose="02020603050405020304" pitchFamily="18" charset="0"/>
                <a:ea typeface="楷体_GB2312" pitchFamily="49" charset="-122"/>
              </a:rPr>
              <a:t>Stirling</a:t>
            </a:r>
            <a:r>
              <a:rPr lang="en-US" altLang="zh-CN" b="1">
                <a:latin typeface="楷体_GB2312" pitchFamily="49" charset="-122"/>
                <a:ea typeface="楷体_GB2312" pitchFamily="49" charset="-122"/>
              </a:rPr>
              <a:t>)</a:t>
            </a:r>
            <a:r>
              <a:rPr lang="zh-CN" altLang="en-US" b="1">
                <a:latin typeface="楷体_GB2312" pitchFamily="49" charset="-122"/>
                <a:ea typeface="楷体_GB2312" pitchFamily="49" charset="-122"/>
              </a:rPr>
              <a:t>循环</a:t>
            </a:r>
          </a:p>
        </p:txBody>
      </p:sp>
      <p:sp>
        <p:nvSpPr>
          <p:cNvPr id="463875" name="Rectangle 3">
            <a:extLst>
              <a:ext uri="{FF2B5EF4-FFF2-40B4-BE49-F238E27FC236}">
                <a16:creationId xmlns:a16="http://schemas.microsoft.com/office/drawing/2014/main" id="{3698CE3D-FCDC-40E3-88DD-F933648F3C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1066800"/>
            <a:ext cx="6019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zh-CN">
                <a:solidFill>
                  <a:srgbClr val="CCFFFF"/>
                </a:solidFill>
                <a:ea typeface="宋体" panose="02010600030101010101" pitchFamily="2" charset="-122"/>
              </a:rPr>
              <a:t>1816</a:t>
            </a:r>
            <a:r>
              <a:rPr lang="zh-CN" altLang="en-US">
                <a:solidFill>
                  <a:srgbClr val="CCFFFF"/>
                </a:solidFill>
                <a:ea typeface="宋体" panose="02010600030101010101" pitchFamily="2" charset="-122"/>
              </a:rPr>
              <a:t>年提出，近几十年才实施</a:t>
            </a:r>
          </a:p>
        </p:txBody>
      </p:sp>
      <p:sp>
        <p:nvSpPr>
          <p:cNvPr id="463876" name="Rectangle 4">
            <a:extLst>
              <a:ext uri="{FF2B5EF4-FFF2-40B4-BE49-F238E27FC236}">
                <a16:creationId xmlns:a16="http://schemas.microsoft.com/office/drawing/2014/main" id="{3A15FEE4-844E-4037-ADE8-3BACEA5139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3962400"/>
            <a:ext cx="1066800" cy="2133600"/>
          </a:xfrm>
          <a:prstGeom prst="rect">
            <a:avLst/>
          </a:prstGeom>
          <a:noFill/>
          <a:ln w="254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3877" name="Rectangle 5">
            <a:extLst>
              <a:ext uri="{FF2B5EF4-FFF2-40B4-BE49-F238E27FC236}">
                <a16:creationId xmlns:a16="http://schemas.microsoft.com/office/drawing/2014/main" id="{6A17CF5B-0B47-4C64-8217-F1F649EE5A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0600" y="3962400"/>
            <a:ext cx="1066800" cy="2133600"/>
          </a:xfrm>
          <a:prstGeom prst="rect">
            <a:avLst/>
          </a:prstGeom>
          <a:noFill/>
          <a:ln w="254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3878" name="AutoShape 6">
            <a:extLst>
              <a:ext uri="{FF2B5EF4-FFF2-40B4-BE49-F238E27FC236}">
                <a16:creationId xmlns:a16="http://schemas.microsoft.com/office/drawing/2014/main" id="{C2156235-F6E8-47A7-AA40-98D4D6756831}"/>
              </a:ext>
            </a:extLst>
          </p:cNvPr>
          <p:cNvSpPr>
            <a:spLocks/>
          </p:cNvSpPr>
          <p:nvPr/>
        </p:nvSpPr>
        <p:spPr bwMode="auto">
          <a:xfrm rot="5400000">
            <a:off x="3600450" y="1200150"/>
            <a:ext cx="762000" cy="3390900"/>
          </a:xfrm>
          <a:prstGeom prst="leftBracket">
            <a:avLst>
              <a:gd name="adj" fmla="val 37083"/>
            </a:avLst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3879" name="AutoShape 7">
            <a:extLst>
              <a:ext uri="{FF2B5EF4-FFF2-40B4-BE49-F238E27FC236}">
                <a16:creationId xmlns:a16="http://schemas.microsoft.com/office/drawing/2014/main" id="{DE4EDC4F-92BD-4507-A5F0-EBDCA5D8ADBD}"/>
              </a:ext>
            </a:extLst>
          </p:cNvPr>
          <p:cNvSpPr>
            <a:spLocks/>
          </p:cNvSpPr>
          <p:nvPr/>
        </p:nvSpPr>
        <p:spPr bwMode="auto">
          <a:xfrm rot="5400000">
            <a:off x="3758407" y="2566193"/>
            <a:ext cx="457200" cy="2335213"/>
          </a:xfrm>
          <a:prstGeom prst="leftBracket">
            <a:avLst>
              <a:gd name="adj" fmla="val 42564"/>
            </a:avLst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3880" name="Freeform 8">
            <a:extLst>
              <a:ext uri="{FF2B5EF4-FFF2-40B4-BE49-F238E27FC236}">
                <a16:creationId xmlns:a16="http://schemas.microsoft.com/office/drawing/2014/main" id="{906BB4EC-D7D5-4462-A7BB-4E918C10332B}"/>
              </a:ext>
            </a:extLst>
          </p:cNvPr>
          <p:cNvSpPr>
            <a:spLocks/>
          </p:cNvSpPr>
          <p:nvPr/>
        </p:nvSpPr>
        <p:spPr bwMode="auto">
          <a:xfrm>
            <a:off x="2286000" y="3276600"/>
            <a:ext cx="241300" cy="685800"/>
          </a:xfrm>
          <a:custGeom>
            <a:avLst/>
            <a:gdLst>
              <a:gd name="T0" fmla="*/ 0 w 152"/>
              <a:gd name="T1" fmla="*/ 0 h 432"/>
              <a:gd name="T2" fmla="*/ 96 w 152"/>
              <a:gd name="T3" fmla="*/ 144 h 432"/>
              <a:gd name="T4" fmla="*/ 144 w 152"/>
              <a:gd name="T5" fmla="*/ 288 h 432"/>
              <a:gd name="T6" fmla="*/ 144 w 152"/>
              <a:gd name="T7" fmla="*/ 432 h 4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2" h="432">
                <a:moveTo>
                  <a:pt x="0" y="0"/>
                </a:moveTo>
                <a:cubicBezTo>
                  <a:pt x="36" y="48"/>
                  <a:pt x="72" y="96"/>
                  <a:pt x="96" y="144"/>
                </a:cubicBezTo>
                <a:cubicBezTo>
                  <a:pt x="120" y="192"/>
                  <a:pt x="136" y="240"/>
                  <a:pt x="144" y="288"/>
                </a:cubicBezTo>
                <a:cubicBezTo>
                  <a:pt x="152" y="336"/>
                  <a:pt x="148" y="384"/>
                  <a:pt x="144" y="432"/>
                </a:cubicBezTo>
              </a:path>
            </a:pathLst>
          </a:custGeom>
          <a:noFill/>
          <a:ln w="254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3881" name="Freeform 9">
            <a:extLst>
              <a:ext uri="{FF2B5EF4-FFF2-40B4-BE49-F238E27FC236}">
                <a16:creationId xmlns:a16="http://schemas.microsoft.com/office/drawing/2014/main" id="{AD1CBE21-1647-4BFA-9F58-3C9E2741B3C3}"/>
              </a:ext>
            </a:extLst>
          </p:cNvPr>
          <p:cNvSpPr>
            <a:spLocks/>
          </p:cNvSpPr>
          <p:nvPr/>
        </p:nvSpPr>
        <p:spPr bwMode="auto">
          <a:xfrm>
            <a:off x="5410200" y="3276600"/>
            <a:ext cx="241300" cy="650875"/>
          </a:xfrm>
          <a:custGeom>
            <a:avLst/>
            <a:gdLst>
              <a:gd name="T0" fmla="*/ 152 w 152"/>
              <a:gd name="T1" fmla="*/ 0 h 432"/>
              <a:gd name="T2" fmla="*/ 56 w 152"/>
              <a:gd name="T3" fmla="*/ 96 h 432"/>
              <a:gd name="T4" fmla="*/ 8 w 152"/>
              <a:gd name="T5" fmla="*/ 288 h 432"/>
              <a:gd name="T6" fmla="*/ 8 w 152"/>
              <a:gd name="T7" fmla="*/ 432 h 4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2" h="432">
                <a:moveTo>
                  <a:pt x="152" y="0"/>
                </a:moveTo>
                <a:cubicBezTo>
                  <a:pt x="116" y="24"/>
                  <a:pt x="80" y="48"/>
                  <a:pt x="56" y="96"/>
                </a:cubicBezTo>
                <a:cubicBezTo>
                  <a:pt x="32" y="144"/>
                  <a:pt x="16" y="232"/>
                  <a:pt x="8" y="288"/>
                </a:cubicBezTo>
                <a:cubicBezTo>
                  <a:pt x="0" y="344"/>
                  <a:pt x="4" y="388"/>
                  <a:pt x="8" y="432"/>
                </a:cubicBezTo>
              </a:path>
            </a:pathLst>
          </a:custGeom>
          <a:noFill/>
          <a:ln w="254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3882" name="Rectangle 10">
            <a:extLst>
              <a:ext uri="{FF2B5EF4-FFF2-40B4-BE49-F238E27FC236}">
                <a16:creationId xmlns:a16="http://schemas.microsoft.com/office/drawing/2014/main" id="{566CC9E4-1FC0-4EB5-B158-E10D021A32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0600" y="5867400"/>
            <a:ext cx="1066800" cy="228600"/>
          </a:xfrm>
          <a:prstGeom prst="rect">
            <a:avLst/>
          </a:prstGeom>
          <a:solidFill>
            <a:srgbClr val="FF33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3883" name="Rectangle 11">
            <a:extLst>
              <a:ext uri="{FF2B5EF4-FFF2-40B4-BE49-F238E27FC236}">
                <a16:creationId xmlns:a16="http://schemas.microsoft.com/office/drawing/2014/main" id="{07ADCFA0-261F-408C-8CE2-7AB63AF1D8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3962400"/>
            <a:ext cx="1066800" cy="228600"/>
          </a:xfrm>
          <a:prstGeom prst="rect">
            <a:avLst/>
          </a:prstGeom>
          <a:solidFill>
            <a:srgbClr val="FF33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3884" name="AutoShape 12">
            <a:extLst>
              <a:ext uri="{FF2B5EF4-FFF2-40B4-BE49-F238E27FC236}">
                <a16:creationId xmlns:a16="http://schemas.microsoft.com/office/drawing/2014/main" id="{56685D11-811D-495C-921B-EFEAB85120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2743200"/>
            <a:ext cx="533400" cy="381000"/>
          </a:xfrm>
          <a:prstGeom prst="roundRect">
            <a:avLst>
              <a:gd name="adj" fmla="val 16667"/>
            </a:avLst>
          </a:prstGeom>
          <a:solidFill>
            <a:schemeClr val="hlink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3885" name="AutoShape 13">
            <a:extLst>
              <a:ext uri="{FF2B5EF4-FFF2-40B4-BE49-F238E27FC236}">
                <a16:creationId xmlns:a16="http://schemas.microsoft.com/office/drawing/2014/main" id="{EA25FAA8-4B94-423F-9EA0-4B0828A653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4400" y="2743200"/>
            <a:ext cx="533400" cy="381000"/>
          </a:xfrm>
          <a:prstGeom prst="roundRect">
            <a:avLst>
              <a:gd name="adj" fmla="val 16667"/>
            </a:avLst>
          </a:prstGeom>
          <a:solidFill>
            <a:srgbClr val="CCFFFF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3886" name="Line 14">
            <a:extLst>
              <a:ext uri="{FF2B5EF4-FFF2-40B4-BE49-F238E27FC236}">
                <a16:creationId xmlns:a16="http://schemas.microsoft.com/office/drawing/2014/main" id="{437F016F-131C-4967-B66F-857CF6913594}"/>
              </a:ext>
            </a:extLst>
          </p:cNvPr>
          <p:cNvSpPr>
            <a:spLocks noChangeShapeType="1"/>
          </p:cNvSpPr>
          <p:nvPr/>
        </p:nvSpPr>
        <p:spPr bwMode="auto">
          <a:xfrm>
            <a:off x="2743200" y="2362200"/>
            <a:ext cx="0" cy="38100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3887" name="Line 15">
            <a:extLst>
              <a:ext uri="{FF2B5EF4-FFF2-40B4-BE49-F238E27FC236}">
                <a16:creationId xmlns:a16="http://schemas.microsoft.com/office/drawing/2014/main" id="{2FB29C50-DBF0-4325-98D6-292523CDC67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24200" y="2362200"/>
            <a:ext cx="0" cy="38100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3888" name="Line 16">
            <a:extLst>
              <a:ext uri="{FF2B5EF4-FFF2-40B4-BE49-F238E27FC236}">
                <a16:creationId xmlns:a16="http://schemas.microsoft.com/office/drawing/2014/main" id="{98929B68-483B-40FE-B8E7-3F1E5E39FFC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181600" y="2362200"/>
            <a:ext cx="0" cy="381000"/>
          </a:xfrm>
          <a:prstGeom prst="line">
            <a:avLst/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3889" name="Line 17">
            <a:extLst>
              <a:ext uri="{FF2B5EF4-FFF2-40B4-BE49-F238E27FC236}">
                <a16:creationId xmlns:a16="http://schemas.microsoft.com/office/drawing/2014/main" id="{9D274E85-673F-4790-B154-113441D0F80A}"/>
              </a:ext>
            </a:extLst>
          </p:cNvPr>
          <p:cNvSpPr>
            <a:spLocks noChangeShapeType="1"/>
          </p:cNvSpPr>
          <p:nvPr/>
        </p:nvSpPr>
        <p:spPr bwMode="auto">
          <a:xfrm>
            <a:off x="4800600" y="2362200"/>
            <a:ext cx="0" cy="381000"/>
          </a:xfrm>
          <a:prstGeom prst="line">
            <a:avLst/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3890" name="Rectangle 18">
            <a:extLst>
              <a:ext uri="{FF2B5EF4-FFF2-40B4-BE49-F238E27FC236}">
                <a16:creationId xmlns:a16="http://schemas.microsoft.com/office/drawing/2014/main" id="{4CFA039D-C829-4442-939C-A4132D9FDD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1400" y="2667000"/>
            <a:ext cx="762000" cy="533400"/>
          </a:xfrm>
          <a:prstGeom prst="rect">
            <a:avLst/>
          </a:prstGeom>
          <a:solidFill>
            <a:srgbClr val="FFCC99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3891" name="Rectangle 19">
            <a:extLst>
              <a:ext uri="{FF2B5EF4-FFF2-40B4-BE49-F238E27FC236}">
                <a16:creationId xmlns:a16="http://schemas.microsoft.com/office/drawing/2014/main" id="{9D7218F8-1806-48F2-8A3E-33F48DEE99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0600" y="4876800"/>
            <a:ext cx="1066800" cy="228600"/>
          </a:xfrm>
          <a:prstGeom prst="rect">
            <a:avLst/>
          </a:prstGeom>
          <a:solidFill>
            <a:srgbClr val="FF33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3892" name="Rectangle 20">
            <a:extLst>
              <a:ext uri="{FF2B5EF4-FFF2-40B4-BE49-F238E27FC236}">
                <a16:creationId xmlns:a16="http://schemas.microsoft.com/office/drawing/2014/main" id="{941DFB03-FBF7-4263-8BA8-4AC2332BE8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4876800"/>
            <a:ext cx="1066800" cy="228600"/>
          </a:xfrm>
          <a:prstGeom prst="rect">
            <a:avLst/>
          </a:prstGeom>
          <a:solidFill>
            <a:srgbClr val="FF33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3893" name="Rectangle 21">
            <a:extLst>
              <a:ext uri="{FF2B5EF4-FFF2-40B4-BE49-F238E27FC236}">
                <a16:creationId xmlns:a16="http://schemas.microsoft.com/office/drawing/2014/main" id="{E4724F3D-0FD9-4AD9-BDE2-EB9921EA3E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0600" y="3962400"/>
            <a:ext cx="1066800" cy="228600"/>
          </a:xfrm>
          <a:prstGeom prst="rect">
            <a:avLst/>
          </a:prstGeom>
          <a:solidFill>
            <a:srgbClr val="FF33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3894" name="Rectangle 22">
            <a:extLst>
              <a:ext uri="{FF2B5EF4-FFF2-40B4-BE49-F238E27FC236}">
                <a16:creationId xmlns:a16="http://schemas.microsoft.com/office/drawing/2014/main" id="{19370609-00D0-445B-8A65-49941D9E82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5867400"/>
            <a:ext cx="1066800" cy="228600"/>
          </a:xfrm>
          <a:prstGeom prst="rect">
            <a:avLst/>
          </a:prstGeom>
          <a:solidFill>
            <a:srgbClr val="FF33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3895" name="Rectangle 23">
            <a:extLst>
              <a:ext uri="{FF2B5EF4-FFF2-40B4-BE49-F238E27FC236}">
                <a16:creationId xmlns:a16="http://schemas.microsoft.com/office/drawing/2014/main" id="{DD71AF39-88BF-4B8B-A36D-549E729F2B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1200" y="2590800"/>
            <a:ext cx="1676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zh-CN" altLang="en-US" sz="2800">
                <a:solidFill>
                  <a:schemeClr val="tx1"/>
                </a:solidFill>
                <a:ea typeface="宋体" panose="02010600030101010101" pitchFamily="2" charset="-122"/>
              </a:rPr>
              <a:t>冷气室</a:t>
            </a:r>
            <a:endParaRPr lang="zh-CN" altLang="en-US" sz="2800">
              <a:solidFill>
                <a:srgbClr val="CCFFFF"/>
              </a:solidFill>
              <a:ea typeface="宋体" panose="02010600030101010101" pitchFamily="2" charset="-122"/>
            </a:endParaRPr>
          </a:p>
        </p:txBody>
      </p:sp>
      <p:sp>
        <p:nvSpPr>
          <p:cNvPr id="463896" name="Rectangle 24">
            <a:extLst>
              <a:ext uri="{FF2B5EF4-FFF2-40B4-BE49-F238E27FC236}">
                <a16:creationId xmlns:a16="http://schemas.microsoft.com/office/drawing/2014/main" id="{B723FB07-91B8-465B-ADDD-20AB2DCF76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2590800"/>
            <a:ext cx="1676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zh-CN" altLang="en-US" sz="2800">
                <a:solidFill>
                  <a:schemeClr val="tx1"/>
                </a:solidFill>
                <a:ea typeface="宋体" panose="02010600030101010101" pitchFamily="2" charset="-122"/>
              </a:rPr>
              <a:t>热气室</a:t>
            </a:r>
            <a:endParaRPr lang="zh-CN" altLang="en-US" sz="2800">
              <a:solidFill>
                <a:srgbClr val="CCFFFF"/>
              </a:solidFill>
              <a:ea typeface="宋体" panose="02010600030101010101" pitchFamily="2" charset="-122"/>
            </a:endParaRPr>
          </a:p>
        </p:txBody>
      </p:sp>
      <p:sp>
        <p:nvSpPr>
          <p:cNvPr id="463897" name="Rectangle 25">
            <a:extLst>
              <a:ext uri="{FF2B5EF4-FFF2-40B4-BE49-F238E27FC236}">
                <a16:creationId xmlns:a16="http://schemas.microsoft.com/office/drawing/2014/main" id="{3B6477F0-74C7-4E40-9DEC-D5E19B7CFD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1676400"/>
            <a:ext cx="1676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zh-CN" altLang="en-US" sz="2800">
                <a:solidFill>
                  <a:schemeClr val="tx1"/>
                </a:solidFill>
                <a:ea typeface="宋体" panose="02010600030101010101" pitchFamily="2" charset="-122"/>
              </a:rPr>
              <a:t>加热器</a:t>
            </a:r>
            <a:endParaRPr lang="zh-CN" altLang="en-US" sz="2800">
              <a:solidFill>
                <a:srgbClr val="CCFFFF"/>
              </a:solidFill>
              <a:ea typeface="宋体" panose="02010600030101010101" pitchFamily="2" charset="-122"/>
            </a:endParaRPr>
          </a:p>
        </p:txBody>
      </p:sp>
      <p:sp>
        <p:nvSpPr>
          <p:cNvPr id="463898" name="Rectangle 26">
            <a:extLst>
              <a:ext uri="{FF2B5EF4-FFF2-40B4-BE49-F238E27FC236}">
                <a16:creationId xmlns:a16="http://schemas.microsoft.com/office/drawing/2014/main" id="{35ACFFC0-64DD-4E71-A3E8-ADD553C84C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1676400"/>
            <a:ext cx="1676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zh-CN" altLang="en-US" sz="2800">
                <a:solidFill>
                  <a:schemeClr val="tx1"/>
                </a:solidFill>
                <a:ea typeface="宋体" panose="02010600030101010101" pitchFamily="2" charset="-122"/>
              </a:rPr>
              <a:t>冷却器</a:t>
            </a:r>
            <a:endParaRPr lang="zh-CN" altLang="en-US" sz="2800">
              <a:solidFill>
                <a:srgbClr val="CCFFFF"/>
              </a:solidFill>
              <a:ea typeface="宋体" panose="02010600030101010101" pitchFamily="2" charset="-122"/>
            </a:endParaRPr>
          </a:p>
        </p:txBody>
      </p:sp>
      <p:sp>
        <p:nvSpPr>
          <p:cNvPr id="463899" name="Rectangle 27">
            <a:extLst>
              <a:ext uri="{FF2B5EF4-FFF2-40B4-BE49-F238E27FC236}">
                <a16:creationId xmlns:a16="http://schemas.microsoft.com/office/drawing/2014/main" id="{64903FB6-5511-4F92-8196-EB3EA5F43C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6096000"/>
            <a:ext cx="533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zh-CN" sz="2800">
                <a:solidFill>
                  <a:schemeClr val="tx1"/>
                </a:solidFill>
                <a:ea typeface="宋体" panose="02010600030101010101" pitchFamily="2" charset="-122"/>
              </a:rPr>
              <a:t>A</a:t>
            </a:r>
            <a:endParaRPr lang="en-US" altLang="zh-CN" sz="2800">
              <a:solidFill>
                <a:srgbClr val="CCFFFF"/>
              </a:solidFill>
              <a:ea typeface="宋体" panose="02010600030101010101" pitchFamily="2" charset="-122"/>
            </a:endParaRPr>
          </a:p>
        </p:txBody>
      </p:sp>
      <p:sp>
        <p:nvSpPr>
          <p:cNvPr id="463900" name="Rectangle 28">
            <a:extLst>
              <a:ext uri="{FF2B5EF4-FFF2-40B4-BE49-F238E27FC236}">
                <a16:creationId xmlns:a16="http://schemas.microsoft.com/office/drawing/2014/main" id="{40A1A6D9-A001-43B3-8708-B9C536B008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1600" y="6096000"/>
            <a:ext cx="533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zh-CN" sz="2800">
                <a:solidFill>
                  <a:schemeClr val="tx1"/>
                </a:solidFill>
                <a:ea typeface="宋体" panose="02010600030101010101" pitchFamily="2" charset="-122"/>
              </a:rPr>
              <a:t>B</a:t>
            </a:r>
            <a:endParaRPr lang="en-US" altLang="zh-CN" sz="2800">
              <a:solidFill>
                <a:srgbClr val="CCFFFF"/>
              </a:solidFill>
              <a:ea typeface="宋体" panose="02010600030101010101" pitchFamily="2" charset="-122"/>
            </a:endParaRPr>
          </a:p>
        </p:txBody>
      </p:sp>
      <p:sp>
        <p:nvSpPr>
          <p:cNvPr id="463901" name="Rectangle 29">
            <a:extLst>
              <a:ext uri="{FF2B5EF4-FFF2-40B4-BE49-F238E27FC236}">
                <a16:creationId xmlns:a16="http://schemas.microsoft.com/office/drawing/2014/main" id="{0BA6FCEB-7657-46FB-9653-6B3FB10A8E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6600" y="1828800"/>
            <a:ext cx="1676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zh-CN" altLang="en-US" sz="2800">
                <a:solidFill>
                  <a:schemeClr val="tx1"/>
                </a:solidFill>
                <a:ea typeface="宋体" panose="02010600030101010101" pitchFamily="2" charset="-122"/>
              </a:rPr>
              <a:t>回热器</a:t>
            </a:r>
            <a:endParaRPr lang="zh-CN" altLang="en-US" sz="2800">
              <a:solidFill>
                <a:srgbClr val="CCFFFF"/>
              </a:solidFill>
              <a:ea typeface="宋体" panose="02010600030101010101" pitchFamily="2" charset="-122"/>
            </a:endParaRPr>
          </a:p>
        </p:txBody>
      </p:sp>
      <p:grpSp>
        <p:nvGrpSpPr>
          <p:cNvPr id="463902" name="Group 30">
            <a:extLst>
              <a:ext uri="{FF2B5EF4-FFF2-40B4-BE49-F238E27FC236}">
                <a16:creationId xmlns:a16="http://schemas.microsoft.com/office/drawing/2014/main" id="{DDA1F339-F7FB-4368-9A50-286D48B99BFB}"/>
              </a:ext>
            </a:extLst>
          </p:cNvPr>
          <p:cNvGrpSpPr>
            <a:grpSpLocks/>
          </p:cNvGrpSpPr>
          <p:nvPr/>
        </p:nvGrpSpPr>
        <p:grpSpPr bwMode="auto">
          <a:xfrm>
            <a:off x="6172200" y="3810000"/>
            <a:ext cx="2438400" cy="533400"/>
            <a:chOff x="3888" y="2400"/>
            <a:chExt cx="1536" cy="336"/>
          </a:xfrm>
        </p:grpSpPr>
        <p:sp>
          <p:nvSpPr>
            <p:cNvPr id="463903" name="Rectangle 31">
              <a:extLst>
                <a:ext uri="{FF2B5EF4-FFF2-40B4-BE49-F238E27FC236}">
                  <a16:creationId xmlns:a16="http://schemas.microsoft.com/office/drawing/2014/main" id="{821404B4-0694-4D71-80C7-1106B2937F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8" y="2400"/>
              <a:ext cx="1536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/>
              <a:r>
                <a:rPr lang="en-US" altLang="zh-CN" sz="2800">
                  <a:solidFill>
                    <a:srgbClr val="66FF66"/>
                  </a:solidFill>
                  <a:ea typeface="宋体" panose="02010600030101010101" pitchFamily="2" charset="-122"/>
                </a:rPr>
                <a:t>1-2   </a:t>
              </a:r>
              <a:r>
                <a:rPr lang="en-US" altLang="zh-CN" sz="2800" i="1">
                  <a:solidFill>
                    <a:srgbClr val="66FF66"/>
                  </a:solidFill>
                  <a:ea typeface="宋体" panose="02010600030101010101" pitchFamily="2" charset="-122"/>
                </a:rPr>
                <a:t>T</a:t>
              </a:r>
              <a:r>
                <a:rPr lang="en-US" altLang="zh-CN" sz="2800">
                  <a:solidFill>
                    <a:srgbClr val="66FF66"/>
                  </a:solidFill>
                  <a:ea typeface="宋体" panose="02010600030101010101" pitchFamily="2" charset="-122"/>
                </a:rPr>
                <a:t>   </a:t>
              </a:r>
              <a:r>
                <a:rPr lang="zh-CN" altLang="en-US" sz="2800">
                  <a:solidFill>
                    <a:srgbClr val="66FF66"/>
                  </a:solidFill>
                  <a:ea typeface="宋体" panose="02010600030101010101" pitchFamily="2" charset="-122"/>
                </a:rPr>
                <a:t>压缩</a:t>
              </a:r>
            </a:p>
          </p:txBody>
        </p:sp>
        <p:sp>
          <p:nvSpPr>
            <p:cNvPr id="463904" name="Oval 32">
              <a:extLst>
                <a:ext uri="{FF2B5EF4-FFF2-40B4-BE49-F238E27FC236}">
                  <a16:creationId xmlns:a16="http://schemas.microsoft.com/office/drawing/2014/main" id="{28465971-12CA-411C-AB96-32C32E7DB9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0" y="2400"/>
              <a:ext cx="336" cy="336"/>
            </a:xfrm>
            <a:prstGeom prst="ellipse">
              <a:avLst/>
            </a:prstGeom>
            <a:noFill/>
            <a:ln w="25400" cap="sq">
              <a:solidFill>
                <a:srgbClr val="66FF66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463922" name="Group 50">
            <a:extLst>
              <a:ext uri="{FF2B5EF4-FFF2-40B4-BE49-F238E27FC236}">
                <a16:creationId xmlns:a16="http://schemas.microsoft.com/office/drawing/2014/main" id="{D9FF9C6C-B3A5-46F5-A257-0BA5503E476A}"/>
              </a:ext>
            </a:extLst>
          </p:cNvPr>
          <p:cNvGrpSpPr>
            <a:grpSpLocks/>
          </p:cNvGrpSpPr>
          <p:nvPr/>
        </p:nvGrpSpPr>
        <p:grpSpPr bwMode="auto">
          <a:xfrm>
            <a:off x="6172200" y="4495800"/>
            <a:ext cx="2438400" cy="533400"/>
            <a:chOff x="3888" y="2832"/>
            <a:chExt cx="1536" cy="336"/>
          </a:xfrm>
        </p:grpSpPr>
        <p:sp>
          <p:nvSpPr>
            <p:cNvPr id="463906" name="Rectangle 34">
              <a:extLst>
                <a:ext uri="{FF2B5EF4-FFF2-40B4-BE49-F238E27FC236}">
                  <a16:creationId xmlns:a16="http://schemas.microsoft.com/office/drawing/2014/main" id="{6274E8A3-8378-4960-845E-E31AC0DE4C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8" y="2832"/>
              <a:ext cx="1536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/>
              <a:r>
                <a:rPr lang="en-US" altLang="zh-CN" sz="2800">
                  <a:ea typeface="宋体" panose="02010600030101010101" pitchFamily="2" charset="-122"/>
                </a:rPr>
                <a:t>2-3   </a:t>
              </a:r>
              <a:r>
                <a:rPr lang="en-US" altLang="zh-CN" sz="2800" i="1">
                  <a:ea typeface="宋体" panose="02010600030101010101" pitchFamily="2" charset="-122"/>
                </a:rPr>
                <a:t>V</a:t>
              </a:r>
              <a:r>
                <a:rPr lang="en-US" altLang="zh-CN" sz="2800">
                  <a:ea typeface="宋体" panose="02010600030101010101" pitchFamily="2" charset="-122"/>
                </a:rPr>
                <a:t>   </a:t>
              </a:r>
              <a:r>
                <a:rPr lang="zh-CN" altLang="en-US" sz="2800">
                  <a:ea typeface="宋体" panose="02010600030101010101" pitchFamily="2" charset="-122"/>
                </a:rPr>
                <a:t>吸热</a:t>
              </a:r>
            </a:p>
          </p:txBody>
        </p:sp>
        <p:sp>
          <p:nvSpPr>
            <p:cNvPr id="463907" name="Oval 35">
              <a:extLst>
                <a:ext uri="{FF2B5EF4-FFF2-40B4-BE49-F238E27FC236}">
                  <a16:creationId xmlns:a16="http://schemas.microsoft.com/office/drawing/2014/main" id="{13C688A8-C85D-4C7B-B6B3-801AB447B1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0" y="2832"/>
              <a:ext cx="336" cy="336"/>
            </a:xfrm>
            <a:prstGeom prst="ellipse">
              <a:avLst/>
            </a:prstGeom>
            <a:noFill/>
            <a:ln w="25400" cap="sq">
              <a:solidFill>
                <a:schemeClr val="tx2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463908" name="Group 36">
            <a:extLst>
              <a:ext uri="{FF2B5EF4-FFF2-40B4-BE49-F238E27FC236}">
                <a16:creationId xmlns:a16="http://schemas.microsoft.com/office/drawing/2014/main" id="{5FF1306E-83DE-4672-B3D8-8FE8D7D807BF}"/>
              </a:ext>
            </a:extLst>
          </p:cNvPr>
          <p:cNvGrpSpPr>
            <a:grpSpLocks/>
          </p:cNvGrpSpPr>
          <p:nvPr/>
        </p:nvGrpSpPr>
        <p:grpSpPr bwMode="auto">
          <a:xfrm>
            <a:off x="6172200" y="5105400"/>
            <a:ext cx="2438400" cy="533400"/>
            <a:chOff x="3888" y="3216"/>
            <a:chExt cx="1536" cy="336"/>
          </a:xfrm>
        </p:grpSpPr>
        <p:sp>
          <p:nvSpPr>
            <p:cNvPr id="463909" name="Rectangle 37">
              <a:extLst>
                <a:ext uri="{FF2B5EF4-FFF2-40B4-BE49-F238E27FC236}">
                  <a16:creationId xmlns:a16="http://schemas.microsoft.com/office/drawing/2014/main" id="{5BB50793-BA50-4EBC-8A29-7BE8CAA962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8" y="3216"/>
              <a:ext cx="1536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/>
              <a:r>
                <a:rPr lang="en-US" altLang="zh-CN" sz="2800">
                  <a:solidFill>
                    <a:srgbClr val="66FF66"/>
                  </a:solidFill>
                  <a:ea typeface="宋体" panose="02010600030101010101" pitchFamily="2" charset="-122"/>
                </a:rPr>
                <a:t>3-4   </a:t>
              </a:r>
              <a:r>
                <a:rPr lang="en-US" altLang="zh-CN" sz="2800" i="1">
                  <a:solidFill>
                    <a:srgbClr val="66FF66"/>
                  </a:solidFill>
                  <a:ea typeface="宋体" panose="02010600030101010101" pitchFamily="2" charset="-122"/>
                </a:rPr>
                <a:t>T</a:t>
              </a:r>
              <a:r>
                <a:rPr lang="en-US" altLang="zh-CN" sz="2800">
                  <a:solidFill>
                    <a:srgbClr val="66FF66"/>
                  </a:solidFill>
                  <a:ea typeface="宋体" panose="02010600030101010101" pitchFamily="2" charset="-122"/>
                </a:rPr>
                <a:t>   </a:t>
              </a:r>
              <a:r>
                <a:rPr lang="zh-CN" altLang="en-US" sz="2800">
                  <a:solidFill>
                    <a:srgbClr val="66FF66"/>
                  </a:solidFill>
                  <a:ea typeface="宋体" panose="02010600030101010101" pitchFamily="2" charset="-122"/>
                </a:rPr>
                <a:t>膨胀</a:t>
              </a:r>
            </a:p>
          </p:txBody>
        </p:sp>
        <p:sp>
          <p:nvSpPr>
            <p:cNvPr id="463910" name="Oval 38">
              <a:extLst>
                <a:ext uri="{FF2B5EF4-FFF2-40B4-BE49-F238E27FC236}">
                  <a16:creationId xmlns:a16="http://schemas.microsoft.com/office/drawing/2014/main" id="{FD827751-FFC3-4B9F-A978-4408000132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0" y="3216"/>
              <a:ext cx="336" cy="336"/>
            </a:xfrm>
            <a:prstGeom prst="ellipse">
              <a:avLst/>
            </a:prstGeom>
            <a:noFill/>
            <a:ln w="25400" cap="sq">
              <a:solidFill>
                <a:srgbClr val="66FF66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463923" name="Group 51">
            <a:extLst>
              <a:ext uri="{FF2B5EF4-FFF2-40B4-BE49-F238E27FC236}">
                <a16:creationId xmlns:a16="http://schemas.microsoft.com/office/drawing/2014/main" id="{17736A5E-B731-4A0B-908E-EB9BC4F48FA2}"/>
              </a:ext>
            </a:extLst>
          </p:cNvPr>
          <p:cNvGrpSpPr>
            <a:grpSpLocks/>
          </p:cNvGrpSpPr>
          <p:nvPr/>
        </p:nvGrpSpPr>
        <p:grpSpPr bwMode="auto">
          <a:xfrm>
            <a:off x="6172200" y="5715000"/>
            <a:ext cx="2438400" cy="533400"/>
            <a:chOff x="3888" y="3600"/>
            <a:chExt cx="1536" cy="336"/>
          </a:xfrm>
        </p:grpSpPr>
        <p:sp>
          <p:nvSpPr>
            <p:cNvPr id="463912" name="Rectangle 40">
              <a:extLst>
                <a:ext uri="{FF2B5EF4-FFF2-40B4-BE49-F238E27FC236}">
                  <a16:creationId xmlns:a16="http://schemas.microsoft.com/office/drawing/2014/main" id="{F6535533-67B2-485E-9106-353011CD0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8" y="3600"/>
              <a:ext cx="1536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/>
              <a:r>
                <a:rPr lang="en-US" altLang="zh-CN" sz="2800">
                  <a:ea typeface="宋体" panose="02010600030101010101" pitchFamily="2" charset="-122"/>
                </a:rPr>
                <a:t>4-1   </a:t>
              </a:r>
              <a:r>
                <a:rPr lang="en-US" altLang="zh-CN" sz="2800" i="1">
                  <a:ea typeface="宋体" panose="02010600030101010101" pitchFamily="2" charset="-122"/>
                </a:rPr>
                <a:t>V</a:t>
              </a:r>
              <a:r>
                <a:rPr lang="en-US" altLang="zh-CN" sz="2800">
                  <a:ea typeface="宋体" panose="02010600030101010101" pitchFamily="2" charset="-122"/>
                </a:rPr>
                <a:t>   </a:t>
              </a:r>
              <a:r>
                <a:rPr lang="zh-CN" altLang="en-US" sz="2800">
                  <a:ea typeface="宋体" panose="02010600030101010101" pitchFamily="2" charset="-122"/>
                </a:rPr>
                <a:t>放热</a:t>
              </a:r>
            </a:p>
          </p:txBody>
        </p:sp>
        <p:sp>
          <p:nvSpPr>
            <p:cNvPr id="463913" name="Oval 41">
              <a:extLst>
                <a:ext uri="{FF2B5EF4-FFF2-40B4-BE49-F238E27FC236}">
                  <a16:creationId xmlns:a16="http://schemas.microsoft.com/office/drawing/2014/main" id="{5400D3A4-FCFF-4B96-9777-E1F5C4A216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0" y="3600"/>
              <a:ext cx="336" cy="336"/>
            </a:xfrm>
            <a:prstGeom prst="ellipse">
              <a:avLst/>
            </a:prstGeom>
            <a:noFill/>
            <a:ln w="25400" cap="sq">
              <a:solidFill>
                <a:schemeClr val="tx2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63914" name="AutoShape 42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ED54C8F2-571F-43B8-B109-10AC2FCBCA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29600" y="6172200"/>
            <a:ext cx="609600" cy="457200"/>
          </a:xfrm>
          <a:prstGeom prst="actionButtonForwardNext">
            <a:avLst/>
          </a:prstGeom>
          <a:solidFill>
            <a:srgbClr val="FFCC99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3915" name="Rectangle 43">
            <a:extLst>
              <a:ext uri="{FF2B5EF4-FFF2-40B4-BE49-F238E27FC236}">
                <a16:creationId xmlns:a16="http://schemas.microsoft.com/office/drawing/2014/main" id="{4EFBAB67-EBE0-4D9B-88D3-D43F18CD9D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16475" y="4876800"/>
            <a:ext cx="1050925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3916" name="Rectangle 44">
            <a:extLst>
              <a:ext uri="{FF2B5EF4-FFF2-40B4-BE49-F238E27FC236}">
                <a16:creationId xmlns:a16="http://schemas.microsoft.com/office/drawing/2014/main" id="{8011E568-2264-4B38-9B78-4CCD0B4F61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3275" y="3976688"/>
            <a:ext cx="1050925" cy="304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3917" name="Rectangle 45">
            <a:extLst>
              <a:ext uri="{FF2B5EF4-FFF2-40B4-BE49-F238E27FC236}">
                <a16:creationId xmlns:a16="http://schemas.microsoft.com/office/drawing/2014/main" id="{DEA3A0A3-E780-4B2F-91B6-809D826DB8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3275" y="4876800"/>
            <a:ext cx="1050925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3918" name="Rectangle 46">
            <a:extLst>
              <a:ext uri="{FF2B5EF4-FFF2-40B4-BE49-F238E27FC236}">
                <a16:creationId xmlns:a16="http://schemas.microsoft.com/office/drawing/2014/main" id="{2BB00D31-E353-4C9E-89A6-2EC64DCFED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3962400"/>
            <a:ext cx="1066800" cy="228600"/>
          </a:xfrm>
          <a:prstGeom prst="rect">
            <a:avLst/>
          </a:prstGeom>
          <a:solidFill>
            <a:srgbClr val="FF33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3919" name="Rectangle 47">
            <a:extLst>
              <a:ext uri="{FF2B5EF4-FFF2-40B4-BE49-F238E27FC236}">
                <a16:creationId xmlns:a16="http://schemas.microsoft.com/office/drawing/2014/main" id="{3400FDE8-7190-4B27-BF9B-5E048F0085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16475" y="3976688"/>
            <a:ext cx="1050925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3920" name="Rectangle 48">
            <a:extLst>
              <a:ext uri="{FF2B5EF4-FFF2-40B4-BE49-F238E27FC236}">
                <a16:creationId xmlns:a16="http://schemas.microsoft.com/office/drawing/2014/main" id="{6A1E18AC-C4A6-4B9A-B9F8-0A4A2F95B6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3275" y="5715000"/>
            <a:ext cx="1050925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3921" name="Rectangle 49">
            <a:extLst>
              <a:ext uri="{FF2B5EF4-FFF2-40B4-BE49-F238E27FC236}">
                <a16:creationId xmlns:a16="http://schemas.microsoft.com/office/drawing/2014/main" id="{B8D37E59-6EA5-4DFF-96F3-00F30C99CB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0600" y="5867400"/>
            <a:ext cx="1066800" cy="228600"/>
          </a:xfrm>
          <a:prstGeom prst="rect">
            <a:avLst/>
          </a:prstGeom>
          <a:solidFill>
            <a:srgbClr val="FF33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38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38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3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3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63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638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638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638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638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639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639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3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3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3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3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639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639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3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3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63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639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3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3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7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3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7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3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4639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639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3875" grpId="0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898" name="Rectangle 2">
            <a:extLst>
              <a:ext uri="{FF2B5EF4-FFF2-40B4-BE49-F238E27FC236}">
                <a16:creationId xmlns:a16="http://schemas.microsoft.com/office/drawing/2014/main" id="{D57BA519-69DD-4FD1-8C9F-CC989FA75DF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152400"/>
            <a:ext cx="8001000" cy="823913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斯特林循环图示</a:t>
            </a:r>
          </a:p>
        </p:txBody>
      </p:sp>
      <p:sp>
        <p:nvSpPr>
          <p:cNvPr id="464899" name="Line 3">
            <a:extLst>
              <a:ext uri="{FF2B5EF4-FFF2-40B4-BE49-F238E27FC236}">
                <a16:creationId xmlns:a16="http://schemas.microsoft.com/office/drawing/2014/main" id="{D1AEA186-6726-4816-B34C-D921BB494C1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219200" y="2057400"/>
            <a:ext cx="0" cy="34290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4900" name="Line 4">
            <a:extLst>
              <a:ext uri="{FF2B5EF4-FFF2-40B4-BE49-F238E27FC236}">
                <a16:creationId xmlns:a16="http://schemas.microsoft.com/office/drawing/2014/main" id="{95846C10-26F4-407D-B81B-A1B8354358FE}"/>
              </a:ext>
            </a:extLst>
          </p:cNvPr>
          <p:cNvSpPr>
            <a:spLocks noChangeShapeType="1"/>
          </p:cNvSpPr>
          <p:nvPr/>
        </p:nvSpPr>
        <p:spPr bwMode="auto">
          <a:xfrm>
            <a:off x="1219200" y="5486400"/>
            <a:ext cx="2895600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4901" name="Line 5">
            <a:extLst>
              <a:ext uri="{FF2B5EF4-FFF2-40B4-BE49-F238E27FC236}">
                <a16:creationId xmlns:a16="http://schemas.microsoft.com/office/drawing/2014/main" id="{65D76EBA-ED43-441D-ABD9-86AAEC47533F}"/>
              </a:ext>
            </a:extLst>
          </p:cNvPr>
          <p:cNvSpPr>
            <a:spLocks noChangeShapeType="1"/>
          </p:cNvSpPr>
          <p:nvPr/>
        </p:nvSpPr>
        <p:spPr bwMode="auto">
          <a:xfrm>
            <a:off x="1982788" y="2590800"/>
            <a:ext cx="0" cy="871538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4902" name="Line 6">
            <a:extLst>
              <a:ext uri="{FF2B5EF4-FFF2-40B4-BE49-F238E27FC236}">
                <a16:creationId xmlns:a16="http://schemas.microsoft.com/office/drawing/2014/main" id="{42CB5E37-A7D6-4C07-87ED-37739FD9D246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4400550"/>
            <a:ext cx="0" cy="579438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4903" name="Freeform 7">
            <a:extLst>
              <a:ext uri="{FF2B5EF4-FFF2-40B4-BE49-F238E27FC236}">
                <a16:creationId xmlns:a16="http://schemas.microsoft.com/office/drawing/2014/main" id="{6F991DC8-25EA-4A4E-914D-B82482A05E66}"/>
              </a:ext>
            </a:extLst>
          </p:cNvPr>
          <p:cNvSpPr>
            <a:spLocks/>
          </p:cNvSpPr>
          <p:nvPr/>
        </p:nvSpPr>
        <p:spPr bwMode="auto">
          <a:xfrm>
            <a:off x="1981200" y="3429000"/>
            <a:ext cx="1752600" cy="1524000"/>
          </a:xfrm>
          <a:custGeom>
            <a:avLst/>
            <a:gdLst>
              <a:gd name="T0" fmla="*/ 0 w 1104"/>
              <a:gd name="T1" fmla="*/ 0 h 960"/>
              <a:gd name="T2" fmla="*/ 336 w 1104"/>
              <a:gd name="T3" fmla="*/ 480 h 960"/>
              <a:gd name="T4" fmla="*/ 1104 w 1104"/>
              <a:gd name="T5" fmla="*/ 960 h 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04" h="960">
                <a:moveTo>
                  <a:pt x="0" y="0"/>
                </a:moveTo>
                <a:cubicBezTo>
                  <a:pt x="76" y="160"/>
                  <a:pt x="152" y="320"/>
                  <a:pt x="336" y="480"/>
                </a:cubicBezTo>
                <a:cubicBezTo>
                  <a:pt x="520" y="640"/>
                  <a:pt x="812" y="800"/>
                  <a:pt x="1104" y="96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4904" name="Rectangle 8">
            <a:extLst>
              <a:ext uri="{FF2B5EF4-FFF2-40B4-BE49-F238E27FC236}">
                <a16:creationId xmlns:a16="http://schemas.microsoft.com/office/drawing/2014/main" id="{8DB78572-532B-4B06-89D4-CC9CB8CA3A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4876800"/>
            <a:ext cx="3619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64905" name="Rectangle 9">
            <a:extLst>
              <a:ext uri="{FF2B5EF4-FFF2-40B4-BE49-F238E27FC236}">
                <a16:creationId xmlns:a16="http://schemas.microsoft.com/office/drawing/2014/main" id="{1F3B86D9-4C4D-4614-AFC1-9238EF8F72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7500" y="3152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64906" name="Rectangle 10">
            <a:extLst>
              <a:ext uri="{FF2B5EF4-FFF2-40B4-BE49-F238E27FC236}">
                <a16:creationId xmlns:a16="http://schemas.microsoft.com/office/drawing/2014/main" id="{8E01E8F7-23E0-4BF5-ADF5-A69BCCAA73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7500" y="2390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64907" name="Rectangle 11">
            <a:extLst>
              <a:ext uri="{FF2B5EF4-FFF2-40B4-BE49-F238E27FC236}">
                <a16:creationId xmlns:a16="http://schemas.microsoft.com/office/drawing/2014/main" id="{3EC1B1D4-D7F9-45A7-955D-D276D180DF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7300" y="3914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64908" name="Rectangle 12">
            <a:extLst>
              <a:ext uri="{FF2B5EF4-FFF2-40B4-BE49-F238E27FC236}">
                <a16:creationId xmlns:a16="http://schemas.microsoft.com/office/drawing/2014/main" id="{ADA51C54-3A97-45E8-9708-B7199E1EAC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69100" y="41433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64909" name="Rectangle 13">
            <a:extLst>
              <a:ext uri="{FF2B5EF4-FFF2-40B4-BE49-F238E27FC236}">
                <a16:creationId xmlns:a16="http://schemas.microsoft.com/office/drawing/2014/main" id="{1FC6A0AF-4010-4AB0-B900-A27A02C491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7500" y="38385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64910" name="Rectangle 14">
            <a:extLst>
              <a:ext uri="{FF2B5EF4-FFF2-40B4-BE49-F238E27FC236}">
                <a16:creationId xmlns:a16="http://schemas.microsoft.com/office/drawing/2014/main" id="{E1917574-3591-4585-8557-7347C9C993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30900" y="26193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64911" name="Rectangle 15">
            <a:extLst>
              <a:ext uri="{FF2B5EF4-FFF2-40B4-BE49-F238E27FC236}">
                <a16:creationId xmlns:a16="http://schemas.microsoft.com/office/drawing/2014/main" id="{B33B0952-8920-426D-AC05-F864D48D4A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83500" y="26955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64912" name="Rectangle 16">
            <a:extLst>
              <a:ext uri="{FF2B5EF4-FFF2-40B4-BE49-F238E27FC236}">
                <a16:creationId xmlns:a16="http://schemas.microsoft.com/office/drawing/2014/main" id="{B76C103E-0031-4C52-8F66-75976C24AE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300" y="19335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p</a:t>
            </a:r>
          </a:p>
        </p:txBody>
      </p:sp>
      <p:sp>
        <p:nvSpPr>
          <p:cNvPr id="464913" name="Rectangle 17">
            <a:extLst>
              <a:ext uri="{FF2B5EF4-FFF2-40B4-BE49-F238E27FC236}">
                <a16:creationId xmlns:a16="http://schemas.microsoft.com/office/drawing/2014/main" id="{2829A44D-0A3D-44C1-819D-330AAEFA3C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5591175"/>
            <a:ext cx="3651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v</a:t>
            </a:r>
          </a:p>
        </p:txBody>
      </p:sp>
      <p:grpSp>
        <p:nvGrpSpPr>
          <p:cNvPr id="464914" name="Group 18">
            <a:extLst>
              <a:ext uri="{FF2B5EF4-FFF2-40B4-BE49-F238E27FC236}">
                <a16:creationId xmlns:a16="http://schemas.microsoft.com/office/drawing/2014/main" id="{6240FC6B-E474-4E6A-8C77-604249F2BBC6}"/>
              </a:ext>
            </a:extLst>
          </p:cNvPr>
          <p:cNvGrpSpPr>
            <a:grpSpLocks/>
          </p:cNvGrpSpPr>
          <p:nvPr/>
        </p:nvGrpSpPr>
        <p:grpSpPr bwMode="auto">
          <a:xfrm>
            <a:off x="4705350" y="2057400"/>
            <a:ext cx="3497263" cy="4037013"/>
            <a:chOff x="2964" y="1296"/>
            <a:chExt cx="2203" cy="2543"/>
          </a:xfrm>
        </p:grpSpPr>
        <p:sp>
          <p:nvSpPr>
            <p:cNvPr id="464915" name="Line 19">
              <a:extLst>
                <a:ext uri="{FF2B5EF4-FFF2-40B4-BE49-F238E27FC236}">
                  <a16:creationId xmlns:a16="http://schemas.microsoft.com/office/drawing/2014/main" id="{904CB527-8308-4E76-96D1-7FC85D61830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64" y="3456"/>
              <a:ext cx="1824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64916" name="Line 20">
              <a:extLst>
                <a:ext uri="{FF2B5EF4-FFF2-40B4-BE49-F238E27FC236}">
                  <a16:creationId xmlns:a16="http://schemas.microsoft.com/office/drawing/2014/main" id="{D6C2C5D8-F697-4F95-A9DB-859B43A3B52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64" y="1296"/>
              <a:ext cx="0" cy="216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64917" name="Rectangle 21">
              <a:extLst>
                <a:ext uri="{FF2B5EF4-FFF2-40B4-BE49-F238E27FC236}">
                  <a16:creationId xmlns:a16="http://schemas.microsoft.com/office/drawing/2014/main" id="{17B1921F-721B-4185-88CA-69A11E7D35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4" y="1296"/>
              <a:ext cx="253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2800" i="1"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464918" name="Rectangle 22">
              <a:extLst>
                <a:ext uri="{FF2B5EF4-FFF2-40B4-BE49-F238E27FC236}">
                  <a16:creationId xmlns:a16="http://schemas.microsoft.com/office/drawing/2014/main" id="{3FFB8FC1-2C7A-49C9-8124-6E6FF3ECA9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51" y="3474"/>
              <a:ext cx="21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i="1">
                  <a:ea typeface="宋体" panose="02010600030101010101" pitchFamily="2" charset="-122"/>
                </a:rPr>
                <a:t>s</a:t>
              </a:r>
            </a:p>
          </p:txBody>
        </p:sp>
      </p:grpSp>
      <p:sp>
        <p:nvSpPr>
          <p:cNvPr id="464919" name="Freeform 23">
            <a:extLst>
              <a:ext uri="{FF2B5EF4-FFF2-40B4-BE49-F238E27FC236}">
                <a16:creationId xmlns:a16="http://schemas.microsoft.com/office/drawing/2014/main" id="{90FD9510-4C5F-4E5D-87D2-38C23CBF2F31}"/>
              </a:ext>
            </a:extLst>
          </p:cNvPr>
          <p:cNvSpPr>
            <a:spLocks noChangeAspect="1"/>
          </p:cNvSpPr>
          <p:nvPr/>
        </p:nvSpPr>
        <p:spPr bwMode="auto">
          <a:xfrm rot="239454">
            <a:off x="1903413" y="2673350"/>
            <a:ext cx="1936750" cy="1684338"/>
          </a:xfrm>
          <a:custGeom>
            <a:avLst/>
            <a:gdLst>
              <a:gd name="T0" fmla="*/ 0 w 1104"/>
              <a:gd name="T1" fmla="*/ 0 h 960"/>
              <a:gd name="T2" fmla="*/ 336 w 1104"/>
              <a:gd name="T3" fmla="*/ 480 h 960"/>
              <a:gd name="T4" fmla="*/ 1104 w 1104"/>
              <a:gd name="T5" fmla="*/ 960 h 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04" h="960">
                <a:moveTo>
                  <a:pt x="0" y="0"/>
                </a:moveTo>
                <a:cubicBezTo>
                  <a:pt x="76" y="160"/>
                  <a:pt x="152" y="320"/>
                  <a:pt x="336" y="480"/>
                </a:cubicBezTo>
                <a:cubicBezTo>
                  <a:pt x="520" y="640"/>
                  <a:pt x="812" y="800"/>
                  <a:pt x="1104" y="96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4920" name="Line 24">
            <a:extLst>
              <a:ext uri="{FF2B5EF4-FFF2-40B4-BE49-F238E27FC236}">
                <a16:creationId xmlns:a16="http://schemas.microsoft.com/office/drawing/2014/main" id="{D66CD1D5-4326-4F73-A8C3-9B2A11A4164D}"/>
              </a:ext>
            </a:extLst>
          </p:cNvPr>
          <p:cNvSpPr>
            <a:spLocks noChangeShapeType="1"/>
          </p:cNvSpPr>
          <p:nvPr/>
        </p:nvSpPr>
        <p:spPr bwMode="auto">
          <a:xfrm>
            <a:off x="6324600" y="3124200"/>
            <a:ext cx="1295400" cy="0"/>
          </a:xfrm>
          <a:prstGeom prst="line">
            <a:avLst/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4921" name="Line 25">
            <a:extLst>
              <a:ext uri="{FF2B5EF4-FFF2-40B4-BE49-F238E27FC236}">
                <a16:creationId xmlns:a16="http://schemas.microsoft.com/office/drawing/2014/main" id="{B5931D42-A8E4-4C60-B904-147C45B1659F}"/>
              </a:ext>
            </a:extLst>
          </p:cNvPr>
          <p:cNvSpPr>
            <a:spLocks noChangeShapeType="1"/>
          </p:cNvSpPr>
          <p:nvPr/>
        </p:nvSpPr>
        <p:spPr bwMode="auto">
          <a:xfrm>
            <a:off x="5791200" y="4267200"/>
            <a:ext cx="1295400" cy="0"/>
          </a:xfrm>
          <a:prstGeom prst="line">
            <a:avLst/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4922" name="Freeform 26">
            <a:extLst>
              <a:ext uri="{FF2B5EF4-FFF2-40B4-BE49-F238E27FC236}">
                <a16:creationId xmlns:a16="http://schemas.microsoft.com/office/drawing/2014/main" id="{D2C31254-8491-4BB6-8AEE-D2AEF70F24A9}"/>
              </a:ext>
            </a:extLst>
          </p:cNvPr>
          <p:cNvSpPr>
            <a:spLocks/>
          </p:cNvSpPr>
          <p:nvPr/>
        </p:nvSpPr>
        <p:spPr bwMode="auto">
          <a:xfrm>
            <a:off x="5791200" y="3124200"/>
            <a:ext cx="533400" cy="1143000"/>
          </a:xfrm>
          <a:custGeom>
            <a:avLst/>
            <a:gdLst>
              <a:gd name="T0" fmla="*/ 0 w 336"/>
              <a:gd name="T1" fmla="*/ 720 h 720"/>
              <a:gd name="T2" fmla="*/ 240 w 336"/>
              <a:gd name="T3" fmla="*/ 384 h 720"/>
              <a:gd name="T4" fmla="*/ 336 w 336"/>
              <a:gd name="T5" fmla="*/ 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36" h="720">
                <a:moveTo>
                  <a:pt x="0" y="720"/>
                </a:moveTo>
                <a:cubicBezTo>
                  <a:pt x="92" y="612"/>
                  <a:pt x="184" y="504"/>
                  <a:pt x="240" y="384"/>
                </a:cubicBezTo>
                <a:cubicBezTo>
                  <a:pt x="296" y="264"/>
                  <a:pt x="316" y="132"/>
                  <a:pt x="336" y="0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4923" name="Freeform 27">
            <a:extLst>
              <a:ext uri="{FF2B5EF4-FFF2-40B4-BE49-F238E27FC236}">
                <a16:creationId xmlns:a16="http://schemas.microsoft.com/office/drawing/2014/main" id="{736EF94C-A48F-43B8-9C0F-35A417B6845E}"/>
              </a:ext>
            </a:extLst>
          </p:cNvPr>
          <p:cNvSpPr>
            <a:spLocks/>
          </p:cNvSpPr>
          <p:nvPr/>
        </p:nvSpPr>
        <p:spPr bwMode="auto">
          <a:xfrm>
            <a:off x="7086600" y="3124200"/>
            <a:ext cx="533400" cy="1143000"/>
          </a:xfrm>
          <a:custGeom>
            <a:avLst/>
            <a:gdLst>
              <a:gd name="T0" fmla="*/ 0 w 336"/>
              <a:gd name="T1" fmla="*/ 720 h 720"/>
              <a:gd name="T2" fmla="*/ 240 w 336"/>
              <a:gd name="T3" fmla="*/ 384 h 720"/>
              <a:gd name="T4" fmla="*/ 336 w 336"/>
              <a:gd name="T5" fmla="*/ 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36" h="720">
                <a:moveTo>
                  <a:pt x="0" y="720"/>
                </a:moveTo>
                <a:cubicBezTo>
                  <a:pt x="92" y="612"/>
                  <a:pt x="184" y="504"/>
                  <a:pt x="240" y="384"/>
                </a:cubicBezTo>
                <a:cubicBezTo>
                  <a:pt x="296" y="264"/>
                  <a:pt x="316" y="132"/>
                  <a:pt x="336" y="0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4924" name="Line 28">
            <a:extLst>
              <a:ext uri="{FF2B5EF4-FFF2-40B4-BE49-F238E27FC236}">
                <a16:creationId xmlns:a16="http://schemas.microsoft.com/office/drawing/2014/main" id="{F091DB2E-7DE2-4E92-9E95-18358E075C51}"/>
              </a:ext>
            </a:extLst>
          </p:cNvPr>
          <p:cNvSpPr>
            <a:spLocks noChangeShapeType="1"/>
          </p:cNvSpPr>
          <p:nvPr/>
        </p:nvSpPr>
        <p:spPr bwMode="auto">
          <a:xfrm>
            <a:off x="5791200" y="4267200"/>
            <a:ext cx="0" cy="121920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4925" name="Line 29">
            <a:extLst>
              <a:ext uri="{FF2B5EF4-FFF2-40B4-BE49-F238E27FC236}">
                <a16:creationId xmlns:a16="http://schemas.microsoft.com/office/drawing/2014/main" id="{8103ACCE-A768-42E0-8E15-FDC594071346}"/>
              </a:ext>
            </a:extLst>
          </p:cNvPr>
          <p:cNvSpPr>
            <a:spLocks noChangeShapeType="1"/>
          </p:cNvSpPr>
          <p:nvPr/>
        </p:nvSpPr>
        <p:spPr bwMode="auto">
          <a:xfrm>
            <a:off x="6324600" y="3124200"/>
            <a:ext cx="0" cy="236220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4926" name="Line 30">
            <a:extLst>
              <a:ext uri="{FF2B5EF4-FFF2-40B4-BE49-F238E27FC236}">
                <a16:creationId xmlns:a16="http://schemas.microsoft.com/office/drawing/2014/main" id="{24960BF8-C536-47E7-AD18-7A633C8374BB}"/>
              </a:ext>
            </a:extLst>
          </p:cNvPr>
          <p:cNvSpPr>
            <a:spLocks noChangeShapeType="1"/>
          </p:cNvSpPr>
          <p:nvPr/>
        </p:nvSpPr>
        <p:spPr bwMode="auto">
          <a:xfrm>
            <a:off x="7086600" y="4267200"/>
            <a:ext cx="0" cy="121920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4927" name="Line 31">
            <a:extLst>
              <a:ext uri="{FF2B5EF4-FFF2-40B4-BE49-F238E27FC236}">
                <a16:creationId xmlns:a16="http://schemas.microsoft.com/office/drawing/2014/main" id="{2E7950DD-541B-4967-ADBB-6BBEFB242D8D}"/>
              </a:ext>
            </a:extLst>
          </p:cNvPr>
          <p:cNvSpPr>
            <a:spLocks noChangeShapeType="1"/>
          </p:cNvSpPr>
          <p:nvPr/>
        </p:nvSpPr>
        <p:spPr bwMode="auto">
          <a:xfrm>
            <a:off x="7620000" y="3124200"/>
            <a:ext cx="0" cy="236220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4928" name="Line 32">
            <a:extLst>
              <a:ext uri="{FF2B5EF4-FFF2-40B4-BE49-F238E27FC236}">
                <a16:creationId xmlns:a16="http://schemas.microsoft.com/office/drawing/2014/main" id="{1545CA5C-56FB-42ED-A1EC-871BC8459C4D}"/>
              </a:ext>
            </a:extLst>
          </p:cNvPr>
          <p:cNvSpPr>
            <a:spLocks noChangeShapeType="1"/>
          </p:cNvSpPr>
          <p:nvPr/>
        </p:nvSpPr>
        <p:spPr bwMode="auto">
          <a:xfrm>
            <a:off x="7467600" y="3733800"/>
            <a:ext cx="152400" cy="1524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4929" name="Line 33">
            <a:extLst>
              <a:ext uri="{FF2B5EF4-FFF2-40B4-BE49-F238E27FC236}">
                <a16:creationId xmlns:a16="http://schemas.microsoft.com/office/drawing/2014/main" id="{CFF0BB17-B963-450F-9AEF-7D05766C14B7}"/>
              </a:ext>
            </a:extLst>
          </p:cNvPr>
          <p:cNvSpPr>
            <a:spLocks noChangeShapeType="1"/>
          </p:cNvSpPr>
          <p:nvPr/>
        </p:nvSpPr>
        <p:spPr bwMode="auto">
          <a:xfrm>
            <a:off x="7315200" y="4038600"/>
            <a:ext cx="304800" cy="3048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4930" name="Line 34">
            <a:extLst>
              <a:ext uri="{FF2B5EF4-FFF2-40B4-BE49-F238E27FC236}">
                <a16:creationId xmlns:a16="http://schemas.microsoft.com/office/drawing/2014/main" id="{31A5DD35-C9EF-4C48-9391-28832520AD1D}"/>
              </a:ext>
            </a:extLst>
          </p:cNvPr>
          <p:cNvSpPr>
            <a:spLocks noChangeShapeType="1"/>
          </p:cNvSpPr>
          <p:nvPr/>
        </p:nvSpPr>
        <p:spPr bwMode="auto">
          <a:xfrm>
            <a:off x="7086600" y="4419600"/>
            <a:ext cx="533400" cy="5334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4931" name="Line 35">
            <a:extLst>
              <a:ext uri="{FF2B5EF4-FFF2-40B4-BE49-F238E27FC236}">
                <a16:creationId xmlns:a16="http://schemas.microsoft.com/office/drawing/2014/main" id="{504C0A44-F2C2-4669-8C5E-6E85349C6B5C}"/>
              </a:ext>
            </a:extLst>
          </p:cNvPr>
          <p:cNvSpPr>
            <a:spLocks noChangeShapeType="1"/>
          </p:cNvSpPr>
          <p:nvPr/>
        </p:nvSpPr>
        <p:spPr bwMode="auto">
          <a:xfrm>
            <a:off x="7086600" y="5105400"/>
            <a:ext cx="381000" cy="3810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4932" name="Line 36">
            <a:extLst>
              <a:ext uri="{FF2B5EF4-FFF2-40B4-BE49-F238E27FC236}">
                <a16:creationId xmlns:a16="http://schemas.microsoft.com/office/drawing/2014/main" id="{51378970-2EC6-4E43-B8C9-B3D2171EBEA6}"/>
              </a:ext>
            </a:extLst>
          </p:cNvPr>
          <p:cNvSpPr>
            <a:spLocks noChangeShapeType="1"/>
          </p:cNvSpPr>
          <p:nvPr/>
        </p:nvSpPr>
        <p:spPr bwMode="auto">
          <a:xfrm>
            <a:off x="6172200" y="3733800"/>
            <a:ext cx="152400" cy="1524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4933" name="Line 37">
            <a:extLst>
              <a:ext uri="{FF2B5EF4-FFF2-40B4-BE49-F238E27FC236}">
                <a16:creationId xmlns:a16="http://schemas.microsoft.com/office/drawing/2014/main" id="{F5D45788-C823-4A36-80B9-F618A1E399EA}"/>
              </a:ext>
            </a:extLst>
          </p:cNvPr>
          <p:cNvSpPr>
            <a:spLocks noChangeShapeType="1"/>
          </p:cNvSpPr>
          <p:nvPr/>
        </p:nvSpPr>
        <p:spPr bwMode="auto">
          <a:xfrm>
            <a:off x="5943600" y="4114800"/>
            <a:ext cx="381000" cy="4572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4934" name="Line 38">
            <a:extLst>
              <a:ext uri="{FF2B5EF4-FFF2-40B4-BE49-F238E27FC236}">
                <a16:creationId xmlns:a16="http://schemas.microsoft.com/office/drawing/2014/main" id="{7DE99284-4BE1-4C67-A6BB-DD0B0C276921}"/>
              </a:ext>
            </a:extLst>
          </p:cNvPr>
          <p:cNvSpPr>
            <a:spLocks noChangeShapeType="1"/>
          </p:cNvSpPr>
          <p:nvPr/>
        </p:nvSpPr>
        <p:spPr bwMode="auto">
          <a:xfrm>
            <a:off x="5791200" y="4648200"/>
            <a:ext cx="533400" cy="5334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4935" name="Line 39">
            <a:extLst>
              <a:ext uri="{FF2B5EF4-FFF2-40B4-BE49-F238E27FC236}">
                <a16:creationId xmlns:a16="http://schemas.microsoft.com/office/drawing/2014/main" id="{7C4B731B-013B-4E40-AF7F-97BFA78480BE}"/>
              </a:ext>
            </a:extLst>
          </p:cNvPr>
          <p:cNvSpPr>
            <a:spLocks noChangeShapeType="1"/>
          </p:cNvSpPr>
          <p:nvPr/>
        </p:nvSpPr>
        <p:spPr bwMode="auto">
          <a:xfrm>
            <a:off x="5791200" y="5181600"/>
            <a:ext cx="304800" cy="3048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4936" name="Rectangle 40">
            <a:extLst>
              <a:ext uri="{FF2B5EF4-FFF2-40B4-BE49-F238E27FC236}">
                <a16:creationId xmlns:a16="http://schemas.microsoft.com/office/drawing/2014/main" id="{0D6D57FF-031D-460F-A9AA-8705792484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1066800"/>
            <a:ext cx="37338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zh-CN" altLang="en-US" sz="3600">
                <a:solidFill>
                  <a:srgbClr val="CCFFFF"/>
                </a:solidFill>
                <a:ea typeface="宋体" panose="02010600030101010101" pitchFamily="2" charset="-122"/>
              </a:rPr>
              <a:t>概括性卡诺循环</a:t>
            </a:r>
          </a:p>
        </p:txBody>
      </p:sp>
      <p:sp>
        <p:nvSpPr>
          <p:cNvPr id="464937" name="AutoShape 41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55B534B8-60A5-4881-9B0B-F50FA1D922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172200"/>
            <a:ext cx="609600" cy="457200"/>
          </a:xfrm>
          <a:prstGeom prst="actionButtonReturn">
            <a:avLst/>
          </a:prstGeom>
          <a:solidFill>
            <a:srgbClr val="FFCC99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4938" name="Rectangle 42">
            <a:extLst>
              <a:ext uri="{FF2B5EF4-FFF2-40B4-BE49-F238E27FC236}">
                <a16:creationId xmlns:a16="http://schemas.microsoft.com/office/drawing/2014/main" id="{87569435-15D0-42AA-8B1A-1E4E621FFC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6825" y="1052513"/>
            <a:ext cx="37338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zh-CN" altLang="en-US" sz="3600">
                <a:solidFill>
                  <a:srgbClr val="CCFFFF"/>
                </a:solidFill>
                <a:ea typeface="宋体" panose="02010600030101010101" pitchFamily="2" charset="-122"/>
              </a:rPr>
              <a:t>核潜艇，制冷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4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649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49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49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649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4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649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649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649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649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4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649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649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649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649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4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649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649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649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649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64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649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4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649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649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649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649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4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649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649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649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649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4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 nodeType="clickPar">
                      <p:stCondLst>
                        <p:cond delay="indefinite"/>
                      </p:stCondLst>
                      <p:childTnLst>
                        <p:par>
                          <p:cTn id="8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2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649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649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649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649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4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 nodeType="clickPar">
                      <p:stCondLst>
                        <p:cond delay="indefinite"/>
                      </p:stCondLst>
                      <p:childTnLst>
                        <p:par>
                          <p:cTn id="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3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4649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4649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649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649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 nodeType="clickPar">
                      <p:stCondLst>
                        <p:cond delay="indefinite"/>
                      </p:stCondLst>
                      <p:childTnLst>
                        <p:par>
                          <p:cTn id="1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1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649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649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4649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4649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8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4649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4649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4649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649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 nodeType="clickPar">
                      <p:stCondLst>
                        <p:cond delay="indefinite"/>
                      </p:stCondLst>
                      <p:childTnLst>
                        <p:par>
                          <p:cTn id="1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6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4649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4649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4649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4649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3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4649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4649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4649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4649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4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4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4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1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4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14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4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14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4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14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4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15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4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 nodeType="clickPar">
                      <p:stCondLst>
                        <p:cond delay="indefinite"/>
                      </p:stCondLst>
                      <p:childTnLst>
                        <p:par>
                          <p:cTn id="1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4649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8" dur="500" fill="hold"/>
                                        <p:tgtEl>
                                          <p:spTgt spid="4649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 nodeType="clickPar">
                      <p:stCondLst>
                        <p:cond delay="indefinite"/>
                      </p:stCondLst>
                      <p:childTnLst>
                        <p:par>
                          <p:cTn id="1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4649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4649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4904" grpId="0" autoUpdateAnimBg="0"/>
      <p:bldP spid="464905" grpId="0" autoUpdateAnimBg="0"/>
      <p:bldP spid="464906" grpId="0" autoUpdateAnimBg="0"/>
      <p:bldP spid="464907" grpId="0" autoUpdateAnimBg="0"/>
      <p:bldP spid="464908" grpId="0" autoUpdateAnimBg="0"/>
      <p:bldP spid="464909" grpId="0" autoUpdateAnimBg="0"/>
      <p:bldP spid="464910" grpId="0" autoUpdateAnimBg="0"/>
      <p:bldP spid="464911" grpId="0" autoUpdateAnimBg="0"/>
      <p:bldP spid="464936" grpId="0" autoUpdateAnimBg="0"/>
      <p:bldP spid="464938" grpId="0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922" name="Rectangle 2">
            <a:extLst>
              <a:ext uri="{FF2B5EF4-FFF2-40B4-BE49-F238E27FC236}">
                <a16:creationId xmlns:a16="http://schemas.microsoft.com/office/drawing/2014/main" id="{A9EC0389-29AF-4654-B454-4867D12D44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304800"/>
            <a:ext cx="9144000" cy="701675"/>
          </a:xfrm>
        </p:spPr>
        <p:txBody>
          <a:bodyPr/>
          <a:lstStyle/>
          <a:p>
            <a:r>
              <a:rPr lang="en-US" altLang="zh-CN" sz="4000" b="1">
                <a:latin typeface="楷体_GB2312" pitchFamily="49" charset="-122"/>
                <a:ea typeface="楷体_GB2312" pitchFamily="49" charset="-122"/>
              </a:rPr>
              <a:t>§5-4  </a:t>
            </a:r>
            <a:r>
              <a:rPr lang="zh-CN" altLang="en-US" sz="4000" b="1">
                <a:latin typeface="楷体_GB2312" pitchFamily="49" charset="-122"/>
                <a:ea typeface="楷体_GB2312" pitchFamily="49" charset="-122"/>
              </a:rPr>
              <a:t>勃雷登循环</a:t>
            </a:r>
            <a:r>
              <a:rPr lang="zh-CN" altLang="en-US" sz="4000" b="1"/>
              <a:t>（</a:t>
            </a:r>
            <a:r>
              <a:rPr lang="en-US" altLang="zh-CN" sz="4000" b="1">
                <a:latin typeface="Times New Roman" panose="02020603050405020304" pitchFamily="18" charset="0"/>
              </a:rPr>
              <a:t>Brayton Cycle</a:t>
            </a:r>
            <a:r>
              <a:rPr lang="zh-CN" altLang="en-US" sz="4000" b="1"/>
              <a:t>）</a:t>
            </a:r>
          </a:p>
        </p:txBody>
      </p:sp>
      <p:sp>
        <p:nvSpPr>
          <p:cNvPr id="465923" name="Rectangle 3">
            <a:extLst>
              <a:ext uri="{FF2B5EF4-FFF2-40B4-BE49-F238E27FC236}">
                <a16:creationId xmlns:a16="http://schemas.microsoft.com/office/drawing/2014/main" id="{5BB8589D-4044-402A-9394-1168BD08F1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1219200"/>
            <a:ext cx="7772400" cy="4760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用途：</a:t>
            </a:r>
            <a:endParaRPr lang="zh-CN" altLang="en-US" sz="3600">
              <a:solidFill>
                <a:srgbClr val="FF66FF"/>
              </a:solidFill>
              <a:ea typeface="宋体" panose="02010600030101010101" pitchFamily="2" charset="-122"/>
            </a:endParaRPr>
          </a:p>
          <a:p>
            <a:pPr algn="l">
              <a:spcBef>
                <a:spcPct val="50000"/>
              </a:spcBef>
            </a:pPr>
            <a:r>
              <a:rPr lang="zh-CN" altLang="en-US" sz="3600">
                <a:solidFill>
                  <a:srgbClr val="FF66FF"/>
                </a:solidFill>
                <a:ea typeface="宋体" panose="02010600030101010101" pitchFamily="2" charset="-122"/>
              </a:rPr>
              <a:t>         </a:t>
            </a:r>
            <a:r>
              <a:rPr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航空发动机</a:t>
            </a:r>
          </a:p>
          <a:p>
            <a:pPr algn="l">
              <a:spcBef>
                <a:spcPct val="50000"/>
              </a:spcBef>
            </a:pPr>
            <a:r>
              <a:rPr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         尖峰电站</a:t>
            </a:r>
          </a:p>
          <a:p>
            <a:pPr algn="l">
              <a:spcBef>
                <a:spcPct val="50000"/>
              </a:spcBef>
            </a:pPr>
            <a:r>
              <a:rPr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         移动电站</a:t>
            </a:r>
          </a:p>
          <a:p>
            <a:pPr algn="l">
              <a:spcBef>
                <a:spcPct val="50000"/>
              </a:spcBef>
            </a:pPr>
            <a:r>
              <a:rPr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         大型轮船</a:t>
            </a:r>
          </a:p>
          <a:p>
            <a:pPr algn="l">
              <a:spcBef>
                <a:spcPct val="50000"/>
              </a:spcBef>
            </a:pPr>
            <a:r>
              <a:rPr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         联合循环的顶循环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59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59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5923" grpId="0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946" name="Rectangle 2">
            <a:extLst>
              <a:ext uri="{FF2B5EF4-FFF2-40B4-BE49-F238E27FC236}">
                <a16:creationId xmlns:a16="http://schemas.microsoft.com/office/drawing/2014/main" id="{BE17DFF6-02D9-4B04-A60F-2870145C74D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76400" y="228600"/>
            <a:ext cx="5638800" cy="823913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航空发动机</a:t>
            </a:r>
          </a:p>
        </p:txBody>
      </p:sp>
      <p:pic>
        <p:nvPicPr>
          <p:cNvPr id="466951" name="Picture 7">
            <a:extLst>
              <a:ext uri="{FF2B5EF4-FFF2-40B4-BE49-F238E27FC236}">
                <a16:creationId xmlns:a16="http://schemas.microsoft.com/office/drawing/2014/main" id="{54FFBDF7-A091-412A-88DF-69F691F99F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33400" y="1447800"/>
            <a:ext cx="8172450" cy="50180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970" name="Rectangle 2">
            <a:extLst>
              <a:ext uri="{FF2B5EF4-FFF2-40B4-BE49-F238E27FC236}">
                <a16:creationId xmlns:a16="http://schemas.microsoft.com/office/drawing/2014/main" id="{55EB099A-5F43-4A58-838B-67262A20864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447800" y="166688"/>
            <a:ext cx="6400800" cy="823912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尖峰电站或移动电站</a:t>
            </a:r>
          </a:p>
        </p:txBody>
      </p:sp>
      <p:pic>
        <p:nvPicPr>
          <p:cNvPr id="467972" name="Picture 4">
            <a:extLst>
              <a:ext uri="{FF2B5EF4-FFF2-40B4-BE49-F238E27FC236}">
                <a16:creationId xmlns:a16="http://schemas.microsoft.com/office/drawing/2014/main" id="{5B6EE038-2327-4213-9855-F66339EA816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538288" y="1268413"/>
            <a:ext cx="6081712" cy="48974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2">
            <a:extLst>
              <a:ext uri="{FF2B5EF4-FFF2-40B4-BE49-F238E27FC236}">
                <a16:creationId xmlns:a16="http://schemas.microsoft.com/office/drawing/2014/main" id="{FB09E994-B578-4D7B-8693-07AF36E38B8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823913"/>
          </a:xfrm>
        </p:spPr>
        <p:txBody>
          <a:bodyPr/>
          <a:lstStyle/>
          <a:p>
            <a:pPr eaLnBrk="1" hangingPunct="1"/>
            <a:r>
              <a:rPr lang="zh-CN" altLang="en-US" sz="4800" b="1" dirty="0">
                <a:solidFill>
                  <a:srgbClr val="FFCC00"/>
                </a:solidFill>
              </a:rPr>
              <a:t>上节课程回顾</a:t>
            </a:r>
            <a:endParaRPr lang="zh-CN" altLang="en-US" sz="4800" b="1" dirty="0">
              <a:ea typeface="楷体_GB2312" pitchFamily="49" charset="-122"/>
            </a:endParaRPr>
          </a:p>
        </p:txBody>
      </p:sp>
      <p:sp>
        <p:nvSpPr>
          <p:cNvPr id="50" name="Line 3">
            <a:extLst>
              <a:ext uri="{FF2B5EF4-FFF2-40B4-BE49-F238E27FC236}">
                <a16:creationId xmlns:a16="http://schemas.microsoft.com/office/drawing/2014/main" id="{B5B0F7D8-CFB5-4BFF-B1B3-B4DB47DC9A2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22300" y="1653381"/>
            <a:ext cx="0" cy="34290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51" name="Line 4">
            <a:extLst>
              <a:ext uri="{FF2B5EF4-FFF2-40B4-BE49-F238E27FC236}">
                <a16:creationId xmlns:a16="http://schemas.microsoft.com/office/drawing/2014/main" id="{050EDFBB-7183-4800-A98F-5BBAB993224F}"/>
              </a:ext>
            </a:extLst>
          </p:cNvPr>
          <p:cNvSpPr>
            <a:spLocks noChangeShapeType="1"/>
          </p:cNvSpPr>
          <p:nvPr/>
        </p:nvSpPr>
        <p:spPr bwMode="auto">
          <a:xfrm>
            <a:off x="622300" y="5082381"/>
            <a:ext cx="2895600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52" name="Line 5">
            <a:extLst>
              <a:ext uri="{FF2B5EF4-FFF2-40B4-BE49-F238E27FC236}">
                <a16:creationId xmlns:a16="http://schemas.microsoft.com/office/drawing/2014/main" id="{1ADF8F60-E018-4E5F-A280-C9F549CC468C}"/>
              </a:ext>
            </a:extLst>
          </p:cNvPr>
          <p:cNvSpPr>
            <a:spLocks noChangeShapeType="1"/>
          </p:cNvSpPr>
          <p:nvPr/>
        </p:nvSpPr>
        <p:spPr bwMode="auto">
          <a:xfrm>
            <a:off x="1384300" y="2262981"/>
            <a:ext cx="0" cy="762000"/>
          </a:xfrm>
          <a:prstGeom prst="line">
            <a:avLst/>
          </a:prstGeom>
          <a:noFill/>
          <a:ln w="38100" cap="sq">
            <a:solidFill>
              <a:srgbClr val="00FF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53" name="Line 6">
            <a:extLst>
              <a:ext uri="{FF2B5EF4-FFF2-40B4-BE49-F238E27FC236}">
                <a16:creationId xmlns:a16="http://schemas.microsoft.com/office/drawing/2014/main" id="{916EED8E-91D8-4500-B1BD-C86A1BEEB4B0}"/>
              </a:ext>
            </a:extLst>
          </p:cNvPr>
          <p:cNvSpPr>
            <a:spLocks noChangeShapeType="1"/>
          </p:cNvSpPr>
          <p:nvPr/>
        </p:nvSpPr>
        <p:spPr bwMode="auto">
          <a:xfrm>
            <a:off x="1384300" y="2262981"/>
            <a:ext cx="7620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54" name="Freeform 7">
            <a:extLst>
              <a:ext uri="{FF2B5EF4-FFF2-40B4-BE49-F238E27FC236}">
                <a16:creationId xmlns:a16="http://schemas.microsoft.com/office/drawing/2014/main" id="{92637259-BFFC-476D-94EF-A3E5B4256407}"/>
              </a:ext>
            </a:extLst>
          </p:cNvPr>
          <p:cNvSpPr>
            <a:spLocks/>
          </p:cNvSpPr>
          <p:nvPr/>
        </p:nvSpPr>
        <p:spPr bwMode="auto">
          <a:xfrm>
            <a:off x="2146300" y="2262981"/>
            <a:ext cx="990600" cy="1447800"/>
          </a:xfrm>
          <a:custGeom>
            <a:avLst/>
            <a:gdLst>
              <a:gd name="T0" fmla="*/ 0 w 624"/>
              <a:gd name="T1" fmla="*/ 0 h 912"/>
              <a:gd name="T2" fmla="*/ 144 w 624"/>
              <a:gd name="T3" fmla="*/ 432 h 912"/>
              <a:gd name="T4" fmla="*/ 624 w 624"/>
              <a:gd name="T5" fmla="*/ 912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24" h="912">
                <a:moveTo>
                  <a:pt x="0" y="0"/>
                </a:moveTo>
                <a:cubicBezTo>
                  <a:pt x="20" y="140"/>
                  <a:pt x="40" y="280"/>
                  <a:pt x="144" y="432"/>
                </a:cubicBezTo>
                <a:cubicBezTo>
                  <a:pt x="248" y="584"/>
                  <a:pt x="436" y="748"/>
                  <a:pt x="624" y="912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55" name="Line 8">
            <a:extLst>
              <a:ext uri="{FF2B5EF4-FFF2-40B4-BE49-F238E27FC236}">
                <a16:creationId xmlns:a16="http://schemas.microsoft.com/office/drawing/2014/main" id="{500F00E0-BBCC-4D03-9B86-DA00E5B759A5}"/>
              </a:ext>
            </a:extLst>
          </p:cNvPr>
          <p:cNvSpPr>
            <a:spLocks noChangeShapeType="1"/>
          </p:cNvSpPr>
          <p:nvPr/>
        </p:nvSpPr>
        <p:spPr bwMode="auto">
          <a:xfrm>
            <a:off x="3136900" y="3710781"/>
            <a:ext cx="0" cy="831850"/>
          </a:xfrm>
          <a:prstGeom prst="line">
            <a:avLst/>
          </a:prstGeom>
          <a:noFill/>
          <a:ln w="38100" cap="sq">
            <a:solidFill>
              <a:srgbClr val="00FF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56" name="Freeform 9">
            <a:extLst>
              <a:ext uri="{FF2B5EF4-FFF2-40B4-BE49-F238E27FC236}">
                <a16:creationId xmlns:a16="http://schemas.microsoft.com/office/drawing/2014/main" id="{119DEC5C-F421-4F48-B7AA-D7824476E4C2}"/>
              </a:ext>
            </a:extLst>
          </p:cNvPr>
          <p:cNvSpPr>
            <a:spLocks/>
          </p:cNvSpPr>
          <p:nvPr/>
        </p:nvSpPr>
        <p:spPr bwMode="auto">
          <a:xfrm>
            <a:off x="1384300" y="3024981"/>
            <a:ext cx="1752600" cy="1524000"/>
          </a:xfrm>
          <a:custGeom>
            <a:avLst/>
            <a:gdLst>
              <a:gd name="T0" fmla="*/ 0 w 1104"/>
              <a:gd name="T1" fmla="*/ 0 h 960"/>
              <a:gd name="T2" fmla="*/ 336 w 1104"/>
              <a:gd name="T3" fmla="*/ 480 h 960"/>
              <a:gd name="T4" fmla="*/ 1104 w 1104"/>
              <a:gd name="T5" fmla="*/ 960 h 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04" h="960">
                <a:moveTo>
                  <a:pt x="0" y="0"/>
                </a:moveTo>
                <a:cubicBezTo>
                  <a:pt x="76" y="160"/>
                  <a:pt x="152" y="320"/>
                  <a:pt x="336" y="480"/>
                </a:cubicBezTo>
                <a:cubicBezTo>
                  <a:pt x="520" y="640"/>
                  <a:pt x="812" y="800"/>
                  <a:pt x="1104" y="960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57" name="Rectangle 10">
            <a:extLst>
              <a:ext uri="{FF2B5EF4-FFF2-40B4-BE49-F238E27FC236}">
                <a16:creationId xmlns:a16="http://schemas.microsoft.com/office/drawing/2014/main" id="{6833139C-D492-4442-8828-B8F47A9974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36900" y="4472781"/>
            <a:ext cx="3619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9pPr>
          </a:lstStyle>
          <a:p>
            <a:r>
              <a:rPr lang="en-US" altLang="zh-CN" sz="2800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58" name="Rectangle 11">
            <a:extLst>
              <a:ext uri="{FF2B5EF4-FFF2-40B4-BE49-F238E27FC236}">
                <a16:creationId xmlns:a16="http://schemas.microsoft.com/office/drawing/2014/main" id="{7151AB28-160D-4D47-BB8A-AFB6305DA8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300" y="2796381"/>
            <a:ext cx="3619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9pPr>
          </a:lstStyle>
          <a:p>
            <a:r>
              <a:rPr lang="en-US" altLang="zh-CN" sz="2800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59" name="Rectangle 12">
            <a:extLst>
              <a:ext uri="{FF2B5EF4-FFF2-40B4-BE49-F238E27FC236}">
                <a16:creationId xmlns:a16="http://schemas.microsoft.com/office/drawing/2014/main" id="{3D191B8C-10CA-44EE-AB0B-91119C05BF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300" y="2034381"/>
            <a:ext cx="3619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9pPr>
          </a:lstStyle>
          <a:p>
            <a:r>
              <a:rPr lang="en-US" altLang="zh-CN" sz="2800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60" name="Rectangle 13">
            <a:extLst>
              <a:ext uri="{FF2B5EF4-FFF2-40B4-BE49-F238E27FC236}">
                <a16:creationId xmlns:a16="http://schemas.microsoft.com/office/drawing/2014/main" id="{E6129EBA-3BFB-41CF-A5F5-375F38ADF2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2500" y="2034381"/>
            <a:ext cx="3619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9pPr>
          </a:lstStyle>
          <a:p>
            <a:r>
              <a:rPr lang="en-US" altLang="zh-CN" sz="2800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61" name="Rectangle 14">
            <a:extLst>
              <a:ext uri="{FF2B5EF4-FFF2-40B4-BE49-F238E27FC236}">
                <a16:creationId xmlns:a16="http://schemas.microsoft.com/office/drawing/2014/main" id="{4BA51FCE-D460-4FC0-B1DB-EDE6C95248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36900" y="3405981"/>
            <a:ext cx="3619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9pPr>
          </a:lstStyle>
          <a:p>
            <a:r>
              <a:rPr lang="en-US" altLang="zh-CN" sz="2800">
                <a:ea typeface="宋体" panose="02010600030101010101" pitchFamily="2" charset="-122"/>
              </a:rPr>
              <a:t>5</a:t>
            </a:r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59C1BF1C-B280-402F-9D91-3FFAC95859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9556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9pPr>
          </a:lstStyle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p</a:t>
            </a:r>
          </a:p>
        </p:txBody>
      </p:sp>
      <p:sp>
        <p:nvSpPr>
          <p:cNvPr id="63" name="Rectangle 16">
            <a:extLst>
              <a:ext uri="{FF2B5EF4-FFF2-40B4-BE49-F238E27FC236}">
                <a16:creationId xmlns:a16="http://schemas.microsoft.com/office/drawing/2014/main" id="{7F9A6FDF-3BA6-4816-A164-4464D2DA0B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36900" y="5187156"/>
            <a:ext cx="3651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9pPr>
          </a:lstStyle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v</a:t>
            </a:r>
          </a:p>
        </p:txBody>
      </p:sp>
      <p:sp>
        <p:nvSpPr>
          <p:cNvPr id="64" name="Rectangle 17">
            <a:extLst>
              <a:ext uri="{FF2B5EF4-FFF2-40B4-BE49-F238E27FC236}">
                <a16:creationId xmlns:a16="http://schemas.microsoft.com/office/drawing/2014/main" id="{F0CB8058-8B04-4BFA-BEEF-9F8AE8170B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9288" y="1607344"/>
            <a:ext cx="140811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9pPr>
          </a:lstStyle>
          <a:p>
            <a:r>
              <a:rPr lang="zh-CN" altLang="en-US" dirty="0">
                <a:solidFill>
                  <a:srgbClr val="66FF66"/>
                </a:solidFill>
                <a:ea typeface="宋体" panose="02010600030101010101" pitchFamily="2" charset="-122"/>
              </a:rPr>
              <a:t>压缩比</a:t>
            </a:r>
          </a:p>
        </p:txBody>
      </p:sp>
      <p:pic>
        <p:nvPicPr>
          <p:cNvPr id="65" name="图片 64">
            <a:extLst>
              <a:ext uri="{FF2B5EF4-FFF2-40B4-BE49-F238E27FC236}">
                <a16:creationId xmlns:a16="http://schemas.microsoft.com/office/drawing/2014/main" id="{A9EE9523-48FF-4A02-8057-A1FE68F309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1324769"/>
            <a:ext cx="1169988" cy="1166812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6" name="Rectangle 19">
            <a:extLst>
              <a:ext uri="{FF2B5EF4-FFF2-40B4-BE49-F238E27FC236}">
                <a16:creationId xmlns:a16="http://schemas.microsoft.com/office/drawing/2014/main" id="{C41B4EBD-77A1-4E9A-A3FC-4221B9C262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19513" y="3405981"/>
            <a:ext cx="222408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9pPr>
          </a:lstStyle>
          <a:p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定容增压比</a:t>
            </a:r>
          </a:p>
        </p:txBody>
      </p:sp>
      <p:pic>
        <p:nvPicPr>
          <p:cNvPr id="67" name="图片 66">
            <a:extLst>
              <a:ext uri="{FF2B5EF4-FFF2-40B4-BE49-F238E27FC236}">
                <a16:creationId xmlns:a16="http://schemas.microsoft.com/office/drawing/2014/main" id="{39D84C67-B115-4260-B0EB-FF856CAD7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9000" y="3080544"/>
            <a:ext cx="1270000" cy="116363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8" name="Rectangle 21">
            <a:extLst>
              <a:ext uri="{FF2B5EF4-FFF2-40B4-BE49-F238E27FC236}">
                <a16:creationId xmlns:a16="http://schemas.microsoft.com/office/drawing/2014/main" id="{154AD85B-9007-44E0-97CD-CA3FD41E7F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9288" y="4807744"/>
            <a:ext cx="140811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9pPr>
          </a:lstStyle>
          <a:p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预胀比</a:t>
            </a:r>
          </a:p>
        </p:txBody>
      </p:sp>
      <p:pic>
        <p:nvPicPr>
          <p:cNvPr id="69" name="图片 68">
            <a:extLst>
              <a:ext uri="{FF2B5EF4-FFF2-40B4-BE49-F238E27FC236}">
                <a16:creationId xmlns:a16="http://schemas.microsoft.com/office/drawing/2014/main" id="{B816F6A5-1EB8-4318-B722-399A00FCF3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3925" y="4526756"/>
            <a:ext cx="1235075" cy="1165225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0" name="Rectangle 23">
            <a:extLst>
              <a:ext uri="{FF2B5EF4-FFF2-40B4-BE49-F238E27FC236}">
                <a16:creationId xmlns:a16="http://schemas.microsoft.com/office/drawing/2014/main" id="{835EDE79-1C08-4AA1-84F6-4CDA303613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2400" y="1501774"/>
            <a:ext cx="1371600" cy="1554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9pPr>
          </a:lstStyle>
          <a:p>
            <a:r>
              <a:rPr lang="zh-CN" altLang="en-US" dirty="0">
                <a:solidFill>
                  <a:srgbClr val="CCFFFF"/>
                </a:solidFill>
                <a:ea typeface="宋体" panose="02010600030101010101" pitchFamily="2" charset="-122"/>
              </a:rPr>
              <a:t>反映气缸容积</a:t>
            </a:r>
          </a:p>
        </p:txBody>
      </p:sp>
      <p:sp>
        <p:nvSpPr>
          <p:cNvPr id="71" name="Rectangle 24">
            <a:extLst>
              <a:ext uri="{FF2B5EF4-FFF2-40B4-BE49-F238E27FC236}">
                <a16:creationId xmlns:a16="http://schemas.microsoft.com/office/drawing/2014/main" id="{19B42CFA-39AF-4727-B8AC-7E2A095EC8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48600" y="3955256"/>
            <a:ext cx="1295400" cy="1554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9pPr>
          </a:lstStyle>
          <a:p>
            <a:r>
              <a:rPr lang="zh-CN" altLang="en-US" dirty="0">
                <a:solidFill>
                  <a:srgbClr val="CCFFFF"/>
                </a:solidFill>
                <a:ea typeface="宋体" panose="02010600030101010101" pitchFamily="2" charset="-122"/>
              </a:rPr>
              <a:t>反映供油规律</a:t>
            </a:r>
          </a:p>
        </p:txBody>
      </p:sp>
      <p:sp>
        <p:nvSpPr>
          <p:cNvPr id="72" name="AutoShape 25">
            <a:extLst>
              <a:ext uri="{FF2B5EF4-FFF2-40B4-BE49-F238E27FC236}">
                <a16:creationId xmlns:a16="http://schemas.microsoft.com/office/drawing/2014/main" id="{FC7405BD-D0DC-42A3-9FB6-653B7B1EBF09}"/>
              </a:ext>
            </a:extLst>
          </p:cNvPr>
          <p:cNvSpPr>
            <a:spLocks/>
          </p:cNvSpPr>
          <p:nvPr/>
        </p:nvSpPr>
        <p:spPr bwMode="auto">
          <a:xfrm>
            <a:off x="7467600" y="3634581"/>
            <a:ext cx="381000" cy="1524000"/>
          </a:xfrm>
          <a:prstGeom prst="rightBrace">
            <a:avLst>
              <a:gd name="adj1" fmla="val 33333"/>
              <a:gd name="adj2" fmla="val 50000"/>
            </a:avLst>
          </a:prstGeom>
          <a:noFill/>
          <a:ln w="38100" cap="sq">
            <a:solidFill>
              <a:srgbClr val="00FF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+mn-cs"/>
              </a:defRPr>
            </a:lvl9pPr>
          </a:lstStyle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2261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994" name="Rectangle 2">
            <a:extLst>
              <a:ext uri="{FF2B5EF4-FFF2-40B4-BE49-F238E27FC236}">
                <a16:creationId xmlns:a16="http://schemas.microsoft.com/office/drawing/2014/main" id="{7629DF71-F7EE-4224-8C4F-67A0A0C5BCD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152400"/>
            <a:ext cx="8229600" cy="823913"/>
          </a:xfrm>
        </p:spPr>
        <p:txBody>
          <a:bodyPr/>
          <a:lstStyle/>
          <a:p>
            <a:r>
              <a:rPr lang="zh-CN" altLang="en-US" sz="4800" b="1">
                <a:latin typeface="楷体_GB2312" pitchFamily="49" charset="-122"/>
                <a:ea typeface="楷体_GB2312" pitchFamily="49" charset="-122"/>
              </a:rPr>
              <a:t>勃雷登循环示意图和理想化</a:t>
            </a:r>
            <a:endParaRPr lang="zh-CN" altLang="en-US" sz="4800" b="1">
              <a:ea typeface="楷体_GB2312" pitchFamily="49" charset="-122"/>
            </a:endParaRPr>
          </a:p>
        </p:txBody>
      </p:sp>
      <p:sp>
        <p:nvSpPr>
          <p:cNvPr id="468996" name="AutoShape 4">
            <a:extLst>
              <a:ext uri="{FF2B5EF4-FFF2-40B4-BE49-F238E27FC236}">
                <a16:creationId xmlns:a16="http://schemas.microsoft.com/office/drawing/2014/main" id="{3BB59D6A-9329-4C68-AB1F-44691AB844B9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1749425" y="2470150"/>
            <a:ext cx="1981200" cy="838200"/>
          </a:xfrm>
          <a:custGeom>
            <a:avLst/>
            <a:gdLst>
              <a:gd name="G0" fmla="+- 5400 0 0"/>
              <a:gd name="G1" fmla="+- 21600 0 5400"/>
              <a:gd name="G2" fmla="*/ 5400 1 2"/>
              <a:gd name="G3" fmla="+- 21600 0 G2"/>
              <a:gd name="G4" fmla="+/ 5400 21600 2"/>
              <a:gd name="G5" fmla="+/ G1 0 2"/>
              <a:gd name="G6" fmla="*/ 21600 21600 5400"/>
              <a:gd name="G7" fmla="*/ G6 1 2"/>
              <a:gd name="G8" fmla="+- 21600 0 G7"/>
              <a:gd name="G9" fmla="*/ 21600 1 2"/>
              <a:gd name="G10" fmla="+- 5400 0 G9"/>
              <a:gd name="G11" fmla="?: G10 G8 0"/>
              <a:gd name="G12" fmla="?: G10 G7 21600"/>
              <a:gd name="T0" fmla="*/ 18900 w 21600"/>
              <a:gd name="T1" fmla="*/ 10800 h 21600"/>
              <a:gd name="T2" fmla="*/ 10800 w 21600"/>
              <a:gd name="T3" fmla="*/ 21600 h 21600"/>
              <a:gd name="T4" fmla="*/ 2700 w 21600"/>
              <a:gd name="T5" fmla="*/ 10800 h 21600"/>
              <a:gd name="T6" fmla="*/ 10800 w 21600"/>
              <a:gd name="T7" fmla="*/ 0 h 21600"/>
              <a:gd name="T8" fmla="*/ 4500 w 21600"/>
              <a:gd name="T9" fmla="*/ 4500 h 21600"/>
              <a:gd name="T10" fmla="*/ 17100 w 21600"/>
              <a:gd name="T11" fmla="*/ 17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8997" name="AutoShape 5">
            <a:extLst>
              <a:ext uri="{FF2B5EF4-FFF2-40B4-BE49-F238E27FC236}">
                <a16:creationId xmlns:a16="http://schemas.microsoft.com/office/drawing/2014/main" id="{BC61FEEC-CB5F-4569-9787-1897DB9151B5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5102225" y="2470150"/>
            <a:ext cx="1981200" cy="838200"/>
          </a:xfrm>
          <a:custGeom>
            <a:avLst/>
            <a:gdLst>
              <a:gd name="G0" fmla="+- 5400 0 0"/>
              <a:gd name="G1" fmla="+- 21600 0 5400"/>
              <a:gd name="G2" fmla="*/ 5400 1 2"/>
              <a:gd name="G3" fmla="+- 21600 0 G2"/>
              <a:gd name="G4" fmla="+/ 5400 21600 2"/>
              <a:gd name="G5" fmla="+/ G1 0 2"/>
              <a:gd name="G6" fmla="*/ 21600 21600 5400"/>
              <a:gd name="G7" fmla="*/ G6 1 2"/>
              <a:gd name="G8" fmla="+- 21600 0 G7"/>
              <a:gd name="G9" fmla="*/ 21600 1 2"/>
              <a:gd name="G10" fmla="+- 5400 0 G9"/>
              <a:gd name="G11" fmla="?: G10 G8 0"/>
              <a:gd name="G12" fmla="?: G10 G7 21600"/>
              <a:gd name="T0" fmla="*/ 18900 w 21600"/>
              <a:gd name="T1" fmla="*/ 10800 h 21600"/>
              <a:gd name="T2" fmla="*/ 10800 w 21600"/>
              <a:gd name="T3" fmla="*/ 21600 h 21600"/>
              <a:gd name="T4" fmla="*/ 2700 w 21600"/>
              <a:gd name="T5" fmla="*/ 10800 h 21600"/>
              <a:gd name="T6" fmla="*/ 10800 w 21600"/>
              <a:gd name="T7" fmla="*/ 0 h 21600"/>
              <a:gd name="T8" fmla="*/ 4500 w 21600"/>
              <a:gd name="T9" fmla="*/ 4500 h 21600"/>
              <a:gd name="T10" fmla="*/ 17100 w 21600"/>
              <a:gd name="T11" fmla="*/ 17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8998" name="Rectangle 6">
            <a:extLst>
              <a:ext uri="{FF2B5EF4-FFF2-40B4-BE49-F238E27FC236}">
                <a16:creationId xmlns:a16="http://schemas.microsoft.com/office/drawing/2014/main" id="{13D2D1EA-C1AC-46D2-9DC2-E3B8640712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9125" y="2849563"/>
            <a:ext cx="2514600" cy="76200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8999" name="Rectangle 7">
            <a:extLst>
              <a:ext uri="{FF2B5EF4-FFF2-40B4-BE49-F238E27FC236}">
                <a16:creationId xmlns:a16="http://schemas.microsoft.com/office/drawing/2014/main" id="{3D8BADFB-A3AA-4029-AB80-D50317A6DF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4925" y="1020763"/>
            <a:ext cx="1066800" cy="457200"/>
          </a:xfrm>
          <a:prstGeom prst="rect">
            <a:avLst/>
          </a:prstGeom>
          <a:solidFill>
            <a:schemeClr val="folHlink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9000" name="Line 8">
            <a:extLst>
              <a:ext uri="{FF2B5EF4-FFF2-40B4-BE49-F238E27FC236}">
                <a16:creationId xmlns:a16="http://schemas.microsoft.com/office/drawing/2014/main" id="{E207281A-6B47-4C6E-9FF4-40AB64EEB2F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59125" y="1246188"/>
            <a:ext cx="0" cy="11303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9001" name="Line 9">
            <a:extLst>
              <a:ext uri="{FF2B5EF4-FFF2-40B4-BE49-F238E27FC236}">
                <a16:creationId xmlns:a16="http://schemas.microsoft.com/office/drawing/2014/main" id="{60BDDA90-1A02-44DB-AA0E-8BE2DFDF9096}"/>
              </a:ext>
            </a:extLst>
          </p:cNvPr>
          <p:cNvSpPr>
            <a:spLocks noChangeShapeType="1"/>
          </p:cNvSpPr>
          <p:nvPr/>
        </p:nvSpPr>
        <p:spPr bwMode="auto">
          <a:xfrm>
            <a:off x="3159125" y="1249363"/>
            <a:ext cx="685800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9002" name="Line 10">
            <a:extLst>
              <a:ext uri="{FF2B5EF4-FFF2-40B4-BE49-F238E27FC236}">
                <a16:creationId xmlns:a16="http://schemas.microsoft.com/office/drawing/2014/main" id="{6F50B374-8C09-412F-A3C0-4A28557294B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20925" y="3840163"/>
            <a:ext cx="0" cy="1112837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9003" name="Line 11">
            <a:extLst>
              <a:ext uri="{FF2B5EF4-FFF2-40B4-BE49-F238E27FC236}">
                <a16:creationId xmlns:a16="http://schemas.microsoft.com/office/drawing/2014/main" id="{7666A0AE-BDB1-4537-B300-B18936CAC586}"/>
              </a:ext>
            </a:extLst>
          </p:cNvPr>
          <p:cNvSpPr>
            <a:spLocks noChangeShapeType="1"/>
          </p:cNvSpPr>
          <p:nvPr/>
        </p:nvSpPr>
        <p:spPr bwMode="auto">
          <a:xfrm>
            <a:off x="4911725" y="1249363"/>
            <a:ext cx="762000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9004" name="Line 12">
            <a:extLst>
              <a:ext uri="{FF2B5EF4-FFF2-40B4-BE49-F238E27FC236}">
                <a16:creationId xmlns:a16="http://schemas.microsoft.com/office/drawing/2014/main" id="{D352FFFE-80FC-4334-A04E-688E5C984AF0}"/>
              </a:ext>
            </a:extLst>
          </p:cNvPr>
          <p:cNvSpPr>
            <a:spLocks noChangeShapeType="1"/>
          </p:cNvSpPr>
          <p:nvPr/>
        </p:nvSpPr>
        <p:spPr bwMode="auto">
          <a:xfrm>
            <a:off x="5673725" y="1249363"/>
            <a:ext cx="0" cy="11430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9005" name="Line 13">
            <a:extLst>
              <a:ext uri="{FF2B5EF4-FFF2-40B4-BE49-F238E27FC236}">
                <a16:creationId xmlns:a16="http://schemas.microsoft.com/office/drawing/2014/main" id="{DD4B20ED-2909-4040-82E6-F5E63774D288}"/>
              </a:ext>
            </a:extLst>
          </p:cNvPr>
          <p:cNvSpPr>
            <a:spLocks noChangeShapeType="1"/>
          </p:cNvSpPr>
          <p:nvPr/>
        </p:nvSpPr>
        <p:spPr bwMode="auto">
          <a:xfrm>
            <a:off x="6511925" y="3840163"/>
            <a:ext cx="0" cy="9906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9006" name="Rectangle 14">
            <a:extLst>
              <a:ext uri="{FF2B5EF4-FFF2-40B4-BE49-F238E27FC236}">
                <a16:creationId xmlns:a16="http://schemas.microsoft.com/office/drawing/2014/main" id="{E46D367E-21AE-4585-BA99-44BB3B26D8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4813" y="4249738"/>
            <a:ext cx="4127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69007" name="Rectangle 15">
            <a:extLst>
              <a:ext uri="{FF2B5EF4-FFF2-40B4-BE49-F238E27FC236}">
                <a16:creationId xmlns:a16="http://schemas.microsoft.com/office/drawing/2014/main" id="{A5D66671-B991-42C3-872C-4CE87C6CEB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5725" y="1173163"/>
            <a:ext cx="4127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69008" name="Rectangle 16">
            <a:extLst>
              <a:ext uri="{FF2B5EF4-FFF2-40B4-BE49-F238E27FC236}">
                <a16:creationId xmlns:a16="http://schemas.microsoft.com/office/drawing/2014/main" id="{279C4CDB-5155-4632-A275-8FA1531FAD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6125" y="1173163"/>
            <a:ext cx="4127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69009" name="Rectangle 17">
            <a:extLst>
              <a:ext uri="{FF2B5EF4-FFF2-40B4-BE49-F238E27FC236}">
                <a16:creationId xmlns:a16="http://schemas.microsoft.com/office/drawing/2014/main" id="{ADBDCED9-717A-4B1D-8A7F-9AB1DFA9F8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4325" y="4068763"/>
            <a:ext cx="4127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69010" name="Rectangle 18">
            <a:extLst>
              <a:ext uri="{FF2B5EF4-FFF2-40B4-BE49-F238E27FC236}">
                <a16:creationId xmlns:a16="http://schemas.microsoft.com/office/drawing/2014/main" id="{A9F7D3A3-C0CE-408B-A848-8CE752BEE3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313" y="2620963"/>
            <a:ext cx="1560512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压气机</a:t>
            </a:r>
          </a:p>
        </p:txBody>
      </p:sp>
      <p:sp>
        <p:nvSpPr>
          <p:cNvPr id="469011" name="Rectangle 19">
            <a:extLst>
              <a:ext uri="{FF2B5EF4-FFF2-40B4-BE49-F238E27FC236}">
                <a16:creationId xmlns:a16="http://schemas.microsoft.com/office/drawing/2014/main" id="{F2FB92D1-000F-499A-A4A1-3575FAC581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7500" y="2544763"/>
            <a:ext cx="20193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燃气轮机</a:t>
            </a:r>
          </a:p>
        </p:txBody>
      </p:sp>
      <p:sp>
        <p:nvSpPr>
          <p:cNvPr id="469012" name="Rectangle 20">
            <a:extLst>
              <a:ext uri="{FF2B5EF4-FFF2-40B4-BE49-F238E27FC236}">
                <a16:creationId xmlns:a16="http://schemas.microsoft.com/office/drawing/2014/main" id="{BE663ABD-4B0C-4A8A-8305-1991F68683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7913" y="1447800"/>
            <a:ext cx="1560512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燃烧室</a:t>
            </a:r>
          </a:p>
        </p:txBody>
      </p:sp>
      <p:sp>
        <p:nvSpPr>
          <p:cNvPr id="469013" name="Text Box 21">
            <a:extLst>
              <a:ext uri="{FF2B5EF4-FFF2-40B4-BE49-F238E27FC236}">
                <a16:creationId xmlns:a16="http://schemas.microsoft.com/office/drawing/2014/main" id="{73210EFB-A29E-44A2-AC94-9D9C95A64E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5075238"/>
            <a:ext cx="70104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/>
              <a:t>1</a:t>
            </a:r>
            <a:r>
              <a:rPr lang="zh-CN" altLang="en-US"/>
              <a:t>）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工质：数量不变，定比热</a:t>
            </a:r>
            <a:r>
              <a:rPr lang="zh-CN" altLang="en-US">
                <a:solidFill>
                  <a:schemeClr val="tx1"/>
                </a:solidFill>
                <a:sym typeface="Symbol" panose="05050102010706020507" pitchFamily="18" charset="2"/>
              </a:rPr>
              <a:t>理想气体</a:t>
            </a:r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69019" name="Group 27">
            <a:extLst>
              <a:ext uri="{FF2B5EF4-FFF2-40B4-BE49-F238E27FC236}">
                <a16:creationId xmlns:a16="http://schemas.microsoft.com/office/drawing/2014/main" id="{1590402D-15A5-4E5D-BB76-633BC0500E34}"/>
              </a:ext>
            </a:extLst>
          </p:cNvPr>
          <p:cNvGrpSpPr>
            <a:grpSpLocks/>
          </p:cNvGrpSpPr>
          <p:nvPr/>
        </p:nvGrpSpPr>
        <p:grpSpPr bwMode="auto">
          <a:xfrm>
            <a:off x="0" y="4437063"/>
            <a:ext cx="2124075" cy="1368425"/>
            <a:chOff x="0" y="3022"/>
            <a:chExt cx="1338" cy="862"/>
          </a:xfrm>
        </p:grpSpPr>
        <p:sp>
          <p:nvSpPr>
            <p:cNvPr id="469018" name="AutoShape 26">
              <a:extLst>
                <a:ext uri="{FF2B5EF4-FFF2-40B4-BE49-F238E27FC236}">
                  <a16:creationId xmlns:a16="http://schemas.microsoft.com/office/drawing/2014/main" id="{9557CE4A-2494-49B2-BA3B-262E5E8DFA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022"/>
              <a:ext cx="1338" cy="862"/>
            </a:xfrm>
            <a:prstGeom prst="irregularSeal1">
              <a:avLst/>
            </a:prstGeom>
            <a:solidFill>
              <a:srgbClr val="CCFFFF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69014" name="Rectangle 22">
              <a:extLst>
                <a:ext uri="{FF2B5EF4-FFF2-40B4-BE49-F238E27FC236}">
                  <a16:creationId xmlns:a16="http://schemas.microsoft.com/office/drawing/2014/main" id="{4F546441-8432-4BA7-9C96-268517470A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" y="3187"/>
              <a:ext cx="1140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>
                  <a:solidFill>
                    <a:schemeClr val="bg2"/>
                  </a:solidFill>
                </a:rPr>
                <a:t>理想化：</a:t>
              </a:r>
            </a:p>
          </p:txBody>
        </p:sp>
      </p:grpSp>
      <p:sp>
        <p:nvSpPr>
          <p:cNvPr id="469015" name="Rectangle 23">
            <a:extLst>
              <a:ext uri="{FF2B5EF4-FFF2-40B4-BE49-F238E27FC236}">
                <a16:creationId xmlns:a16="http://schemas.microsoft.com/office/drawing/2014/main" id="{03BB771B-EEEE-4221-B269-BD5D0C2DA9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5546725"/>
            <a:ext cx="4572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/>
              <a:t>2</a:t>
            </a:r>
            <a:r>
              <a:rPr lang="zh-CN" altLang="en-US"/>
              <a:t>）</a:t>
            </a:r>
            <a:r>
              <a:rPr lang="zh-CN" altLang="en-US">
                <a:solidFill>
                  <a:schemeClr val="tx1"/>
                </a:solidFill>
              </a:rPr>
              <a:t>闭口 </a:t>
            </a:r>
            <a:r>
              <a:rPr lang="zh-CN" altLang="en-US">
                <a:solidFill>
                  <a:schemeClr val="accent1"/>
                </a:solidFill>
                <a:sym typeface="Symbol" panose="05050102010706020507" pitchFamily="18" charset="2"/>
              </a:rPr>
              <a:t> </a:t>
            </a:r>
            <a:r>
              <a:rPr lang="zh-CN" altLang="en-US">
                <a:solidFill>
                  <a:schemeClr val="tx1"/>
                </a:solidFill>
                <a:sym typeface="Symbol" panose="05050102010706020507" pitchFamily="18" charset="2"/>
              </a:rPr>
              <a:t>循环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69016" name="Rectangle 24">
            <a:extLst>
              <a:ext uri="{FF2B5EF4-FFF2-40B4-BE49-F238E27FC236}">
                <a16:creationId xmlns:a16="http://schemas.microsoft.com/office/drawing/2014/main" id="{D9AFF0EF-DD53-4E6E-BED1-422DA33C98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8263" y="5589588"/>
            <a:ext cx="2419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/>
              <a:t>3</a:t>
            </a:r>
            <a:r>
              <a:rPr lang="zh-CN" altLang="en-US"/>
              <a:t>）</a:t>
            </a:r>
            <a:r>
              <a:rPr lang="zh-CN" altLang="en-US">
                <a:solidFill>
                  <a:schemeClr val="tx1"/>
                </a:solidFill>
              </a:rPr>
              <a:t>可逆过程</a:t>
            </a:r>
          </a:p>
        </p:txBody>
      </p:sp>
      <p:sp>
        <p:nvSpPr>
          <p:cNvPr id="469017" name="AutoShape 25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21C0A910-30D8-44FF-8539-DDCC311852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4800" y="6019800"/>
            <a:ext cx="838200" cy="609600"/>
          </a:xfrm>
          <a:prstGeom prst="actionButtonReturn">
            <a:avLst/>
          </a:prstGeom>
          <a:solidFill>
            <a:srgbClr val="FF33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9020" name="Rectangle 28">
            <a:extLst>
              <a:ext uri="{FF2B5EF4-FFF2-40B4-BE49-F238E27FC236}">
                <a16:creationId xmlns:a16="http://schemas.microsoft.com/office/drawing/2014/main" id="{A54BD318-C472-4F87-87D7-34627AB76C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9800" y="1905000"/>
            <a:ext cx="44132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>
                <a:solidFill>
                  <a:schemeClr val="tx1"/>
                </a:solidFill>
                <a:ea typeface="宋体" panose="02010600030101010101" pitchFamily="2" charset="-122"/>
              </a:rPr>
              <a:t>Combustion chamber</a:t>
            </a:r>
          </a:p>
        </p:txBody>
      </p:sp>
      <p:sp>
        <p:nvSpPr>
          <p:cNvPr id="469021" name="Rectangle 29">
            <a:extLst>
              <a:ext uri="{FF2B5EF4-FFF2-40B4-BE49-F238E27FC236}">
                <a16:creationId xmlns:a16="http://schemas.microsoft.com/office/drawing/2014/main" id="{BC96D944-486A-4338-9EC4-D60106EE76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33350" y="3048000"/>
            <a:ext cx="25717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>
                <a:solidFill>
                  <a:schemeClr val="tx1"/>
                </a:solidFill>
                <a:ea typeface="宋体" panose="02010600030101010101" pitchFamily="2" charset="-122"/>
              </a:rPr>
              <a:t>Compressor</a:t>
            </a:r>
          </a:p>
        </p:txBody>
      </p:sp>
      <p:sp>
        <p:nvSpPr>
          <p:cNvPr id="469022" name="Rectangle 30">
            <a:extLst>
              <a:ext uri="{FF2B5EF4-FFF2-40B4-BE49-F238E27FC236}">
                <a16:creationId xmlns:a16="http://schemas.microsoft.com/office/drawing/2014/main" id="{CF677B46-A781-4745-A053-2C5FFFAD7B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5600" y="3048000"/>
            <a:ext cx="17843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>
                <a:solidFill>
                  <a:schemeClr val="tx1"/>
                </a:solidFill>
                <a:ea typeface="宋体" panose="02010600030101010101" pitchFamily="2" charset="-122"/>
              </a:rPr>
              <a:t>Turbine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90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90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690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690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690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690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690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690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9013" grpId="0" autoUpdateAnimBg="0"/>
      <p:bldP spid="469015" grpId="0" autoUpdateAnimBg="0"/>
      <p:bldP spid="469016" grpId="0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019" name="Group 3">
            <a:extLst>
              <a:ext uri="{FF2B5EF4-FFF2-40B4-BE49-F238E27FC236}">
                <a16:creationId xmlns:a16="http://schemas.microsoft.com/office/drawing/2014/main" id="{92C1DD65-006D-4BDA-BBC4-2CA1E37B5D74}"/>
              </a:ext>
            </a:extLst>
          </p:cNvPr>
          <p:cNvGrpSpPr>
            <a:grpSpLocks/>
          </p:cNvGrpSpPr>
          <p:nvPr/>
        </p:nvGrpSpPr>
        <p:grpSpPr bwMode="auto">
          <a:xfrm>
            <a:off x="685800" y="1981200"/>
            <a:ext cx="3511550" cy="4222750"/>
            <a:chOff x="432" y="1248"/>
            <a:chExt cx="2212" cy="2660"/>
          </a:xfrm>
        </p:grpSpPr>
        <p:sp>
          <p:nvSpPr>
            <p:cNvPr id="470020" name="Line 4">
              <a:extLst>
                <a:ext uri="{FF2B5EF4-FFF2-40B4-BE49-F238E27FC236}">
                  <a16:creationId xmlns:a16="http://schemas.microsoft.com/office/drawing/2014/main" id="{3B143212-B3EA-4CCD-9DC1-80B28FA063E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20" y="1344"/>
              <a:ext cx="0" cy="216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0021" name="Line 5">
              <a:extLst>
                <a:ext uri="{FF2B5EF4-FFF2-40B4-BE49-F238E27FC236}">
                  <a16:creationId xmlns:a16="http://schemas.microsoft.com/office/drawing/2014/main" id="{57AB32CC-D82C-4418-B02B-986E7CA9E2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3504"/>
              <a:ext cx="1872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0022" name="Rectangle 6">
              <a:extLst>
                <a:ext uri="{FF2B5EF4-FFF2-40B4-BE49-F238E27FC236}">
                  <a16:creationId xmlns:a16="http://schemas.microsoft.com/office/drawing/2014/main" id="{4CB4BD14-F102-4693-86F8-3464D33019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" y="1248"/>
              <a:ext cx="260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p</a:t>
              </a:r>
            </a:p>
          </p:txBody>
        </p:sp>
        <p:sp>
          <p:nvSpPr>
            <p:cNvPr id="470023" name="Rectangle 7">
              <a:extLst>
                <a:ext uri="{FF2B5EF4-FFF2-40B4-BE49-F238E27FC236}">
                  <a16:creationId xmlns:a16="http://schemas.microsoft.com/office/drawing/2014/main" id="{8FC23A6E-B051-43F8-AE26-85E176E037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0" y="3504"/>
              <a:ext cx="244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v</a:t>
              </a:r>
            </a:p>
          </p:txBody>
        </p:sp>
      </p:grpSp>
      <p:grpSp>
        <p:nvGrpSpPr>
          <p:cNvPr id="470024" name="Group 8">
            <a:extLst>
              <a:ext uri="{FF2B5EF4-FFF2-40B4-BE49-F238E27FC236}">
                <a16:creationId xmlns:a16="http://schemas.microsoft.com/office/drawing/2014/main" id="{FF446E8D-5E16-460A-A483-4FB94627EEEA}"/>
              </a:ext>
            </a:extLst>
          </p:cNvPr>
          <p:cNvGrpSpPr>
            <a:grpSpLocks/>
          </p:cNvGrpSpPr>
          <p:nvPr/>
        </p:nvGrpSpPr>
        <p:grpSpPr bwMode="auto">
          <a:xfrm>
            <a:off x="5003800" y="2057400"/>
            <a:ext cx="3530600" cy="4070350"/>
            <a:chOff x="3152" y="1296"/>
            <a:chExt cx="2224" cy="2564"/>
          </a:xfrm>
        </p:grpSpPr>
        <p:sp>
          <p:nvSpPr>
            <p:cNvPr id="470025" name="Line 9">
              <a:extLst>
                <a:ext uri="{FF2B5EF4-FFF2-40B4-BE49-F238E27FC236}">
                  <a16:creationId xmlns:a16="http://schemas.microsoft.com/office/drawing/2014/main" id="{E54E2EEC-BBA1-4DE7-827C-EDDDCB2EAE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4" y="1344"/>
              <a:ext cx="0" cy="216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0026" name="Line 10">
              <a:extLst>
                <a:ext uri="{FF2B5EF4-FFF2-40B4-BE49-F238E27FC236}">
                  <a16:creationId xmlns:a16="http://schemas.microsoft.com/office/drawing/2014/main" id="{2FA9DE25-1585-47C9-9E35-56EE6BB26E6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504"/>
              <a:ext cx="1872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0027" name="Rectangle 11">
              <a:extLst>
                <a:ext uri="{FF2B5EF4-FFF2-40B4-BE49-F238E27FC236}">
                  <a16:creationId xmlns:a16="http://schemas.microsoft.com/office/drawing/2014/main" id="{36806FF7-79CF-4DF2-A14B-75E04B1459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2" y="1296"/>
              <a:ext cx="292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470028" name="Rectangle 12">
              <a:extLst>
                <a:ext uri="{FF2B5EF4-FFF2-40B4-BE49-F238E27FC236}">
                  <a16:creationId xmlns:a16="http://schemas.microsoft.com/office/drawing/2014/main" id="{840A3858-A609-4BE3-B8E8-035EFB6BBF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3456"/>
              <a:ext cx="22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s</a:t>
              </a:r>
            </a:p>
          </p:txBody>
        </p:sp>
      </p:grpSp>
      <p:sp>
        <p:nvSpPr>
          <p:cNvPr id="470029" name="Arc 13">
            <a:extLst>
              <a:ext uri="{FF2B5EF4-FFF2-40B4-BE49-F238E27FC236}">
                <a16:creationId xmlns:a16="http://schemas.microsoft.com/office/drawing/2014/main" id="{8D72D584-FE0F-4DC1-9C4C-F50E81A94DAB}"/>
              </a:ext>
            </a:extLst>
          </p:cNvPr>
          <p:cNvSpPr>
            <a:spLocks/>
          </p:cNvSpPr>
          <p:nvPr/>
        </p:nvSpPr>
        <p:spPr bwMode="auto">
          <a:xfrm rot="-708000" flipH="1" flipV="1">
            <a:off x="1905000" y="3351213"/>
            <a:ext cx="685800" cy="1398587"/>
          </a:xfrm>
          <a:custGeom>
            <a:avLst/>
            <a:gdLst>
              <a:gd name="G0" fmla="+- 0 0 0"/>
              <a:gd name="G1" fmla="+- 20868 0 0"/>
              <a:gd name="G2" fmla="+- 21600 0 0"/>
              <a:gd name="T0" fmla="*/ 5576 w 21600"/>
              <a:gd name="T1" fmla="*/ 0 h 20868"/>
              <a:gd name="T2" fmla="*/ 21600 w 21600"/>
              <a:gd name="T3" fmla="*/ 20868 h 20868"/>
              <a:gd name="T4" fmla="*/ 0 w 21600"/>
              <a:gd name="T5" fmla="*/ 20868 h 208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0868" fill="none" extrusionOk="0">
                <a:moveTo>
                  <a:pt x="5575" y="0"/>
                </a:moveTo>
                <a:cubicBezTo>
                  <a:pt x="15026" y="2525"/>
                  <a:pt x="21600" y="11086"/>
                  <a:pt x="21600" y="20868"/>
                </a:cubicBezTo>
              </a:path>
              <a:path w="21600" h="20868" stroke="0" extrusionOk="0">
                <a:moveTo>
                  <a:pt x="5575" y="0"/>
                </a:moveTo>
                <a:cubicBezTo>
                  <a:pt x="15026" y="2525"/>
                  <a:pt x="21600" y="11086"/>
                  <a:pt x="21600" y="20868"/>
                </a:cubicBezTo>
                <a:lnTo>
                  <a:pt x="0" y="20868"/>
                </a:lnTo>
                <a:close/>
              </a:path>
            </a:pathLst>
          </a:cu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0030" name="Line 14">
            <a:extLst>
              <a:ext uri="{FF2B5EF4-FFF2-40B4-BE49-F238E27FC236}">
                <a16:creationId xmlns:a16="http://schemas.microsoft.com/office/drawing/2014/main" id="{364C93F8-C93D-4A26-BD3A-5C78896CEC7F}"/>
              </a:ext>
            </a:extLst>
          </p:cNvPr>
          <p:cNvSpPr>
            <a:spLocks noChangeShapeType="1"/>
          </p:cNvSpPr>
          <p:nvPr/>
        </p:nvSpPr>
        <p:spPr bwMode="auto">
          <a:xfrm>
            <a:off x="2590800" y="4724400"/>
            <a:ext cx="1066800" cy="0"/>
          </a:xfrm>
          <a:prstGeom prst="line">
            <a:avLst/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0031" name="Line 15">
            <a:extLst>
              <a:ext uri="{FF2B5EF4-FFF2-40B4-BE49-F238E27FC236}">
                <a16:creationId xmlns:a16="http://schemas.microsoft.com/office/drawing/2014/main" id="{7D360A13-060A-42A7-B0D0-39F6B13F461D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0700" y="3429000"/>
            <a:ext cx="1066800" cy="0"/>
          </a:xfrm>
          <a:prstGeom prst="line">
            <a:avLst/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0032" name="Arc 16">
            <a:extLst>
              <a:ext uri="{FF2B5EF4-FFF2-40B4-BE49-F238E27FC236}">
                <a16:creationId xmlns:a16="http://schemas.microsoft.com/office/drawing/2014/main" id="{5D6867C4-B202-438A-9E40-12659AD36DC4}"/>
              </a:ext>
            </a:extLst>
          </p:cNvPr>
          <p:cNvSpPr>
            <a:spLocks/>
          </p:cNvSpPr>
          <p:nvPr/>
        </p:nvSpPr>
        <p:spPr bwMode="auto">
          <a:xfrm rot="-708000" flipH="1" flipV="1">
            <a:off x="2971800" y="3352800"/>
            <a:ext cx="685800" cy="1398588"/>
          </a:xfrm>
          <a:custGeom>
            <a:avLst/>
            <a:gdLst>
              <a:gd name="G0" fmla="+- 0 0 0"/>
              <a:gd name="G1" fmla="+- 20868 0 0"/>
              <a:gd name="G2" fmla="+- 21600 0 0"/>
              <a:gd name="T0" fmla="*/ 5576 w 21600"/>
              <a:gd name="T1" fmla="*/ 0 h 20868"/>
              <a:gd name="T2" fmla="*/ 21600 w 21600"/>
              <a:gd name="T3" fmla="*/ 20868 h 20868"/>
              <a:gd name="T4" fmla="*/ 0 w 21600"/>
              <a:gd name="T5" fmla="*/ 20868 h 208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0868" fill="none" extrusionOk="0">
                <a:moveTo>
                  <a:pt x="5575" y="0"/>
                </a:moveTo>
                <a:cubicBezTo>
                  <a:pt x="15026" y="2525"/>
                  <a:pt x="21600" y="11086"/>
                  <a:pt x="21600" y="20868"/>
                </a:cubicBezTo>
              </a:path>
              <a:path w="21600" h="20868" stroke="0" extrusionOk="0">
                <a:moveTo>
                  <a:pt x="5575" y="0"/>
                </a:moveTo>
                <a:cubicBezTo>
                  <a:pt x="15026" y="2525"/>
                  <a:pt x="21600" y="11086"/>
                  <a:pt x="21600" y="20868"/>
                </a:cubicBezTo>
                <a:lnTo>
                  <a:pt x="0" y="20868"/>
                </a:lnTo>
                <a:close/>
              </a:path>
            </a:pathLst>
          </a:cu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0033" name="Rectangle 17">
            <a:extLst>
              <a:ext uri="{FF2B5EF4-FFF2-40B4-BE49-F238E27FC236}">
                <a16:creationId xmlns:a16="http://schemas.microsoft.com/office/drawing/2014/main" id="{371D363C-684A-4BCB-8A54-831D3C9401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45720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70034" name="Rectangle 18">
            <a:extLst>
              <a:ext uri="{FF2B5EF4-FFF2-40B4-BE49-F238E27FC236}">
                <a16:creationId xmlns:a16="http://schemas.microsoft.com/office/drawing/2014/main" id="{4C164104-1A87-4A96-81CE-9574665FA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31242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70035" name="Rectangle 19">
            <a:extLst>
              <a:ext uri="{FF2B5EF4-FFF2-40B4-BE49-F238E27FC236}">
                <a16:creationId xmlns:a16="http://schemas.microsoft.com/office/drawing/2014/main" id="{860C6934-AF7D-4660-9CC5-22D628BCDB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30480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70036" name="Rectangle 20">
            <a:extLst>
              <a:ext uri="{FF2B5EF4-FFF2-40B4-BE49-F238E27FC236}">
                <a16:creationId xmlns:a16="http://schemas.microsoft.com/office/drawing/2014/main" id="{B90D138A-EF77-44F6-B96E-49A7288842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44958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70037" name="Line 21">
            <a:extLst>
              <a:ext uri="{FF2B5EF4-FFF2-40B4-BE49-F238E27FC236}">
                <a16:creationId xmlns:a16="http://schemas.microsoft.com/office/drawing/2014/main" id="{ACA6497C-8446-421C-A42E-65C6314F003B}"/>
              </a:ext>
            </a:extLst>
          </p:cNvPr>
          <p:cNvSpPr>
            <a:spLocks noChangeShapeType="1"/>
          </p:cNvSpPr>
          <p:nvPr/>
        </p:nvSpPr>
        <p:spPr bwMode="auto">
          <a:xfrm>
            <a:off x="6400800" y="3733800"/>
            <a:ext cx="0" cy="91440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0038" name="Line 22">
            <a:extLst>
              <a:ext uri="{FF2B5EF4-FFF2-40B4-BE49-F238E27FC236}">
                <a16:creationId xmlns:a16="http://schemas.microsoft.com/office/drawing/2014/main" id="{ACF50C18-E4A5-40A7-9E9C-4B116DDEEFC3}"/>
              </a:ext>
            </a:extLst>
          </p:cNvPr>
          <p:cNvSpPr>
            <a:spLocks noChangeShapeType="1"/>
          </p:cNvSpPr>
          <p:nvPr/>
        </p:nvSpPr>
        <p:spPr bwMode="auto">
          <a:xfrm>
            <a:off x="7848600" y="2590800"/>
            <a:ext cx="0" cy="94615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0039" name="Freeform 23">
            <a:extLst>
              <a:ext uri="{FF2B5EF4-FFF2-40B4-BE49-F238E27FC236}">
                <a16:creationId xmlns:a16="http://schemas.microsoft.com/office/drawing/2014/main" id="{E2AC6FDD-68A2-4E32-BEFF-6D4F86D14E16}"/>
              </a:ext>
            </a:extLst>
          </p:cNvPr>
          <p:cNvSpPr>
            <a:spLocks/>
          </p:cNvSpPr>
          <p:nvPr/>
        </p:nvSpPr>
        <p:spPr bwMode="auto">
          <a:xfrm>
            <a:off x="6400800" y="2590800"/>
            <a:ext cx="1447800" cy="1143000"/>
          </a:xfrm>
          <a:custGeom>
            <a:avLst/>
            <a:gdLst>
              <a:gd name="T0" fmla="*/ 912 w 912"/>
              <a:gd name="T1" fmla="*/ 0 h 720"/>
              <a:gd name="T2" fmla="*/ 528 w 912"/>
              <a:gd name="T3" fmla="*/ 432 h 720"/>
              <a:gd name="T4" fmla="*/ 0 w 912"/>
              <a:gd name="T5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12" h="720">
                <a:moveTo>
                  <a:pt x="912" y="0"/>
                </a:moveTo>
                <a:cubicBezTo>
                  <a:pt x="796" y="156"/>
                  <a:pt x="680" y="312"/>
                  <a:pt x="528" y="432"/>
                </a:cubicBezTo>
                <a:cubicBezTo>
                  <a:pt x="376" y="552"/>
                  <a:pt x="96" y="672"/>
                  <a:pt x="0" y="72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0040" name="Freeform 24">
            <a:extLst>
              <a:ext uri="{FF2B5EF4-FFF2-40B4-BE49-F238E27FC236}">
                <a16:creationId xmlns:a16="http://schemas.microsoft.com/office/drawing/2014/main" id="{255EC4E6-1F99-4A8D-8C30-D93485C05ADE}"/>
              </a:ext>
            </a:extLst>
          </p:cNvPr>
          <p:cNvSpPr>
            <a:spLocks/>
          </p:cNvSpPr>
          <p:nvPr/>
        </p:nvSpPr>
        <p:spPr bwMode="auto">
          <a:xfrm>
            <a:off x="6400800" y="3505200"/>
            <a:ext cx="1447800" cy="1143000"/>
          </a:xfrm>
          <a:custGeom>
            <a:avLst/>
            <a:gdLst>
              <a:gd name="T0" fmla="*/ 912 w 912"/>
              <a:gd name="T1" fmla="*/ 0 h 720"/>
              <a:gd name="T2" fmla="*/ 528 w 912"/>
              <a:gd name="T3" fmla="*/ 432 h 720"/>
              <a:gd name="T4" fmla="*/ 0 w 912"/>
              <a:gd name="T5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12" h="720">
                <a:moveTo>
                  <a:pt x="912" y="0"/>
                </a:moveTo>
                <a:cubicBezTo>
                  <a:pt x="796" y="156"/>
                  <a:pt x="680" y="312"/>
                  <a:pt x="528" y="432"/>
                </a:cubicBezTo>
                <a:cubicBezTo>
                  <a:pt x="376" y="552"/>
                  <a:pt x="96" y="672"/>
                  <a:pt x="0" y="72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0041" name="Rectangle 25">
            <a:extLst>
              <a:ext uri="{FF2B5EF4-FFF2-40B4-BE49-F238E27FC236}">
                <a16:creationId xmlns:a16="http://schemas.microsoft.com/office/drawing/2014/main" id="{1FEB952C-0734-4C53-B177-AE3A278B29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9800" y="45720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70042" name="Rectangle 26">
            <a:extLst>
              <a:ext uri="{FF2B5EF4-FFF2-40B4-BE49-F238E27FC236}">
                <a16:creationId xmlns:a16="http://schemas.microsoft.com/office/drawing/2014/main" id="{CAF09017-1854-45B7-9D86-A83C09775E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3600" y="33528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70043" name="Rectangle 27">
            <a:extLst>
              <a:ext uri="{FF2B5EF4-FFF2-40B4-BE49-F238E27FC236}">
                <a16:creationId xmlns:a16="http://schemas.microsoft.com/office/drawing/2014/main" id="{C467990C-7F7D-4595-AE68-3710AC8637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4800" y="22098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70044" name="Rectangle 28">
            <a:extLst>
              <a:ext uri="{FF2B5EF4-FFF2-40B4-BE49-F238E27FC236}">
                <a16:creationId xmlns:a16="http://schemas.microsoft.com/office/drawing/2014/main" id="{08262665-614C-48C9-A0FF-8146BD383A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4800" y="32004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70045" name="AutoShape 29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DDB17B4B-8B4C-4408-A7DB-3744C8B289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172200"/>
            <a:ext cx="914400" cy="609600"/>
          </a:xfrm>
          <a:prstGeom prst="actionButtonReturn">
            <a:avLst/>
          </a:prstGeom>
          <a:solidFill>
            <a:srgbClr val="FF33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0047" name="Rectangle 31">
            <a:extLst>
              <a:ext uri="{FF2B5EF4-FFF2-40B4-BE49-F238E27FC236}">
                <a16:creationId xmlns:a16="http://schemas.microsoft.com/office/drawing/2014/main" id="{9D624C4A-06F0-448B-9746-5D80076516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152400"/>
            <a:ext cx="7772400" cy="1311275"/>
          </a:xfrm>
          <a:noFill/>
          <a:ln/>
        </p:spPr>
        <p:txBody>
          <a:bodyPr/>
          <a:lstStyle/>
          <a:p>
            <a:r>
              <a:rPr lang="en-US" altLang="zh-CN" sz="4000" b="1" i="1">
                <a:latin typeface="Times New Roman" panose="02020603050405020304" pitchFamily="18" charset="0"/>
                <a:ea typeface="楷体_GB2312" pitchFamily="49" charset="-122"/>
              </a:rPr>
              <a:t>T</a:t>
            </a:r>
            <a:r>
              <a:rPr lang="en-US" altLang="zh-CN" sz="4000" b="1">
                <a:latin typeface="Times New Roman" panose="02020603050405020304" pitchFamily="18" charset="0"/>
                <a:ea typeface="楷体_GB2312" pitchFamily="49" charset="-122"/>
              </a:rPr>
              <a:t>-</a:t>
            </a:r>
            <a:r>
              <a:rPr lang="en-US" altLang="zh-CN" sz="4000" b="1" i="1">
                <a:latin typeface="Times New Roman" panose="02020603050405020304" pitchFamily="18" charset="0"/>
                <a:ea typeface="楷体_GB2312" pitchFamily="49" charset="-122"/>
              </a:rPr>
              <a:t>s</a:t>
            </a:r>
            <a:r>
              <a:rPr lang="en-US" altLang="zh-CN" sz="4000" b="1">
                <a:latin typeface="Times New Roman" panose="02020603050405020304" pitchFamily="18" charset="0"/>
                <a:ea typeface="楷体_GB2312" pitchFamily="49" charset="-122"/>
              </a:rPr>
              <a:t> and </a:t>
            </a:r>
            <a:r>
              <a:rPr lang="en-US" altLang="zh-CN" sz="4000" b="1" i="1">
                <a:latin typeface="Times New Roman" panose="02020603050405020304" pitchFamily="18" charset="0"/>
                <a:ea typeface="楷体_GB2312" pitchFamily="49" charset="-122"/>
              </a:rPr>
              <a:t>P</a:t>
            </a:r>
            <a:r>
              <a:rPr lang="en-US" altLang="zh-CN" sz="4000" b="1">
                <a:latin typeface="Times New Roman" panose="02020603050405020304" pitchFamily="18" charset="0"/>
                <a:ea typeface="楷体_GB2312" pitchFamily="49" charset="-122"/>
              </a:rPr>
              <a:t>-</a:t>
            </a:r>
            <a:r>
              <a:rPr lang="en-US" altLang="zh-CN" sz="4000" b="1" i="1">
                <a:latin typeface="Times New Roman" panose="02020603050405020304" pitchFamily="18" charset="0"/>
                <a:ea typeface="楷体_GB2312" pitchFamily="49" charset="-122"/>
              </a:rPr>
              <a:t>v</a:t>
            </a:r>
            <a:r>
              <a:rPr lang="en-US" altLang="zh-CN" sz="4000" b="1">
                <a:latin typeface="Times New Roman" panose="02020603050405020304" pitchFamily="18" charset="0"/>
                <a:ea typeface="楷体_GB2312" pitchFamily="49" charset="-122"/>
              </a:rPr>
              <a:t> diagrams for the ideal Brayton Cycle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0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0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70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70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700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700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0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700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700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700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700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0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700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700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700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700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0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700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700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700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700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0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70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70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700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700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0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7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700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700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700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700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7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0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 nodeType="clickPar">
                      <p:stCondLst>
                        <p:cond delay="indefinite"/>
                      </p:stCondLst>
                      <p:childTnLst>
                        <p:par>
                          <p:cTn id="7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8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700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700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700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700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 nodeType="clickPar">
                      <p:stCondLst>
                        <p:cond delay="indefinite"/>
                      </p:stCondLst>
                      <p:childTnLst>
                        <p:par>
                          <p:cTn id="8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6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70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70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70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70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0033" grpId="0" autoUpdateAnimBg="0"/>
      <p:bldP spid="470034" grpId="0" autoUpdateAnimBg="0"/>
      <p:bldP spid="470035" grpId="0" autoUpdateAnimBg="0"/>
      <p:bldP spid="470036" grpId="0" autoUpdateAnimBg="0"/>
      <p:bldP spid="470041" grpId="0" autoUpdateAnimBg="0"/>
      <p:bldP spid="470042" grpId="0" autoUpdateAnimBg="0"/>
      <p:bldP spid="470043" grpId="0" autoUpdateAnimBg="0"/>
      <p:bldP spid="470044" grpId="0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42" name="Rectangle 2">
            <a:extLst>
              <a:ext uri="{FF2B5EF4-FFF2-40B4-BE49-F238E27FC236}">
                <a16:creationId xmlns:a16="http://schemas.microsoft.com/office/drawing/2014/main" id="{61896878-6559-4347-8160-1D875C15C15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68275"/>
            <a:ext cx="7772400" cy="823913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勃雷登循环的计算</a:t>
            </a:r>
          </a:p>
        </p:txBody>
      </p:sp>
      <p:grpSp>
        <p:nvGrpSpPr>
          <p:cNvPr id="471043" name="Group 3">
            <a:extLst>
              <a:ext uri="{FF2B5EF4-FFF2-40B4-BE49-F238E27FC236}">
                <a16:creationId xmlns:a16="http://schemas.microsoft.com/office/drawing/2014/main" id="{097CAE93-94C6-4128-9110-79F4EF3C7A24}"/>
              </a:ext>
            </a:extLst>
          </p:cNvPr>
          <p:cNvGrpSpPr>
            <a:grpSpLocks/>
          </p:cNvGrpSpPr>
          <p:nvPr/>
        </p:nvGrpSpPr>
        <p:grpSpPr bwMode="auto">
          <a:xfrm>
            <a:off x="5461000" y="1143000"/>
            <a:ext cx="3530600" cy="4070350"/>
            <a:chOff x="3152" y="1296"/>
            <a:chExt cx="2224" cy="2564"/>
          </a:xfrm>
        </p:grpSpPr>
        <p:sp>
          <p:nvSpPr>
            <p:cNvPr id="471044" name="Line 4">
              <a:extLst>
                <a:ext uri="{FF2B5EF4-FFF2-40B4-BE49-F238E27FC236}">
                  <a16:creationId xmlns:a16="http://schemas.microsoft.com/office/drawing/2014/main" id="{20DE22F4-C44C-43C9-A0D1-BEB672617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4" y="1344"/>
              <a:ext cx="0" cy="216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1045" name="Line 5">
              <a:extLst>
                <a:ext uri="{FF2B5EF4-FFF2-40B4-BE49-F238E27FC236}">
                  <a16:creationId xmlns:a16="http://schemas.microsoft.com/office/drawing/2014/main" id="{E9CBCF8E-2CA7-4631-9B87-0B77B056D35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504"/>
              <a:ext cx="1872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1046" name="Rectangle 6">
              <a:extLst>
                <a:ext uri="{FF2B5EF4-FFF2-40B4-BE49-F238E27FC236}">
                  <a16:creationId xmlns:a16="http://schemas.microsoft.com/office/drawing/2014/main" id="{D8F43E02-B2EE-4B33-BB4D-995AE68777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2" y="1296"/>
              <a:ext cx="292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471047" name="Rectangle 7">
              <a:extLst>
                <a:ext uri="{FF2B5EF4-FFF2-40B4-BE49-F238E27FC236}">
                  <a16:creationId xmlns:a16="http://schemas.microsoft.com/office/drawing/2014/main" id="{CD8442F6-1E89-4824-9394-B5C9DB65FC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3456"/>
              <a:ext cx="22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s</a:t>
              </a:r>
            </a:p>
          </p:txBody>
        </p:sp>
      </p:grpSp>
      <p:sp>
        <p:nvSpPr>
          <p:cNvPr id="471048" name="Line 8">
            <a:extLst>
              <a:ext uri="{FF2B5EF4-FFF2-40B4-BE49-F238E27FC236}">
                <a16:creationId xmlns:a16="http://schemas.microsoft.com/office/drawing/2014/main" id="{85A04D0B-8AD1-4940-BBF6-3EC78C31D490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0" y="2819400"/>
            <a:ext cx="0" cy="91440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1049" name="Line 9">
            <a:extLst>
              <a:ext uri="{FF2B5EF4-FFF2-40B4-BE49-F238E27FC236}">
                <a16:creationId xmlns:a16="http://schemas.microsoft.com/office/drawing/2014/main" id="{E569AFDA-25BF-4E54-B8A6-9C62012961D5}"/>
              </a:ext>
            </a:extLst>
          </p:cNvPr>
          <p:cNvSpPr>
            <a:spLocks noChangeShapeType="1"/>
          </p:cNvSpPr>
          <p:nvPr/>
        </p:nvSpPr>
        <p:spPr bwMode="auto">
          <a:xfrm>
            <a:off x="8305800" y="1676400"/>
            <a:ext cx="0" cy="94615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1050" name="Freeform 10">
            <a:extLst>
              <a:ext uri="{FF2B5EF4-FFF2-40B4-BE49-F238E27FC236}">
                <a16:creationId xmlns:a16="http://schemas.microsoft.com/office/drawing/2014/main" id="{6D977A6D-E6C5-435B-96F2-36455506BD6E}"/>
              </a:ext>
            </a:extLst>
          </p:cNvPr>
          <p:cNvSpPr>
            <a:spLocks/>
          </p:cNvSpPr>
          <p:nvPr/>
        </p:nvSpPr>
        <p:spPr bwMode="auto">
          <a:xfrm>
            <a:off x="6858000" y="1676400"/>
            <a:ext cx="1447800" cy="1143000"/>
          </a:xfrm>
          <a:custGeom>
            <a:avLst/>
            <a:gdLst>
              <a:gd name="T0" fmla="*/ 912 w 912"/>
              <a:gd name="T1" fmla="*/ 0 h 720"/>
              <a:gd name="T2" fmla="*/ 528 w 912"/>
              <a:gd name="T3" fmla="*/ 432 h 720"/>
              <a:gd name="T4" fmla="*/ 0 w 912"/>
              <a:gd name="T5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12" h="720">
                <a:moveTo>
                  <a:pt x="912" y="0"/>
                </a:moveTo>
                <a:cubicBezTo>
                  <a:pt x="796" y="156"/>
                  <a:pt x="680" y="312"/>
                  <a:pt x="528" y="432"/>
                </a:cubicBezTo>
                <a:cubicBezTo>
                  <a:pt x="376" y="552"/>
                  <a:pt x="96" y="672"/>
                  <a:pt x="0" y="72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1051" name="Freeform 11">
            <a:extLst>
              <a:ext uri="{FF2B5EF4-FFF2-40B4-BE49-F238E27FC236}">
                <a16:creationId xmlns:a16="http://schemas.microsoft.com/office/drawing/2014/main" id="{618F27BE-0227-450A-B82A-61686B951CCE}"/>
              </a:ext>
            </a:extLst>
          </p:cNvPr>
          <p:cNvSpPr>
            <a:spLocks/>
          </p:cNvSpPr>
          <p:nvPr/>
        </p:nvSpPr>
        <p:spPr bwMode="auto">
          <a:xfrm>
            <a:off x="6858000" y="2590800"/>
            <a:ext cx="1447800" cy="1143000"/>
          </a:xfrm>
          <a:custGeom>
            <a:avLst/>
            <a:gdLst>
              <a:gd name="T0" fmla="*/ 912 w 912"/>
              <a:gd name="T1" fmla="*/ 0 h 720"/>
              <a:gd name="T2" fmla="*/ 528 w 912"/>
              <a:gd name="T3" fmla="*/ 432 h 720"/>
              <a:gd name="T4" fmla="*/ 0 w 912"/>
              <a:gd name="T5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12" h="720">
                <a:moveTo>
                  <a:pt x="912" y="0"/>
                </a:moveTo>
                <a:cubicBezTo>
                  <a:pt x="796" y="156"/>
                  <a:pt x="680" y="312"/>
                  <a:pt x="528" y="432"/>
                </a:cubicBezTo>
                <a:cubicBezTo>
                  <a:pt x="376" y="552"/>
                  <a:pt x="96" y="672"/>
                  <a:pt x="0" y="72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1052" name="Rectangle 12">
            <a:extLst>
              <a:ext uri="{FF2B5EF4-FFF2-40B4-BE49-F238E27FC236}">
                <a16:creationId xmlns:a16="http://schemas.microsoft.com/office/drawing/2014/main" id="{601A8B2F-CAC3-4600-8CD0-C1D00BF049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3663" y="36576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71053" name="Rectangle 13">
            <a:extLst>
              <a:ext uri="{FF2B5EF4-FFF2-40B4-BE49-F238E27FC236}">
                <a16:creationId xmlns:a16="http://schemas.microsoft.com/office/drawing/2014/main" id="{718F5BB8-4172-4DB6-8011-19A0997939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67463" y="24384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71054" name="Rectangle 14">
            <a:extLst>
              <a:ext uri="{FF2B5EF4-FFF2-40B4-BE49-F238E27FC236}">
                <a16:creationId xmlns:a16="http://schemas.microsoft.com/office/drawing/2014/main" id="{E88F7E86-3799-4C3F-AC76-C3E2D945EF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0" y="12954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71055" name="Rectangle 15">
            <a:extLst>
              <a:ext uri="{FF2B5EF4-FFF2-40B4-BE49-F238E27FC236}">
                <a16:creationId xmlns:a16="http://schemas.microsoft.com/office/drawing/2014/main" id="{EAEE6EF1-6FD1-45CD-9A9D-E01D354605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0" y="22860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71056" name="Text Box 16">
            <a:extLst>
              <a:ext uri="{FF2B5EF4-FFF2-40B4-BE49-F238E27FC236}">
                <a16:creationId xmlns:a16="http://schemas.microsoft.com/office/drawing/2014/main" id="{09485406-5904-40FA-BD72-B640D5330C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914400"/>
            <a:ext cx="25304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吸热量：</a:t>
            </a:r>
          </a:p>
        </p:txBody>
      </p:sp>
      <p:graphicFrame>
        <p:nvGraphicFramePr>
          <p:cNvPr id="471057" name="Object 17">
            <a:extLst>
              <a:ext uri="{FF2B5EF4-FFF2-40B4-BE49-F238E27FC236}">
                <a16:creationId xmlns:a16="http://schemas.microsoft.com/office/drawing/2014/main" id="{1BC6945C-3CF9-49DD-B282-9DA198ACB8D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60463" y="1600200"/>
          <a:ext cx="260985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5056" name="Equation" r:id="rId3" imgW="965160" imgH="253800" progId="Equation.DSMT4">
                  <p:embed/>
                </p:oleObj>
              </mc:Choice>
              <mc:Fallback>
                <p:oleObj name="Equation" r:id="rId3" imgW="965160" imgH="253800" progId="Equation.DSMT4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60463" y="1600200"/>
                        <a:ext cx="2609850" cy="68580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1058" name="Text Box 18">
            <a:extLst>
              <a:ext uri="{FF2B5EF4-FFF2-40B4-BE49-F238E27FC236}">
                <a16:creationId xmlns:a16="http://schemas.microsoft.com/office/drawing/2014/main" id="{DEB6D7CF-2532-426B-826A-AA4DFC53F0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2438400"/>
            <a:ext cx="28860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放热量：</a:t>
            </a:r>
          </a:p>
        </p:txBody>
      </p:sp>
      <p:graphicFrame>
        <p:nvGraphicFramePr>
          <p:cNvPr id="471059" name="Object 19">
            <a:extLst>
              <a:ext uri="{FF2B5EF4-FFF2-40B4-BE49-F238E27FC236}">
                <a16:creationId xmlns:a16="http://schemas.microsoft.com/office/drawing/2014/main" id="{D7128A90-FFD8-44C5-B7CE-1DA1F3DD8E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66800" y="3124200"/>
          <a:ext cx="2644775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5057" name="Equation" r:id="rId5" imgW="977760" imgH="253800" progId="Equation.DSMT4">
                  <p:embed/>
                </p:oleObj>
              </mc:Choice>
              <mc:Fallback>
                <p:oleObj name="Equation" r:id="rId5" imgW="977760" imgH="253800" progId="Equation.DSMT4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" y="3124200"/>
                        <a:ext cx="2644775" cy="68580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1060" name="Text Box 20">
            <a:extLst>
              <a:ext uri="{FF2B5EF4-FFF2-40B4-BE49-F238E27FC236}">
                <a16:creationId xmlns:a16="http://schemas.microsoft.com/office/drawing/2014/main" id="{1EDAA991-B900-4CB5-BF9E-7E2419F8AA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4005263"/>
            <a:ext cx="24384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热效率：</a:t>
            </a:r>
          </a:p>
        </p:txBody>
      </p:sp>
      <p:graphicFrame>
        <p:nvGraphicFramePr>
          <p:cNvPr id="471061" name="Object 21">
            <a:extLst>
              <a:ext uri="{FF2B5EF4-FFF2-40B4-BE49-F238E27FC236}">
                <a16:creationId xmlns:a16="http://schemas.microsoft.com/office/drawing/2014/main" id="{030FB0E0-BB47-49D2-85ED-88B727EF06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4213" y="4652963"/>
          <a:ext cx="6149975" cy="1165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5058" name="Equation" r:id="rId7" imgW="2273040" imgH="431640" progId="Equation.DSMT4">
                  <p:embed/>
                </p:oleObj>
              </mc:Choice>
              <mc:Fallback>
                <p:oleObj name="Equation" r:id="rId7" imgW="2273040" imgH="431640" progId="Equation.DSMT4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4213" y="4652963"/>
                        <a:ext cx="6149975" cy="1165225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1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1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710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710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71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71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710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710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4710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4710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710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710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056" grpId="0" autoUpdateAnimBg="0"/>
      <p:bldP spid="471058" grpId="0" autoUpdateAnimBg="0"/>
      <p:bldP spid="471060" grpId="0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066" name="Rectangle 2">
            <a:extLst>
              <a:ext uri="{FF2B5EF4-FFF2-40B4-BE49-F238E27FC236}">
                <a16:creationId xmlns:a16="http://schemas.microsoft.com/office/drawing/2014/main" id="{6D5649B1-EC89-47C3-9860-E580AF1F50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68275"/>
            <a:ext cx="7772400" cy="823913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勃雷登循环热效率的计算</a:t>
            </a:r>
          </a:p>
        </p:txBody>
      </p:sp>
      <p:grpSp>
        <p:nvGrpSpPr>
          <p:cNvPr id="472067" name="Group 3">
            <a:extLst>
              <a:ext uri="{FF2B5EF4-FFF2-40B4-BE49-F238E27FC236}">
                <a16:creationId xmlns:a16="http://schemas.microsoft.com/office/drawing/2014/main" id="{1C794739-4942-448E-A2D5-A16F251856F0}"/>
              </a:ext>
            </a:extLst>
          </p:cNvPr>
          <p:cNvGrpSpPr>
            <a:grpSpLocks/>
          </p:cNvGrpSpPr>
          <p:nvPr/>
        </p:nvGrpSpPr>
        <p:grpSpPr bwMode="auto">
          <a:xfrm>
            <a:off x="5461000" y="1143000"/>
            <a:ext cx="3530600" cy="4070350"/>
            <a:chOff x="3152" y="1296"/>
            <a:chExt cx="2224" cy="2564"/>
          </a:xfrm>
        </p:grpSpPr>
        <p:sp>
          <p:nvSpPr>
            <p:cNvPr id="472068" name="Line 4">
              <a:extLst>
                <a:ext uri="{FF2B5EF4-FFF2-40B4-BE49-F238E27FC236}">
                  <a16:creationId xmlns:a16="http://schemas.microsoft.com/office/drawing/2014/main" id="{B70AC157-D416-4D23-9AE5-4F958C3F27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4" y="1344"/>
              <a:ext cx="0" cy="216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2069" name="Line 5">
              <a:extLst>
                <a:ext uri="{FF2B5EF4-FFF2-40B4-BE49-F238E27FC236}">
                  <a16:creationId xmlns:a16="http://schemas.microsoft.com/office/drawing/2014/main" id="{1D4885DA-D939-40D4-80B4-984B3261E1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504"/>
              <a:ext cx="1872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2070" name="Rectangle 6">
              <a:extLst>
                <a:ext uri="{FF2B5EF4-FFF2-40B4-BE49-F238E27FC236}">
                  <a16:creationId xmlns:a16="http://schemas.microsoft.com/office/drawing/2014/main" id="{AB42CB9E-A9A3-422E-8F90-AE517B78BD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2" y="1296"/>
              <a:ext cx="292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472071" name="Rectangle 7">
              <a:extLst>
                <a:ext uri="{FF2B5EF4-FFF2-40B4-BE49-F238E27FC236}">
                  <a16:creationId xmlns:a16="http://schemas.microsoft.com/office/drawing/2014/main" id="{583031D2-E775-493A-87B1-7CBE2D9923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3456"/>
              <a:ext cx="22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s</a:t>
              </a:r>
            </a:p>
          </p:txBody>
        </p:sp>
      </p:grpSp>
      <p:sp>
        <p:nvSpPr>
          <p:cNvPr id="472072" name="Line 8">
            <a:extLst>
              <a:ext uri="{FF2B5EF4-FFF2-40B4-BE49-F238E27FC236}">
                <a16:creationId xmlns:a16="http://schemas.microsoft.com/office/drawing/2014/main" id="{16BDC5BA-2E2C-4B17-A8E0-12D218AD07CB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0" y="2819400"/>
            <a:ext cx="0" cy="914400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2073" name="Line 9">
            <a:extLst>
              <a:ext uri="{FF2B5EF4-FFF2-40B4-BE49-F238E27FC236}">
                <a16:creationId xmlns:a16="http://schemas.microsoft.com/office/drawing/2014/main" id="{2EBB18E5-EBBA-4083-BA49-1DFEBACEBEA5}"/>
              </a:ext>
            </a:extLst>
          </p:cNvPr>
          <p:cNvSpPr>
            <a:spLocks noChangeShapeType="1"/>
          </p:cNvSpPr>
          <p:nvPr/>
        </p:nvSpPr>
        <p:spPr bwMode="auto">
          <a:xfrm>
            <a:off x="8305800" y="1676400"/>
            <a:ext cx="0" cy="946150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2074" name="Freeform 10">
            <a:extLst>
              <a:ext uri="{FF2B5EF4-FFF2-40B4-BE49-F238E27FC236}">
                <a16:creationId xmlns:a16="http://schemas.microsoft.com/office/drawing/2014/main" id="{1D25C45D-0D89-491C-99A4-BFC3DB13C238}"/>
              </a:ext>
            </a:extLst>
          </p:cNvPr>
          <p:cNvSpPr>
            <a:spLocks/>
          </p:cNvSpPr>
          <p:nvPr/>
        </p:nvSpPr>
        <p:spPr bwMode="auto">
          <a:xfrm>
            <a:off x="6858000" y="1676400"/>
            <a:ext cx="1447800" cy="1143000"/>
          </a:xfrm>
          <a:custGeom>
            <a:avLst/>
            <a:gdLst>
              <a:gd name="T0" fmla="*/ 912 w 912"/>
              <a:gd name="T1" fmla="*/ 0 h 720"/>
              <a:gd name="T2" fmla="*/ 528 w 912"/>
              <a:gd name="T3" fmla="*/ 432 h 720"/>
              <a:gd name="T4" fmla="*/ 0 w 912"/>
              <a:gd name="T5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12" h="720">
                <a:moveTo>
                  <a:pt x="912" y="0"/>
                </a:moveTo>
                <a:cubicBezTo>
                  <a:pt x="796" y="156"/>
                  <a:pt x="680" y="312"/>
                  <a:pt x="528" y="432"/>
                </a:cubicBezTo>
                <a:cubicBezTo>
                  <a:pt x="376" y="552"/>
                  <a:pt x="96" y="672"/>
                  <a:pt x="0" y="720"/>
                </a:cubicBezTo>
              </a:path>
            </a:pathLst>
          </a:custGeom>
          <a:noFill/>
          <a:ln w="254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2075" name="Freeform 11">
            <a:extLst>
              <a:ext uri="{FF2B5EF4-FFF2-40B4-BE49-F238E27FC236}">
                <a16:creationId xmlns:a16="http://schemas.microsoft.com/office/drawing/2014/main" id="{8EF04697-CAF8-4BBB-A302-13BC6B72EDBA}"/>
              </a:ext>
            </a:extLst>
          </p:cNvPr>
          <p:cNvSpPr>
            <a:spLocks/>
          </p:cNvSpPr>
          <p:nvPr/>
        </p:nvSpPr>
        <p:spPr bwMode="auto">
          <a:xfrm>
            <a:off x="6858000" y="2590800"/>
            <a:ext cx="1447800" cy="1143000"/>
          </a:xfrm>
          <a:custGeom>
            <a:avLst/>
            <a:gdLst>
              <a:gd name="T0" fmla="*/ 912 w 912"/>
              <a:gd name="T1" fmla="*/ 0 h 720"/>
              <a:gd name="T2" fmla="*/ 528 w 912"/>
              <a:gd name="T3" fmla="*/ 432 h 720"/>
              <a:gd name="T4" fmla="*/ 0 w 912"/>
              <a:gd name="T5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12" h="720">
                <a:moveTo>
                  <a:pt x="912" y="0"/>
                </a:moveTo>
                <a:cubicBezTo>
                  <a:pt x="796" y="156"/>
                  <a:pt x="680" y="312"/>
                  <a:pt x="528" y="432"/>
                </a:cubicBezTo>
                <a:cubicBezTo>
                  <a:pt x="376" y="552"/>
                  <a:pt x="96" y="672"/>
                  <a:pt x="0" y="720"/>
                </a:cubicBezTo>
              </a:path>
            </a:pathLst>
          </a:custGeom>
          <a:noFill/>
          <a:ln w="254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2076" name="Rectangle 12">
            <a:extLst>
              <a:ext uri="{FF2B5EF4-FFF2-40B4-BE49-F238E27FC236}">
                <a16:creationId xmlns:a16="http://schemas.microsoft.com/office/drawing/2014/main" id="{1A67770F-345D-42FC-A7DA-AC66AD7B85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36576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72077" name="Rectangle 13">
            <a:extLst>
              <a:ext uri="{FF2B5EF4-FFF2-40B4-BE49-F238E27FC236}">
                <a16:creationId xmlns:a16="http://schemas.microsoft.com/office/drawing/2014/main" id="{8914A541-AFA2-4452-9E04-EE1DD48A85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0" y="24384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72078" name="Rectangle 14">
            <a:extLst>
              <a:ext uri="{FF2B5EF4-FFF2-40B4-BE49-F238E27FC236}">
                <a16:creationId xmlns:a16="http://schemas.microsoft.com/office/drawing/2014/main" id="{63FCCED3-70D5-4FB0-AE57-61FDBB3E69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0" y="12954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72079" name="Rectangle 15">
            <a:extLst>
              <a:ext uri="{FF2B5EF4-FFF2-40B4-BE49-F238E27FC236}">
                <a16:creationId xmlns:a16="http://schemas.microsoft.com/office/drawing/2014/main" id="{24910C4D-22FE-4172-9B42-506C5E0BAA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0" y="22860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72080" name="Text Box 16">
            <a:extLst>
              <a:ext uri="{FF2B5EF4-FFF2-40B4-BE49-F238E27FC236}">
                <a16:creationId xmlns:a16="http://schemas.microsoft.com/office/drawing/2014/main" id="{8F196E2B-5E98-4CBF-9499-39EE14AF03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066800"/>
            <a:ext cx="30353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热效率：</a:t>
            </a:r>
          </a:p>
        </p:txBody>
      </p:sp>
      <p:graphicFrame>
        <p:nvGraphicFramePr>
          <p:cNvPr id="472081" name="Object 17">
            <a:extLst>
              <a:ext uri="{FF2B5EF4-FFF2-40B4-BE49-F238E27FC236}">
                <a16:creationId xmlns:a16="http://schemas.microsoft.com/office/drawing/2014/main" id="{3C762361-28D0-436C-82AA-7197AD35363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3400" y="1752600"/>
          <a:ext cx="2471738" cy="1163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188" name="Equation" r:id="rId3" imgW="914400" imgH="431640" progId="Equation.DSMT4">
                  <p:embed/>
                </p:oleObj>
              </mc:Choice>
              <mc:Fallback>
                <p:oleObj name="Equation" r:id="rId3" imgW="914400" imgH="431640" progId="Equation.DSMT4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" y="1752600"/>
                        <a:ext cx="2471738" cy="1163638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2082" name="Object 18">
            <a:extLst>
              <a:ext uri="{FF2B5EF4-FFF2-40B4-BE49-F238E27FC236}">
                <a16:creationId xmlns:a16="http://schemas.microsoft.com/office/drawing/2014/main" id="{6C2C0407-4AE9-4ADD-8E6B-7EB870C52C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71800" y="1143000"/>
          <a:ext cx="2514600" cy="228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189" name="Equation" r:id="rId5" imgW="1002960" imgH="914400" progId="Equation.DSMT4">
                  <p:embed/>
                </p:oleObj>
              </mc:Choice>
              <mc:Fallback>
                <p:oleObj name="Equation" r:id="rId5" imgW="1002960" imgH="914400" progId="Equation.DSMT4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1143000"/>
                        <a:ext cx="2514600" cy="228600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2083" name="Object 19">
            <a:extLst>
              <a:ext uri="{FF2B5EF4-FFF2-40B4-BE49-F238E27FC236}">
                <a16:creationId xmlns:a16="http://schemas.microsoft.com/office/drawing/2014/main" id="{F1BB3729-6058-4C8A-815A-D62CE72549F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000" y="3429000"/>
          <a:ext cx="4648200" cy="187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190" name="Equation" r:id="rId7" imgW="1854000" imgH="749160" progId="Equation.DSMT4">
                  <p:embed/>
                </p:oleObj>
              </mc:Choice>
              <mc:Fallback>
                <p:oleObj name="Equation" r:id="rId7" imgW="1854000" imgH="749160" progId="Equation.DSMT4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3429000"/>
                        <a:ext cx="4648200" cy="187325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2084" name="Object 20">
            <a:extLst>
              <a:ext uri="{FF2B5EF4-FFF2-40B4-BE49-F238E27FC236}">
                <a16:creationId xmlns:a16="http://schemas.microsoft.com/office/drawing/2014/main" id="{163FEBBD-E797-4F42-9E21-68C935A997A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619625" y="0"/>
          <a:ext cx="4524375" cy="1398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191" name="Equation" r:id="rId9" imgW="1803240" imgH="558720" progId="Equation.DSMT4">
                  <p:embed/>
                </p:oleObj>
              </mc:Choice>
              <mc:Fallback>
                <p:oleObj name="Equation" r:id="rId9" imgW="1803240" imgH="558720" progId="Equation.DSMT4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19625" y="0"/>
                        <a:ext cx="4524375" cy="1398588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2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2085" name="Object 21">
            <a:extLst>
              <a:ext uri="{FF2B5EF4-FFF2-40B4-BE49-F238E27FC236}">
                <a16:creationId xmlns:a16="http://schemas.microsoft.com/office/drawing/2014/main" id="{9BB90D78-CB27-4CF9-8DB8-69A2D866643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4938" y="5292725"/>
          <a:ext cx="550862" cy="118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192" name="剪辑" r:id="rId11" imgW="1857600" imgH="3995640" progId="MS_ClipArt_Gallery.2">
                  <p:embed/>
                </p:oleObj>
              </mc:Choice>
              <mc:Fallback>
                <p:oleObj name="剪辑" r:id="rId11" imgW="1857600" imgH="3995640" progId="MS_ClipArt_Gallery.2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4938" y="5292725"/>
                        <a:ext cx="550862" cy="1184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2087" name="AutoShape 23">
            <a:extLst>
              <a:ext uri="{FF2B5EF4-FFF2-40B4-BE49-F238E27FC236}">
                <a16:creationId xmlns:a16="http://schemas.microsoft.com/office/drawing/2014/main" id="{D38E6AE1-05E1-48C8-B1A2-E2BF2F6255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3352800"/>
            <a:ext cx="1295400" cy="1295400"/>
          </a:xfrm>
          <a:prstGeom prst="wedgeRoundRectCallout">
            <a:avLst>
              <a:gd name="adj1" fmla="val 10662"/>
              <a:gd name="adj2" fmla="val 127329"/>
              <a:gd name="adj3" fmla="val 16667"/>
            </a:avLst>
          </a:prstGeom>
          <a:noFill/>
          <a:ln w="38100" cap="sq">
            <a:solidFill>
              <a:srgbClr val="0000FF"/>
            </a:solidFill>
            <a:miter lim="800000"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zh-CN"/>
          </a:p>
        </p:txBody>
      </p:sp>
      <p:graphicFrame>
        <p:nvGraphicFramePr>
          <p:cNvPr id="472089" name="Object 25">
            <a:extLst>
              <a:ext uri="{FF2B5EF4-FFF2-40B4-BE49-F238E27FC236}">
                <a16:creationId xmlns:a16="http://schemas.microsoft.com/office/drawing/2014/main" id="{E3539738-7730-487E-8769-134B1AD2CCC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43663" y="4724400"/>
          <a:ext cx="1955800" cy="1163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193" name="Equation" r:id="rId13" imgW="723600" imgH="431640" progId="Equation.DSMT4">
                  <p:embed/>
                </p:oleObj>
              </mc:Choice>
              <mc:Fallback>
                <p:oleObj name="Equation" r:id="rId13" imgW="723600" imgH="431640" progId="Equation.DSMT4">
                  <p:embed/>
                  <p:pic>
                    <p:nvPicPr>
                      <p:cNvPr id="0" name="Object 2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43663" y="4724400"/>
                        <a:ext cx="1955800" cy="1163638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72091" name="Group 27">
            <a:extLst>
              <a:ext uri="{FF2B5EF4-FFF2-40B4-BE49-F238E27FC236}">
                <a16:creationId xmlns:a16="http://schemas.microsoft.com/office/drawing/2014/main" id="{B5572D84-5F7D-474D-909F-BE3648B336E0}"/>
              </a:ext>
            </a:extLst>
          </p:cNvPr>
          <p:cNvGrpSpPr>
            <a:grpSpLocks/>
          </p:cNvGrpSpPr>
          <p:nvPr/>
        </p:nvGrpSpPr>
        <p:grpSpPr bwMode="auto">
          <a:xfrm>
            <a:off x="685800" y="5715000"/>
            <a:ext cx="5826125" cy="609600"/>
            <a:chOff x="432" y="3600"/>
            <a:chExt cx="3670" cy="384"/>
          </a:xfrm>
        </p:grpSpPr>
        <p:sp>
          <p:nvSpPr>
            <p:cNvPr id="472090" name="Rectangle 26">
              <a:extLst>
                <a:ext uri="{FF2B5EF4-FFF2-40B4-BE49-F238E27FC236}">
                  <a16:creationId xmlns:a16="http://schemas.microsoft.com/office/drawing/2014/main" id="{87189DE4-8916-446C-A0EC-2925B8D276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" y="3600"/>
              <a:ext cx="3504" cy="384"/>
            </a:xfrm>
            <a:prstGeom prst="rect">
              <a:avLst/>
            </a:prstGeom>
            <a:solidFill>
              <a:srgbClr val="66FF66"/>
            </a:solidFill>
            <a:ln w="12700" cap="sq">
              <a:solidFill>
                <a:srgbClr val="00FF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2086" name="Text Box 22">
              <a:extLst>
                <a:ext uri="{FF2B5EF4-FFF2-40B4-BE49-F238E27FC236}">
                  <a16:creationId xmlns:a16="http://schemas.microsoft.com/office/drawing/2014/main" id="{0352CE0D-E12C-422C-9AD9-0A12408F4F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2" y="3600"/>
              <a:ext cx="3670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2800">
                  <a:solidFill>
                    <a:schemeClr val="bg2"/>
                  </a:solidFill>
                  <a:ea typeface="宋体" panose="02010600030101010101" pitchFamily="2" charset="-122"/>
                </a:rPr>
                <a:t>热效率表达式似乎与卡诺循环一样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72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720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720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720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720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2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720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720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720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720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720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720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2087" grpId="0" animBg="1" autoUpdateAnimBg="0"/>
      <p:bldP spid="472086" grpId="0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090" name="Rectangle 2">
            <a:extLst>
              <a:ext uri="{FF2B5EF4-FFF2-40B4-BE49-F238E27FC236}">
                <a16:creationId xmlns:a16="http://schemas.microsoft.com/office/drawing/2014/main" id="{C9E05FF9-76C8-455B-9670-935A19461C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68275"/>
            <a:ext cx="7772400" cy="823913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勃雷登循环热效率的计算</a:t>
            </a:r>
          </a:p>
        </p:txBody>
      </p:sp>
      <p:grpSp>
        <p:nvGrpSpPr>
          <p:cNvPr id="473091" name="Group 3">
            <a:extLst>
              <a:ext uri="{FF2B5EF4-FFF2-40B4-BE49-F238E27FC236}">
                <a16:creationId xmlns:a16="http://schemas.microsoft.com/office/drawing/2014/main" id="{FC61633F-FD25-4434-B461-E9EE7ABB1F4C}"/>
              </a:ext>
            </a:extLst>
          </p:cNvPr>
          <p:cNvGrpSpPr>
            <a:grpSpLocks/>
          </p:cNvGrpSpPr>
          <p:nvPr/>
        </p:nvGrpSpPr>
        <p:grpSpPr bwMode="auto">
          <a:xfrm>
            <a:off x="5461000" y="1143000"/>
            <a:ext cx="3530600" cy="4070350"/>
            <a:chOff x="3152" y="1296"/>
            <a:chExt cx="2224" cy="2564"/>
          </a:xfrm>
        </p:grpSpPr>
        <p:sp>
          <p:nvSpPr>
            <p:cNvPr id="473092" name="Line 4">
              <a:extLst>
                <a:ext uri="{FF2B5EF4-FFF2-40B4-BE49-F238E27FC236}">
                  <a16:creationId xmlns:a16="http://schemas.microsoft.com/office/drawing/2014/main" id="{9BFE0C1D-4328-406A-A0BE-6185CE797F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4" y="1344"/>
              <a:ext cx="0" cy="216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3093" name="Line 5">
              <a:extLst>
                <a:ext uri="{FF2B5EF4-FFF2-40B4-BE49-F238E27FC236}">
                  <a16:creationId xmlns:a16="http://schemas.microsoft.com/office/drawing/2014/main" id="{B6FC4232-291D-4EB7-B312-6621F5C48DB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504"/>
              <a:ext cx="1872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3094" name="Rectangle 6">
              <a:extLst>
                <a:ext uri="{FF2B5EF4-FFF2-40B4-BE49-F238E27FC236}">
                  <a16:creationId xmlns:a16="http://schemas.microsoft.com/office/drawing/2014/main" id="{F4774D7C-1EC8-4447-979B-9FB0D3F6EB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2" y="1296"/>
              <a:ext cx="292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473095" name="Rectangle 7">
              <a:extLst>
                <a:ext uri="{FF2B5EF4-FFF2-40B4-BE49-F238E27FC236}">
                  <a16:creationId xmlns:a16="http://schemas.microsoft.com/office/drawing/2014/main" id="{8FDD180D-856F-4EB7-BD70-79CD0089C6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3456"/>
              <a:ext cx="22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s</a:t>
              </a:r>
            </a:p>
          </p:txBody>
        </p:sp>
      </p:grpSp>
      <p:sp>
        <p:nvSpPr>
          <p:cNvPr id="473096" name="Line 8">
            <a:extLst>
              <a:ext uri="{FF2B5EF4-FFF2-40B4-BE49-F238E27FC236}">
                <a16:creationId xmlns:a16="http://schemas.microsoft.com/office/drawing/2014/main" id="{C190AD90-0EC9-4891-966F-F73BB68B8758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0" y="2819400"/>
            <a:ext cx="0" cy="91440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3097" name="Line 9">
            <a:extLst>
              <a:ext uri="{FF2B5EF4-FFF2-40B4-BE49-F238E27FC236}">
                <a16:creationId xmlns:a16="http://schemas.microsoft.com/office/drawing/2014/main" id="{D29438C7-5218-4676-9DE8-DFDDD3B83B23}"/>
              </a:ext>
            </a:extLst>
          </p:cNvPr>
          <p:cNvSpPr>
            <a:spLocks noChangeShapeType="1"/>
          </p:cNvSpPr>
          <p:nvPr/>
        </p:nvSpPr>
        <p:spPr bwMode="auto">
          <a:xfrm>
            <a:off x="8305800" y="1676400"/>
            <a:ext cx="0" cy="94615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3098" name="Freeform 10">
            <a:extLst>
              <a:ext uri="{FF2B5EF4-FFF2-40B4-BE49-F238E27FC236}">
                <a16:creationId xmlns:a16="http://schemas.microsoft.com/office/drawing/2014/main" id="{FDF22C54-CBE7-46EE-83EC-F3F7F8537762}"/>
              </a:ext>
            </a:extLst>
          </p:cNvPr>
          <p:cNvSpPr>
            <a:spLocks/>
          </p:cNvSpPr>
          <p:nvPr/>
        </p:nvSpPr>
        <p:spPr bwMode="auto">
          <a:xfrm>
            <a:off x="6858000" y="1676400"/>
            <a:ext cx="1447800" cy="1143000"/>
          </a:xfrm>
          <a:custGeom>
            <a:avLst/>
            <a:gdLst>
              <a:gd name="T0" fmla="*/ 912 w 912"/>
              <a:gd name="T1" fmla="*/ 0 h 720"/>
              <a:gd name="T2" fmla="*/ 528 w 912"/>
              <a:gd name="T3" fmla="*/ 432 h 720"/>
              <a:gd name="T4" fmla="*/ 0 w 912"/>
              <a:gd name="T5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12" h="720">
                <a:moveTo>
                  <a:pt x="912" y="0"/>
                </a:moveTo>
                <a:cubicBezTo>
                  <a:pt x="796" y="156"/>
                  <a:pt x="680" y="312"/>
                  <a:pt x="528" y="432"/>
                </a:cubicBezTo>
                <a:cubicBezTo>
                  <a:pt x="376" y="552"/>
                  <a:pt x="96" y="672"/>
                  <a:pt x="0" y="72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3099" name="Freeform 11">
            <a:extLst>
              <a:ext uri="{FF2B5EF4-FFF2-40B4-BE49-F238E27FC236}">
                <a16:creationId xmlns:a16="http://schemas.microsoft.com/office/drawing/2014/main" id="{D8DDE8D7-0EC7-42FE-93A4-15E5CD818D36}"/>
              </a:ext>
            </a:extLst>
          </p:cNvPr>
          <p:cNvSpPr>
            <a:spLocks/>
          </p:cNvSpPr>
          <p:nvPr/>
        </p:nvSpPr>
        <p:spPr bwMode="auto">
          <a:xfrm>
            <a:off x="6858000" y="2590800"/>
            <a:ext cx="1447800" cy="1143000"/>
          </a:xfrm>
          <a:custGeom>
            <a:avLst/>
            <a:gdLst>
              <a:gd name="T0" fmla="*/ 912 w 912"/>
              <a:gd name="T1" fmla="*/ 0 h 720"/>
              <a:gd name="T2" fmla="*/ 528 w 912"/>
              <a:gd name="T3" fmla="*/ 432 h 720"/>
              <a:gd name="T4" fmla="*/ 0 w 912"/>
              <a:gd name="T5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12" h="720">
                <a:moveTo>
                  <a:pt x="912" y="0"/>
                </a:moveTo>
                <a:cubicBezTo>
                  <a:pt x="796" y="156"/>
                  <a:pt x="680" y="312"/>
                  <a:pt x="528" y="432"/>
                </a:cubicBezTo>
                <a:cubicBezTo>
                  <a:pt x="376" y="552"/>
                  <a:pt x="96" y="672"/>
                  <a:pt x="0" y="72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3100" name="Rectangle 12">
            <a:extLst>
              <a:ext uri="{FF2B5EF4-FFF2-40B4-BE49-F238E27FC236}">
                <a16:creationId xmlns:a16="http://schemas.microsoft.com/office/drawing/2014/main" id="{97FEA400-68E0-4896-81DA-F62B742560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36576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73101" name="Rectangle 13">
            <a:extLst>
              <a:ext uri="{FF2B5EF4-FFF2-40B4-BE49-F238E27FC236}">
                <a16:creationId xmlns:a16="http://schemas.microsoft.com/office/drawing/2014/main" id="{F66E9C65-B1F0-4CAD-A2B9-F55A0A7392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0" y="24384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73102" name="Rectangle 14">
            <a:extLst>
              <a:ext uri="{FF2B5EF4-FFF2-40B4-BE49-F238E27FC236}">
                <a16:creationId xmlns:a16="http://schemas.microsoft.com/office/drawing/2014/main" id="{A7F3B03F-2F5D-4BB9-95BB-75296AE51E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0" y="12954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73103" name="Rectangle 15">
            <a:extLst>
              <a:ext uri="{FF2B5EF4-FFF2-40B4-BE49-F238E27FC236}">
                <a16:creationId xmlns:a16="http://schemas.microsoft.com/office/drawing/2014/main" id="{B12C7C72-CEC4-4867-B05F-004F04F892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0" y="22860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73104" name="Text Box 16">
            <a:extLst>
              <a:ext uri="{FF2B5EF4-FFF2-40B4-BE49-F238E27FC236}">
                <a16:creationId xmlns:a16="http://schemas.microsoft.com/office/drawing/2014/main" id="{5FC46CC3-715B-4B3F-992C-F0B9BD105C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066800"/>
            <a:ext cx="29622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热效率：</a:t>
            </a:r>
          </a:p>
        </p:txBody>
      </p:sp>
      <p:graphicFrame>
        <p:nvGraphicFramePr>
          <p:cNvPr id="473105" name="Object 17">
            <a:extLst>
              <a:ext uri="{FF2B5EF4-FFF2-40B4-BE49-F238E27FC236}">
                <a16:creationId xmlns:a16="http://schemas.microsoft.com/office/drawing/2014/main" id="{A44E1EE5-040B-47AD-9EE6-52DEB498FEA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5800" y="1676400"/>
          <a:ext cx="2578100" cy="187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231" name="Equation" r:id="rId3" imgW="1028520" imgH="749160" progId="Equation.DSMT4">
                  <p:embed/>
                </p:oleObj>
              </mc:Choice>
              <mc:Fallback>
                <p:oleObj name="Equation" r:id="rId3" imgW="1028520" imgH="749160" progId="Equation.DSMT4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" y="1676400"/>
                        <a:ext cx="2578100" cy="187325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3106" name="Text Box 18">
            <a:extLst>
              <a:ext uri="{FF2B5EF4-FFF2-40B4-BE49-F238E27FC236}">
                <a16:creationId xmlns:a16="http://schemas.microsoft.com/office/drawing/2014/main" id="{40CA8AC0-C54D-4690-B957-BF9406462F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3840163"/>
            <a:ext cx="3025775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定义：</a:t>
            </a:r>
          </a:p>
        </p:txBody>
      </p:sp>
      <p:sp>
        <p:nvSpPr>
          <p:cNvPr id="473107" name="Text Box 19">
            <a:extLst>
              <a:ext uri="{FF2B5EF4-FFF2-40B4-BE49-F238E27FC236}">
                <a16:creationId xmlns:a16="http://schemas.microsoft.com/office/drawing/2014/main" id="{4936EAA2-A581-4D74-9D71-9CD4052D0B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3840163"/>
            <a:ext cx="12954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压比</a:t>
            </a:r>
          </a:p>
        </p:txBody>
      </p:sp>
      <p:graphicFrame>
        <p:nvGraphicFramePr>
          <p:cNvPr id="473108" name="Object 20">
            <a:extLst>
              <a:ext uri="{FF2B5EF4-FFF2-40B4-BE49-F238E27FC236}">
                <a16:creationId xmlns:a16="http://schemas.microsoft.com/office/drawing/2014/main" id="{C2FFD9B1-6BAE-42B1-ACF1-9A4894880AC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71800" y="3644900"/>
          <a:ext cx="1306513" cy="1165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232" name="Equation" r:id="rId5" imgW="482400" imgH="431640" progId="Equation.DSMT4">
                  <p:embed/>
                </p:oleObj>
              </mc:Choice>
              <mc:Fallback>
                <p:oleObj name="Equation" r:id="rId5" imgW="482400" imgH="431640" progId="Equation.DSMT4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3644900"/>
                        <a:ext cx="1306513" cy="1165225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3109" name="Object 21">
            <a:extLst>
              <a:ext uri="{FF2B5EF4-FFF2-40B4-BE49-F238E27FC236}">
                <a16:creationId xmlns:a16="http://schemas.microsoft.com/office/drawing/2014/main" id="{B6A165F1-CC03-444B-BB9C-8013CC508B3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00400" y="1676400"/>
          <a:ext cx="1592263" cy="1238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233" name="Equation" r:id="rId7" imgW="634680" imgH="495000" progId="Equation.DSMT4">
                  <p:embed/>
                </p:oleObj>
              </mc:Choice>
              <mc:Fallback>
                <p:oleObj name="Equation" r:id="rId7" imgW="634680" imgH="495000" progId="Equation.DSMT4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00400" y="1676400"/>
                        <a:ext cx="1592263" cy="123825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3110" name="Object 22">
            <a:extLst>
              <a:ext uri="{FF2B5EF4-FFF2-40B4-BE49-F238E27FC236}">
                <a16:creationId xmlns:a16="http://schemas.microsoft.com/office/drawing/2014/main" id="{E279CFC3-AFD5-4A0F-A16F-9CAC5B68506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000" y="5181600"/>
          <a:ext cx="417513" cy="417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234" name="Equation" r:id="rId9" imgW="139680" imgH="139680" progId="Equation.DSMT4">
                  <p:embed/>
                </p:oleObj>
              </mc:Choice>
              <mc:Fallback>
                <p:oleObj name="Equation" r:id="rId9" imgW="139680" imgH="139680" progId="Equation.DSMT4">
                  <p:embed/>
                  <p:pic>
                    <p:nvPicPr>
                      <p:cNvPr id="0" name="Object 2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5181600"/>
                        <a:ext cx="417513" cy="417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tx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3111" name="AutoShape 23">
            <a:extLst>
              <a:ext uri="{FF2B5EF4-FFF2-40B4-BE49-F238E27FC236}">
                <a16:creationId xmlns:a16="http://schemas.microsoft.com/office/drawing/2014/main" id="{7D5CB818-E7D7-4EC2-9814-779DCA5A47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400" y="5029200"/>
            <a:ext cx="147638" cy="685800"/>
          </a:xfrm>
          <a:prstGeom prst="upArrow">
            <a:avLst>
              <a:gd name="adj1" fmla="val 50000"/>
              <a:gd name="adj2" fmla="val 116129"/>
            </a:avLst>
          </a:prstGeom>
          <a:solidFill>
            <a:srgbClr val="99FFCC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73112" name="Object 24">
            <a:extLst>
              <a:ext uri="{FF2B5EF4-FFF2-40B4-BE49-F238E27FC236}">
                <a16:creationId xmlns:a16="http://schemas.microsoft.com/office/drawing/2014/main" id="{E9266D55-5645-402E-A30F-3C5E3F8BE82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85950" y="5049838"/>
          <a:ext cx="455613" cy="682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235" name="Equation" r:id="rId11" imgW="152280" imgH="228600" progId="Equation.DSMT4">
                  <p:embed/>
                </p:oleObj>
              </mc:Choice>
              <mc:Fallback>
                <p:oleObj name="Equation" r:id="rId11" imgW="152280" imgH="228600" progId="Equation.DSMT4">
                  <p:embed/>
                  <p:pic>
                    <p:nvPicPr>
                      <p:cNvPr id="0" name="Object 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85950" y="5049838"/>
                        <a:ext cx="455613" cy="682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tx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3113" name="AutoShape 25">
            <a:extLst>
              <a:ext uri="{FF2B5EF4-FFF2-40B4-BE49-F238E27FC236}">
                <a16:creationId xmlns:a16="http://schemas.microsoft.com/office/drawing/2014/main" id="{D1E37F7E-966B-4FCA-A994-AEBC5A865F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43163" y="5029200"/>
            <a:ext cx="147637" cy="685800"/>
          </a:xfrm>
          <a:prstGeom prst="upArrow">
            <a:avLst>
              <a:gd name="adj1" fmla="val 50000"/>
              <a:gd name="adj2" fmla="val 116129"/>
            </a:avLst>
          </a:prstGeom>
          <a:solidFill>
            <a:srgbClr val="99FFCC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73114" name="Object 26">
            <a:extLst>
              <a:ext uri="{FF2B5EF4-FFF2-40B4-BE49-F238E27FC236}">
                <a16:creationId xmlns:a16="http://schemas.microsoft.com/office/drawing/2014/main" id="{3577019F-E9FE-4356-A688-58D4EB8D739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706938" y="5148263"/>
          <a:ext cx="379412" cy="531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236" name="Equation" r:id="rId13" imgW="126720" imgH="177480" progId="Equation.DSMT4">
                  <p:embed/>
                </p:oleObj>
              </mc:Choice>
              <mc:Fallback>
                <p:oleObj name="Equation" r:id="rId13" imgW="126720" imgH="177480" progId="Equation.DSMT4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06938" y="5148263"/>
                        <a:ext cx="379412" cy="5318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tx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3115" name="AutoShape 27">
            <a:extLst>
              <a:ext uri="{FF2B5EF4-FFF2-40B4-BE49-F238E27FC236}">
                <a16:creationId xmlns:a16="http://schemas.microsoft.com/office/drawing/2014/main" id="{39480CFE-C5FB-4C83-9BD9-78405C5A28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1288" y="5013325"/>
            <a:ext cx="147637" cy="685800"/>
          </a:xfrm>
          <a:prstGeom prst="upArrow">
            <a:avLst>
              <a:gd name="adj1" fmla="val 50000"/>
              <a:gd name="adj2" fmla="val 116129"/>
            </a:avLst>
          </a:prstGeom>
          <a:solidFill>
            <a:srgbClr val="99FFCC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3116" name="AutoShape 28">
            <a:extLst>
              <a:ext uri="{FF2B5EF4-FFF2-40B4-BE49-F238E27FC236}">
                <a16:creationId xmlns:a16="http://schemas.microsoft.com/office/drawing/2014/main" id="{A3484873-0957-4134-AAA6-1D62D3408D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69050" y="5013325"/>
            <a:ext cx="147638" cy="685800"/>
          </a:xfrm>
          <a:prstGeom prst="upArrow">
            <a:avLst>
              <a:gd name="adj1" fmla="val 50000"/>
              <a:gd name="adj2" fmla="val 116129"/>
            </a:avLst>
          </a:prstGeom>
          <a:solidFill>
            <a:srgbClr val="99FFCC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73117" name="Object 29">
            <a:extLst>
              <a:ext uri="{FF2B5EF4-FFF2-40B4-BE49-F238E27FC236}">
                <a16:creationId xmlns:a16="http://schemas.microsoft.com/office/drawing/2014/main" id="{39282DD1-9ED0-41CC-9CF3-F2DCB9CBE4E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830888" y="5016500"/>
          <a:ext cx="455612" cy="682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237" name="Equation" r:id="rId15" imgW="152280" imgH="228600" progId="Equation.DSMT4">
                  <p:embed/>
                </p:oleObj>
              </mc:Choice>
              <mc:Fallback>
                <p:oleObj name="Equation" r:id="rId15" imgW="152280" imgH="228600" progId="Equation.DSMT4">
                  <p:embed/>
                  <p:pic>
                    <p:nvPicPr>
                      <p:cNvPr id="0" name="Object 2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30888" y="5016500"/>
                        <a:ext cx="455612" cy="682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tx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3118" name="Text Box 30">
            <a:extLst>
              <a:ext uri="{FF2B5EF4-FFF2-40B4-BE49-F238E27FC236}">
                <a16:creationId xmlns:a16="http://schemas.microsoft.com/office/drawing/2014/main" id="{9F86CBB1-0068-40A7-853B-855612AED3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4292600"/>
            <a:ext cx="496728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zh-CN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Pressure ratio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473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473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6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3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473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2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73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73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7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73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73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73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73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3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73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73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73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73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3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4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73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73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73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73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73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73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7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73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73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73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73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3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8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73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73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73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73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3106" grpId="0" autoUpdateAnimBg="0"/>
      <p:bldP spid="473107" grpId="0" autoUpdateAnimBg="0"/>
      <p:bldP spid="473118" grpId="0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114" name="Rectangle 2">
            <a:extLst>
              <a:ext uri="{FF2B5EF4-FFF2-40B4-BE49-F238E27FC236}">
                <a16:creationId xmlns:a16="http://schemas.microsoft.com/office/drawing/2014/main" id="{FFBA9968-07CE-49A9-BE71-3A53194F17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68275"/>
            <a:ext cx="7772400" cy="823913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勃雷登循环净功的计算</a:t>
            </a:r>
          </a:p>
        </p:txBody>
      </p:sp>
      <p:grpSp>
        <p:nvGrpSpPr>
          <p:cNvPr id="474115" name="Group 3">
            <a:extLst>
              <a:ext uri="{FF2B5EF4-FFF2-40B4-BE49-F238E27FC236}">
                <a16:creationId xmlns:a16="http://schemas.microsoft.com/office/drawing/2014/main" id="{B569ECF0-8128-4AD2-9CCD-1436166F3250}"/>
              </a:ext>
            </a:extLst>
          </p:cNvPr>
          <p:cNvGrpSpPr>
            <a:grpSpLocks/>
          </p:cNvGrpSpPr>
          <p:nvPr/>
        </p:nvGrpSpPr>
        <p:grpSpPr bwMode="auto">
          <a:xfrm>
            <a:off x="5461000" y="1143000"/>
            <a:ext cx="3530600" cy="4070350"/>
            <a:chOff x="3152" y="1296"/>
            <a:chExt cx="2224" cy="2564"/>
          </a:xfrm>
        </p:grpSpPr>
        <p:sp>
          <p:nvSpPr>
            <p:cNvPr id="474116" name="Line 4">
              <a:extLst>
                <a:ext uri="{FF2B5EF4-FFF2-40B4-BE49-F238E27FC236}">
                  <a16:creationId xmlns:a16="http://schemas.microsoft.com/office/drawing/2014/main" id="{D435E6E5-A2D3-419A-977E-5ADD333CEDC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4" y="1344"/>
              <a:ext cx="0" cy="216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4117" name="Line 5">
              <a:extLst>
                <a:ext uri="{FF2B5EF4-FFF2-40B4-BE49-F238E27FC236}">
                  <a16:creationId xmlns:a16="http://schemas.microsoft.com/office/drawing/2014/main" id="{FEC45271-0EBB-4994-8227-C7864E895D3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504"/>
              <a:ext cx="1872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4118" name="Rectangle 6">
              <a:extLst>
                <a:ext uri="{FF2B5EF4-FFF2-40B4-BE49-F238E27FC236}">
                  <a16:creationId xmlns:a16="http://schemas.microsoft.com/office/drawing/2014/main" id="{E4697E37-7405-44B1-992E-5B3C5D25CF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2" y="1296"/>
              <a:ext cx="292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474119" name="Rectangle 7">
              <a:extLst>
                <a:ext uri="{FF2B5EF4-FFF2-40B4-BE49-F238E27FC236}">
                  <a16:creationId xmlns:a16="http://schemas.microsoft.com/office/drawing/2014/main" id="{432373B5-70CD-4C0B-B254-FF4C513647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3456"/>
              <a:ext cx="22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s</a:t>
              </a:r>
            </a:p>
          </p:txBody>
        </p:sp>
      </p:grpSp>
      <p:sp>
        <p:nvSpPr>
          <p:cNvPr id="474120" name="Line 8">
            <a:extLst>
              <a:ext uri="{FF2B5EF4-FFF2-40B4-BE49-F238E27FC236}">
                <a16:creationId xmlns:a16="http://schemas.microsoft.com/office/drawing/2014/main" id="{0803835B-78C8-44D7-9793-B76629BF0E0A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0" y="2819400"/>
            <a:ext cx="0" cy="91440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4121" name="Line 9">
            <a:extLst>
              <a:ext uri="{FF2B5EF4-FFF2-40B4-BE49-F238E27FC236}">
                <a16:creationId xmlns:a16="http://schemas.microsoft.com/office/drawing/2014/main" id="{9C052BF0-3973-4B8A-B70D-C1AED0118D0C}"/>
              </a:ext>
            </a:extLst>
          </p:cNvPr>
          <p:cNvSpPr>
            <a:spLocks noChangeShapeType="1"/>
          </p:cNvSpPr>
          <p:nvPr/>
        </p:nvSpPr>
        <p:spPr bwMode="auto">
          <a:xfrm>
            <a:off x="8305800" y="1676400"/>
            <a:ext cx="0" cy="94615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4122" name="Freeform 10">
            <a:extLst>
              <a:ext uri="{FF2B5EF4-FFF2-40B4-BE49-F238E27FC236}">
                <a16:creationId xmlns:a16="http://schemas.microsoft.com/office/drawing/2014/main" id="{D8942490-111A-4F7A-AE1D-69FABBBBF09F}"/>
              </a:ext>
            </a:extLst>
          </p:cNvPr>
          <p:cNvSpPr>
            <a:spLocks/>
          </p:cNvSpPr>
          <p:nvPr/>
        </p:nvSpPr>
        <p:spPr bwMode="auto">
          <a:xfrm>
            <a:off x="6858000" y="1676400"/>
            <a:ext cx="1447800" cy="1143000"/>
          </a:xfrm>
          <a:custGeom>
            <a:avLst/>
            <a:gdLst>
              <a:gd name="T0" fmla="*/ 912 w 912"/>
              <a:gd name="T1" fmla="*/ 0 h 720"/>
              <a:gd name="T2" fmla="*/ 528 w 912"/>
              <a:gd name="T3" fmla="*/ 432 h 720"/>
              <a:gd name="T4" fmla="*/ 0 w 912"/>
              <a:gd name="T5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12" h="720">
                <a:moveTo>
                  <a:pt x="912" y="0"/>
                </a:moveTo>
                <a:cubicBezTo>
                  <a:pt x="796" y="156"/>
                  <a:pt x="680" y="312"/>
                  <a:pt x="528" y="432"/>
                </a:cubicBezTo>
                <a:cubicBezTo>
                  <a:pt x="376" y="552"/>
                  <a:pt x="96" y="672"/>
                  <a:pt x="0" y="72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4123" name="Freeform 11">
            <a:extLst>
              <a:ext uri="{FF2B5EF4-FFF2-40B4-BE49-F238E27FC236}">
                <a16:creationId xmlns:a16="http://schemas.microsoft.com/office/drawing/2014/main" id="{D1782063-EC6A-4291-9976-11D8BAD5DBDE}"/>
              </a:ext>
            </a:extLst>
          </p:cNvPr>
          <p:cNvSpPr>
            <a:spLocks/>
          </p:cNvSpPr>
          <p:nvPr/>
        </p:nvSpPr>
        <p:spPr bwMode="auto">
          <a:xfrm>
            <a:off x="6858000" y="2590800"/>
            <a:ext cx="1447800" cy="1143000"/>
          </a:xfrm>
          <a:custGeom>
            <a:avLst/>
            <a:gdLst>
              <a:gd name="T0" fmla="*/ 912 w 912"/>
              <a:gd name="T1" fmla="*/ 0 h 720"/>
              <a:gd name="T2" fmla="*/ 528 w 912"/>
              <a:gd name="T3" fmla="*/ 432 h 720"/>
              <a:gd name="T4" fmla="*/ 0 w 912"/>
              <a:gd name="T5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12" h="720">
                <a:moveTo>
                  <a:pt x="912" y="0"/>
                </a:moveTo>
                <a:cubicBezTo>
                  <a:pt x="796" y="156"/>
                  <a:pt x="680" y="312"/>
                  <a:pt x="528" y="432"/>
                </a:cubicBezTo>
                <a:cubicBezTo>
                  <a:pt x="376" y="552"/>
                  <a:pt x="96" y="672"/>
                  <a:pt x="0" y="72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4124" name="Rectangle 12">
            <a:extLst>
              <a:ext uri="{FF2B5EF4-FFF2-40B4-BE49-F238E27FC236}">
                <a16:creationId xmlns:a16="http://schemas.microsoft.com/office/drawing/2014/main" id="{73120CF6-26CF-42BE-915A-9C6D4EA3FF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36576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74125" name="Rectangle 13">
            <a:extLst>
              <a:ext uri="{FF2B5EF4-FFF2-40B4-BE49-F238E27FC236}">
                <a16:creationId xmlns:a16="http://schemas.microsoft.com/office/drawing/2014/main" id="{62EF5FD0-096F-4A55-803A-AC91CBD012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0" y="24384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74126" name="Rectangle 14">
            <a:extLst>
              <a:ext uri="{FF2B5EF4-FFF2-40B4-BE49-F238E27FC236}">
                <a16:creationId xmlns:a16="http://schemas.microsoft.com/office/drawing/2014/main" id="{F88E9F1D-FABC-41A7-8C66-10987DF449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0" y="12954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74127" name="Rectangle 15">
            <a:extLst>
              <a:ext uri="{FF2B5EF4-FFF2-40B4-BE49-F238E27FC236}">
                <a16:creationId xmlns:a16="http://schemas.microsoft.com/office/drawing/2014/main" id="{3320EB1B-91EE-4F51-BFCF-B643E02CB6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0" y="22860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74128" name="Text Box 16">
            <a:extLst>
              <a:ext uri="{FF2B5EF4-FFF2-40B4-BE49-F238E27FC236}">
                <a16:creationId xmlns:a16="http://schemas.microsoft.com/office/drawing/2014/main" id="{AAF9F432-A247-47E4-968C-C95A769D4A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4813300"/>
            <a:ext cx="31146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定义：</a:t>
            </a:r>
          </a:p>
        </p:txBody>
      </p:sp>
      <p:sp>
        <p:nvSpPr>
          <p:cNvPr id="474129" name="Text Box 17">
            <a:extLst>
              <a:ext uri="{FF2B5EF4-FFF2-40B4-BE49-F238E27FC236}">
                <a16:creationId xmlns:a16="http://schemas.microsoft.com/office/drawing/2014/main" id="{45BC8496-0217-4C1D-B823-4284B01E3A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92275" y="4797425"/>
            <a:ext cx="2590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循环增温比</a:t>
            </a:r>
          </a:p>
        </p:txBody>
      </p:sp>
      <p:graphicFrame>
        <p:nvGraphicFramePr>
          <p:cNvPr id="474130" name="Object 18">
            <a:extLst>
              <a:ext uri="{FF2B5EF4-FFF2-40B4-BE49-F238E27FC236}">
                <a16:creationId xmlns:a16="http://schemas.microsoft.com/office/drawing/2014/main" id="{F70CCC96-4F40-43E6-9D12-90222D43F22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284663" y="4652963"/>
          <a:ext cx="1135062" cy="1165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4181" name="Equation" r:id="rId3" imgW="419040" imgH="431640" progId="Equation.DSMT4">
                  <p:embed/>
                </p:oleObj>
              </mc:Choice>
              <mc:Fallback>
                <p:oleObj name="Equation" r:id="rId3" imgW="419040" imgH="431640" progId="Equation.DSMT4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84663" y="4652963"/>
                        <a:ext cx="1135062" cy="1165225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4131" name="Object 19">
            <a:extLst>
              <a:ext uri="{FF2B5EF4-FFF2-40B4-BE49-F238E27FC236}">
                <a16:creationId xmlns:a16="http://schemas.microsoft.com/office/drawing/2014/main" id="{E586E6A9-1319-4231-8D05-496A6CB26F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7200" y="1143000"/>
          <a:ext cx="4981575" cy="1985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4182" name="Equation" r:id="rId5" imgW="1841400" imgH="736560" progId="Equation.DSMT4">
                  <p:embed/>
                </p:oleObj>
              </mc:Choice>
              <mc:Fallback>
                <p:oleObj name="Equation" r:id="rId5" imgW="1841400" imgH="736560" progId="Equation.DSMT4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143000"/>
                        <a:ext cx="4981575" cy="1985963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4132" name="Object 20">
            <a:extLst>
              <a:ext uri="{FF2B5EF4-FFF2-40B4-BE49-F238E27FC236}">
                <a16:creationId xmlns:a16="http://schemas.microsoft.com/office/drawing/2014/main" id="{62337A9F-B9E0-4663-BD2D-BAF58D21629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7200" y="3141663"/>
          <a:ext cx="4570413" cy="1301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4183" name="Equation" r:id="rId7" imgW="1688760" imgH="482400" progId="Equation.DSMT4">
                  <p:embed/>
                </p:oleObj>
              </mc:Choice>
              <mc:Fallback>
                <p:oleObj name="Equation" r:id="rId7" imgW="1688760" imgH="482400" progId="Equation.DSMT4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3141663"/>
                        <a:ext cx="4570413" cy="130175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4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4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" fill="hold"/>
                                        <p:tgtEl>
                                          <p:spTgt spid="474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300" fill="hold"/>
                                        <p:tgtEl>
                                          <p:spTgt spid="474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6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3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474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1800"/>
                            </p:stCondLst>
                            <p:childTnLst>
                              <p:par>
                                <p:cTn id="1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74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74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74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4128" grpId="0" autoUpdateAnimBg="0"/>
      <p:bldP spid="474129" grpId="0" autoUpdateAnimBg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138" name="Rectangle 2">
            <a:extLst>
              <a:ext uri="{FF2B5EF4-FFF2-40B4-BE49-F238E27FC236}">
                <a16:creationId xmlns:a16="http://schemas.microsoft.com/office/drawing/2014/main" id="{5D7B8F74-23E1-4E27-84D2-74D7834538C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68275"/>
            <a:ext cx="7772400" cy="823913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对净功的影响</a:t>
            </a:r>
          </a:p>
        </p:txBody>
      </p:sp>
      <p:grpSp>
        <p:nvGrpSpPr>
          <p:cNvPr id="475139" name="Group 3">
            <a:extLst>
              <a:ext uri="{FF2B5EF4-FFF2-40B4-BE49-F238E27FC236}">
                <a16:creationId xmlns:a16="http://schemas.microsoft.com/office/drawing/2014/main" id="{2AB39EB7-3B89-481F-9FD7-3701A3864394}"/>
              </a:ext>
            </a:extLst>
          </p:cNvPr>
          <p:cNvGrpSpPr>
            <a:grpSpLocks/>
          </p:cNvGrpSpPr>
          <p:nvPr/>
        </p:nvGrpSpPr>
        <p:grpSpPr bwMode="auto">
          <a:xfrm>
            <a:off x="5461000" y="1143000"/>
            <a:ext cx="3530600" cy="4070350"/>
            <a:chOff x="3152" y="1296"/>
            <a:chExt cx="2224" cy="2564"/>
          </a:xfrm>
        </p:grpSpPr>
        <p:sp>
          <p:nvSpPr>
            <p:cNvPr id="475140" name="Line 4">
              <a:extLst>
                <a:ext uri="{FF2B5EF4-FFF2-40B4-BE49-F238E27FC236}">
                  <a16:creationId xmlns:a16="http://schemas.microsoft.com/office/drawing/2014/main" id="{9A0E0793-9FB7-40B8-BF23-9B4030B90AB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4" y="1344"/>
              <a:ext cx="0" cy="216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5141" name="Line 5">
              <a:extLst>
                <a:ext uri="{FF2B5EF4-FFF2-40B4-BE49-F238E27FC236}">
                  <a16:creationId xmlns:a16="http://schemas.microsoft.com/office/drawing/2014/main" id="{DEBFE93A-4651-4CC1-8A30-E85406BCEF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504"/>
              <a:ext cx="1872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5142" name="Rectangle 6">
              <a:extLst>
                <a:ext uri="{FF2B5EF4-FFF2-40B4-BE49-F238E27FC236}">
                  <a16:creationId xmlns:a16="http://schemas.microsoft.com/office/drawing/2014/main" id="{5EA90E67-907A-494F-A0ED-2F3B1614F1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2" y="1296"/>
              <a:ext cx="292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475143" name="Rectangle 7">
              <a:extLst>
                <a:ext uri="{FF2B5EF4-FFF2-40B4-BE49-F238E27FC236}">
                  <a16:creationId xmlns:a16="http://schemas.microsoft.com/office/drawing/2014/main" id="{9B52E7CA-36A9-4670-959A-A20C9C8B6B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3456"/>
              <a:ext cx="22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s</a:t>
              </a:r>
            </a:p>
          </p:txBody>
        </p:sp>
      </p:grpSp>
      <p:sp>
        <p:nvSpPr>
          <p:cNvPr id="475144" name="Line 8">
            <a:extLst>
              <a:ext uri="{FF2B5EF4-FFF2-40B4-BE49-F238E27FC236}">
                <a16:creationId xmlns:a16="http://schemas.microsoft.com/office/drawing/2014/main" id="{A4C7BC93-3411-4448-B573-B7831FF29D43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0" y="2819400"/>
            <a:ext cx="0" cy="91440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5145" name="Line 9">
            <a:extLst>
              <a:ext uri="{FF2B5EF4-FFF2-40B4-BE49-F238E27FC236}">
                <a16:creationId xmlns:a16="http://schemas.microsoft.com/office/drawing/2014/main" id="{61CB2251-F2B5-418D-8D4B-B6AF7DBF75B8}"/>
              </a:ext>
            </a:extLst>
          </p:cNvPr>
          <p:cNvSpPr>
            <a:spLocks noChangeShapeType="1"/>
          </p:cNvSpPr>
          <p:nvPr/>
        </p:nvSpPr>
        <p:spPr bwMode="auto">
          <a:xfrm>
            <a:off x="8305800" y="1676400"/>
            <a:ext cx="0" cy="94615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5146" name="Freeform 10">
            <a:extLst>
              <a:ext uri="{FF2B5EF4-FFF2-40B4-BE49-F238E27FC236}">
                <a16:creationId xmlns:a16="http://schemas.microsoft.com/office/drawing/2014/main" id="{868AC8B1-7588-4C94-9C15-4BF055CB4AAA}"/>
              </a:ext>
            </a:extLst>
          </p:cNvPr>
          <p:cNvSpPr>
            <a:spLocks/>
          </p:cNvSpPr>
          <p:nvPr/>
        </p:nvSpPr>
        <p:spPr bwMode="auto">
          <a:xfrm>
            <a:off x="6858000" y="1676400"/>
            <a:ext cx="1447800" cy="1143000"/>
          </a:xfrm>
          <a:custGeom>
            <a:avLst/>
            <a:gdLst>
              <a:gd name="T0" fmla="*/ 912 w 912"/>
              <a:gd name="T1" fmla="*/ 0 h 720"/>
              <a:gd name="T2" fmla="*/ 528 w 912"/>
              <a:gd name="T3" fmla="*/ 432 h 720"/>
              <a:gd name="T4" fmla="*/ 0 w 912"/>
              <a:gd name="T5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12" h="720">
                <a:moveTo>
                  <a:pt x="912" y="0"/>
                </a:moveTo>
                <a:cubicBezTo>
                  <a:pt x="796" y="156"/>
                  <a:pt x="680" y="312"/>
                  <a:pt x="528" y="432"/>
                </a:cubicBezTo>
                <a:cubicBezTo>
                  <a:pt x="376" y="552"/>
                  <a:pt x="96" y="672"/>
                  <a:pt x="0" y="72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5147" name="Freeform 11">
            <a:extLst>
              <a:ext uri="{FF2B5EF4-FFF2-40B4-BE49-F238E27FC236}">
                <a16:creationId xmlns:a16="http://schemas.microsoft.com/office/drawing/2014/main" id="{B5B3AE2D-D66C-4B33-9B12-8F13F2318E3F}"/>
              </a:ext>
            </a:extLst>
          </p:cNvPr>
          <p:cNvSpPr>
            <a:spLocks/>
          </p:cNvSpPr>
          <p:nvPr/>
        </p:nvSpPr>
        <p:spPr bwMode="auto">
          <a:xfrm>
            <a:off x="6858000" y="2590800"/>
            <a:ext cx="1447800" cy="1143000"/>
          </a:xfrm>
          <a:custGeom>
            <a:avLst/>
            <a:gdLst>
              <a:gd name="T0" fmla="*/ 912 w 912"/>
              <a:gd name="T1" fmla="*/ 0 h 720"/>
              <a:gd name="T2" fmla="*/ 528 w 912"/>
              <a:gd name="T3" fmla="*/ 432 h 720"/>
              <a:gd name="T4" fmla="*/ 0 w 912"/>
              <a:gd name="T5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12" h="720">
                <a:moveTo>
                  <a:pt x="912" y="0"/>
                </a:moveTo>
                <a:cubicBezTo>
                  <a:pt x="796" y="156"/>
                  <a:pt x="680" y="312"/>
                  <a:pt x="528" y="432"/>
                </a:cubicBezTo>
                <a:cubicBezTo>
                  <a:pt x="376" y="552"/>
                  <a:pt x="96" y="672"/>
                  <a:pt x="0" y="72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5148" name="Rectangle 12">
            <a:extLst>
              <a:ext uri="{FF2B5EF4-FFF2-40B4-BE49-F238E27FC236}">
                <a16:creationId xmlns:a16="http://schemas.microsoft.com/office/drawing/2014/main" id="{A285A043-81EF-4DBF-B68E-86A620FCA4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36576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75149" name="Rectangle 13">
            <a:extLst>
              <a:ext uri="{FF2B5EF4-FFF2-40B4-BE49-F238E27FC236}">
                <a16:creationId xmlns:a16="http://schemas.microsoft.com/office/drawing/2014/main" id="{B208EE89-E364-4500-AFFB-68A593FEC8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0" y="24384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75150" name="Rectangle 14">
            <a:extLst>
              <a:ext uri="{FF2B5EF4-FFF2-40B4-BE49-F238E27FC236}">
                <a16:creationId xmlns:a16="http://schemas.microsoft.com/office/drawing/2014/main" id="{411C2A34-A3BD-40CD-AD46-8213F821BB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0" y="12954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75151" name="Rectangle 15">
            <a:extLst>
              <a:ext uri="{FF2B5EF4-FFF2-40B4-BE49-F238E27FC236}">
                <a16:creationId xmlns:a16="http://schemas.microsoft.com/office/drawing/2014/main" id="{898F56B0-225E-45ED-BF2F-662CCB7633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0" y="22860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4</a:t>
            </a:r>
          </a:p>
        </p:txBody>
      </p:sp>
      <p:graphicFrame>
        <p:nvGraphicFramePr>
          <p:cNvPr id="475152" name="Object 16">
            <a:extLst>
              <a:ext uri="{FF2B5EF4-FFF2-40B4-BE49-F238E27FC236}">
                <a16:creationId xmlns:a16="http://schemas.microsoft.com/office/drawing/2014/main" id="{EDD8AEEF-4944-4EA8-9CC7-43FA8BE77E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948488" y="4868863"/>
          <a:ext cx="1135062" cy="1165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6144" name="Equation" r:id="rId3" imgW="419040" imgH="431640" progId="Equation.DSMT4">
                  <p:embed/>
                </p:oleObj>
              </mc:Choice>
              <mc:Fallback>
                <p:oleObj name="Equation" r:id="rId3" imgW="419040" imgH="431640" progId="Equation.DSMT4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48488" y="4868863"/>
                        <a:ext cx="1135062" cy="1165225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5153" name="Object 17">
            <a:extLst>
              <a:ext uri="{FF2B5EF4-FFF2-40B4-BE49-F238E27FC236}">
                <a16:creationId xmlns:a16="http://schemas.microsoft.com/office/drawing/2014/main" id="{CD4418D3-F121-4709-ACCE-46726CD9800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7638" y="1143000"/>
          <a:ext cx="5189537" cy="1301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6145" name="Equation" r:id="rId5" imgW="1917360" imgH="482400" progId="Equation.DSMT4">
                  <p:embed/>
                </p:oleObj>
              </mc:Choice>
              <mc:Fallback>
                <p:oleObj name="Equation" r:id="rId5" imgW="1917360" imgH="482400" progId="Equation.DSMT4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7638" y="1143000"/>
                        <a:ext cx="5189537" cy="130175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5154" name="Line 18">
            <a:extLst>
              <a:ext uri="{FF2B5EF4-FFF2-40B4-BE49-F238E27FC236}">
                <a16:creationId xmlns:a16="http://schemas.microsoft.com/office/drawing/2014/main" id="{D0B242E5-2F7F-446C-AD04-6A26B5EA30CE}"/>
              </a:ext>
            </a:extLst>
          </p:cNvPr>
          <p:cNvSpPr>
            <a:spLocks noChangeShapeType="1"/>
          </p:cNvSpPr>
          <p:nvPr/>
        </p:nvSpPr>
        <p:spPr bwMode="auto">
          <a:xfrm>
            <a:off x="7697788" y="2362200"/>
            <a:ext cx="0" cy="91440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5155" name="Rectangle 19">
            <a:extLst>
              <a:ext uri="{FF2B5EF4-FFF2-40B4-BE49-F238E27FC236}">
                <a16:creationId xmlns:a16="http://schemas.microsoft.com/office/drawing/2014/main" id="{1873858A-E2DF-45ED-B1F0-D13A8CC462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2988" y="1828800"/>
            <a:ext cx="52228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3’</a:t>
            </a:r>
          </a:p>
        </p:txBody>
      </p:sp>
      <p:sp>
        <p:nvSpPr>
          <p:cNvPr id="475156" name="Rectangle 20">
            <a:extLst>
              <a:ext uri="{FF2B5EF4-FFF2-40B4-BE49-F238E27FC236}">
                <a16:creationId xmlns:a16="http://schemas.microsoft.com/office/drawing/2014/main" id="{BC53CF33-0CF0-4080-8117-344B30F720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7313" y="3124200"/>
            <a:ext cx="52228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4’</a:t>
            </a:r>
          </a:p>
        </p:txBody>
      </p:sp>
      <p:grpSp>
        <p:nvGrpSpPr>
          <p:cNvPr id="475157" name="Group 21">
            <a:extLst>
              <a:ext uri="{FF2B5EF4-FFF2-40B4-BE49-F238E27FC236}">
                <a16:creationId xmlns:a16="http://schemas.microsoft.com/office/drawing/2014/main" id="{17669014-C176-4E49-82AD-82EB92C9C04C}"/>
              </a:ext>
            </a:extLst>
          </p:cNvPr>
          <p:cNvGrpSpPr>
            <a:grpSpLocks/>
          </p:cNvGrpSpPr>
          <p:nvPr/>
        </p:nvGrpSpPr>
        <p:grpSpPr bwMode="auto">
          <a:xfrm>
            <a:off x="609600" y="2667000"/>
            <a:ext cx="2362200" cy="579438"/>
            <a:chOff x="384" y="1680"/>
            <a:chExt cx="1488" cy="365"/>
          </a:xfrm>
        </p:grpSpPr>
        <p:sp>
          <p:nvSpPr>
            <p:cNvPr id="475158" name="Text Box 22">
              <a:extLst>
                <a:ext uri="{FF2B5EF4-FFF2-40B4-BE49-F238E27FC236}">
                  <a16:creationId xmlns:a16="http://schemas.microsoft.com/office/drawing/2014/main" id="{13D76D36-DA3E-4EC0-82E5-79F377FD73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4" y="1680"/>
              <a:ext cx="14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>
                  <a:solidFill>
                    <a:srgbClr val="66FF66"/>
                  </a:solidFill>
                  <a:ea typeface="宋体" panose="02010600030101010101" pitchFamily="2" charset="-122"/>
                </a:rPr>
                <a:t>当      不变</a:t>
              </a:r>
            </a:p>
          </p:txBody>
        </p:sp>
        <p:graphicFrame>
          <p:nvGraphicFramePr>
            <p:cNvPr id="475159" name="Object 23">
              <a:extLst>
                <a:ext uri="{FF2B5EF4-FFF2-40B4-BE49-F238E27FC236}">
                  <a16:creationId xmlns:a16="http://schemas.microsoft.com/office/drawing/2014/main" id="{C3728AEA-38C3-4EDB-8EBF-35AE0C6BD5A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768" y="1728"/>
            <a:ext cx="308" cy="30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56146" name="Equation" r:id="rId7" imgW="139680" imgH="139680" progId="Equation.DSMT4">
                    <p:embed/>
                  </p:oleObj>
                </mc:Choice>
                <mc:Fallback>
                  <p:oleObj name="Equation" r:id="rId7" imgW="139680" imgH="139680" progId="Equation.DSMT4">
                    <p:embed/>
                    <p:pic>
                      <p:nvPicPr>
                        <p:cNvPr id="0" name="Object 2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68" y="1728"/>
                          <a:ext cx="308" cy="30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75160" name="Text Box 24">
            <a:extLst>
              <a:ext uri="{FF2B5EF4-FFF2-40B4-BE49-F238E27FC236}">
                <a16:creationId xmlns:a16="http://schemas.microsoft.com/office/drawing/2014/main" id="{D2594D5C-439D-466A-9593-77CFD0FF79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0" y="4602163"/>
            <a:ext cx="13716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不变</a:t>
            </a:r>
          </a:p>
        </p:txBody>
      </p:sp>
      <p:graphicFrame>
        <p:nvGraphicFramePr>
          <p:cNvPr id="475161" name="Object 25">
            <a:extLst>
              <a:ext uri="{FF2B5EF4-FFF2-40B4-BE49-F238E27FC236}">
                <a16:creationId xmlns:a16="http://schemas.microsoft.com/office/drawing/2014/main" id="{33E600A1-DD2D-46AC-A770-4A751F97919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000" y="4008438"/>
          <a:ext cx="442913" cy="487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6147" name="Equation" r:id="rId9" imgW="126720" imgH="139680" progId="Equation.DSMT4">
                  <p:embed/>
                </p:oleObj>
              </mc:Choice>
              <mc:Fallback>
                <p:oleObj name="Equation" r:id="rId9" imgW="126720" imgH="139680" progId="Equation.DSMT4">
                  <p:embed/>
                  <p:pic>
                    <p:nvPicPr>
                      <p:cNvPr id="0" name="Object 2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4008438"/>
                        <a:ext cx="442913" cy="487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5162" name="AutoShape 26">
            <a:extLst>
              <a:ext uri="{FF2B5EF4-FFF2-40B4-BE49-F238E27FC236}">
                <a16:creationId xmlns:a16="http://schemas.microsoft.com/office/drawing/2014/main" id="{69262DC1-7E98-49AE-AE95-314C55C99A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3965575"/>
            <a:ext cx="147638" cy="454025"/>
          </a:xfrm>
          <a:prstGeom prst="upArrow">
            <a:avLst>
              <a:gd name="adj1" fmla="val 50000"/>
              <a:gd name="adj2" fmla="val 76881"/>
            </a:avLst>
          </a:prstGeom>
          <a:solidFill>
            <a:srgbClr val="99FFCC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75163" name="Object 27">
            <a:extLst>
              <a:ext uri="{FF2B5EF4-FFF2-40B4-BE49-F238E27FC236}">
                <a16:creationId xmlns:a16="http://schemas.microsoft.com/office/drawing/2014/main" id="{F340BFFC-7C07-4F32-8916-4CC12E67E84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9925" y="3317875"/>
          <a:ext cx="803275" cy="803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6148" name="Equation" r:id="rId11" imgW="228600" imgH="228600" progId="Equation.DSMT4">
                  <p:embed/>
                </p:oleObj>
              </mc:Choice>
              <mc:Fallback>
                <p:oleObj name="Equation" r:id="rId11" imgW="228600" imgH="228600" progId="Equation.DSMT4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39925" y="3317875"/>
                        <a:ext cx="803275" cy="803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5164" name="AutoShape 28">
            <a:extLst>
              <a:ext uri="{FF2B5EF4-FFF2-40B4-BE49-F238E27FC236}">
                <a16:creationId xmlns:a16="http://schemas.microsoft.com/office/drawing/2014/main" id="{BAED68C9-2CC7-46BA-A54E-4850916F72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3505200"/>
            <a:ext cx="147638" cy="454025"/>
          </a:xfrm>
          <a:prstGeom prst="upArrow">
            <a:avLst>
              <a:gd name="adj1" fmla="val 50000"/>
              <a:gd name="adj2" fmla="val 76881"/>
            </a:avLst>
          </a:prstGeom>
          <a:solidFill>
            <a:srgbClr val="99FFCC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5165" name="Text Box 29">
            <a:extLst>
              <a:ext uri="{FF2B5EF4-FFF2-40B4-BE49-F238E27FC236}">
                <a16:creationId xmlns:a16="http://schemas.microsoft.com/office/drawing/2014/main" id="{BC442435-D3C6-4A1F-B343-8C19219670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213" y="5661025"/>
            <a:ext cx="4114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但</a:t>
            </a:r>
            <a:r>
              <a:rPr lang="en-US" altLang="zh-CN" i="1">
                <a:ea typeface="宋体" panose="02010600030101010101" pitchFamily="2" charset="-122"/>
              </a:rPr>
              <a:t>T</a:t>
            </a:r>
            <a:r>
              <a:rPr lang="en-US" altLang="zh-CN" baseline="-25000">
                <a:ea typeface="宋体" panose="02010600030101010101" pitchFamily="2" charset="-122"/>
              </a:rPr>
              <a:t>3 </a:t>
            </a: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受材料耐热限制</a:t>
            </a:r>
          </a:p>
        </p:txBody>
      </p:sp>
      <p:graphicFrame>
        <p:nvGraphicFramePr>
          <p:cNvPr id="475166" name="Object 30">
            <a:extLst>
              <a:ext uri="{FF2B5EF4-FFF2-40B4-BE49-F238E27FC236}">
                <a16:creationId xmlns:a16="http://schemas.microsoft.com/office/drawing/2014/main" id="{81213C29-00C3-4947-A62B-73D7AA337B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87550" y="4191000"/>
          <a:ext cx="2127250" cy="133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6149" name="Equation" r:id="rId13" imgW="787320" imgH="495000" progId="Equation.DSMT4">
                  <p:embed/>
                </p:oleObj>
              </mc:Choice>
              <mc:Fallback>
                <p:oleObj name="Equation" r:id="rId13" imgW="787320" imgH="495000" progId="Equation.DSMT4">
                  <p:embed/>
                  <p:pic>
                    <p:nvPicPr>
                      <p:cNvPr id="0" name="Object 3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87550" y="4191000"/>
                        <a:ext cx="2127250" cy="133350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5167" name="AutoShape 31">
            <a:extLst>
              <a:ext uri="{FF2B5EF4-FFF2-40B4-BE49-F238E27FC236}">
                <a16:creationId xmlns:a16="http://schemas.microsoft.com/office/drawing/2014/main" id="{28DAB3A4-5A1B-4977-B86E-FF83D7C4A352}"/>
              </a:ext>
            </a:extLst>
          </p:cNvPr>
          <p:cNvSpPr>
            <a:spLocks/>
          </p:cNvSpPr>
          <p:nvPr/>
        </p:nvSpPr>
        <p:spPr bwMode="auto">
          <a:xfrm>
            <a:off x="1600200" y="3733800"/>
            <a:ext cx="228600" cy="1066800"/>
          </a:xfrm>
          <a:prstGeom prst="leftBrace">
            <a:avLst>
              <a:gd name="adj1" fmla="val 38889"/>
              <a:gd name="adj2" fmla="val 50000"/>
            </a:avLst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75168" name="Object 32">
            <a:extLst>
              <a:ext uri="{FF2B5EF4-FFF2-40B4-BE49-F238E27FC236}">
                <a16:creationId xmlns:a16="http://schemas.microsoft.com/office/drawing/2014/main" id="{EB3481F6-29D4-4BA2-BBC9-B35905F7FE6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24088" y="381000"/>
          <a:ext cx="442912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6150" name="Equation" r:id="rId15" imgW="126720" imgH="139680" progId="Equation.DSMT4">
                  <p:embed/>
                </p:oleObj>
              </mc:Choice>
              <mc:Fallback>
                <p:oleObj name="Equation" r:id="rId15" imgW="126720" imgH="139680" progId="Equation.DSMT4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24088" y="381000"/>
                        <a:ext cx="442912" cy="487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5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5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75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75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6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75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75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75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75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5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5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5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5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5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75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75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75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75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5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5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75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75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5155" grpId="0" autoUpdateAnimBg="0"/>
      <p:bldP spid="475156" grpId="0" autoUpdateAnimBg="0"/>
      <p:bldP spid="475160" grpId="0" autoUpdateAnimBg="0"/>
      <p:bldP spid="475165" grpId="0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162" name="Rectangle 2">
            <a:extLst>
              <a:ext uri="{FF2B5EF4-FFF2-40B4-BE49-F238E27FC236}">
                <a16:creationId xmlns:a16="http://schemas.microsoft.com/office/drawing/2014/main" id="{50DC51FC-0A05-4BE0-9942-B312C83D67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68275"/>
            <a:ext cx="7772400" cy="823913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对净功的影响</a:t>
            </a:r>
          </a:p>
        </p:txBody>
      </p:sp>
      <p:grpSp>
        <p:nvGrpSpPr>
          <p:cNvPr id="476163" name="Group 3">
            <a:extLst>
              <a:ext uri="{FF2B5EF4-FFF2-40B4-BE49-F238E27FC236}">
                <a16:creationId xmlns:a16="http://schemas.microsoft.com/office/drawing/2014/main" id="{DC448F10-452D-49CC-B753-CA9B2DC64322}"/>
              </a:ext>
            </a:extLst>
          </p:cNvPr>
          <p:cNvGrpSpPr>
            <a:grpSpLocks/>
          </p:cNvGrpSpPr>
          <p:nvPr/>
        </p:nvGrpSpPr>
        <p:grpSpPr bwMode="auto">
          <a:xfrm>
            <a:off x="5461000" y="1143000"/>
            <a:ext cx="3530600" cy="4070350"/>
            <a:chOff x="3152" y="1296"/>
            <a:chExt cx="2224" cy="2564"/>
          </a:xfrm>
        </p:grpSpPr>
        <p:sp>
          <p:nvSpPr>
            <p:cNvPr id="476164" name="Line 4">
              <a:extLst>
                <a:ext uri="{FF2B5EF4-FFF2-40B4-BE49-F238E27FC236}">
                  <a16:creationId xmlns:a16="http://schemas.microsoft.com/office/drawing/2014/main" id="{5824E2A5-0222-4D88-A1C5-7FCEF18F99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4" y="1344"/>
              <a:ext cx="0" cy="216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6165" name="Line 5">
              <a:extLst>
                <a:ext uri="{FF2B5EF4-FFF2-40B4-BE49-F238E27FC236}">
                  <a16:creationId xmlns:a16="http://schemas.microsoft.com/office/drawing/2014/main" id="{4F4FC185-04FF-4883-9133-E9EE49E5F38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504"/>
              <a:ext cx="1872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6166" name="Rectangle 6">
              <a:extLst>
                <a:ext uri="{FF2B5EF4-FFF2-40B4-BE49-F238E27FC236}">
                  <a16:creationId xmlns:a16="http://schemas.microsoft.com/office/drawing/2014/main" id="{26EBA1CD-77BB-453C-9474-BC4F3A1C2F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2" y="1296"/>
              <a:ext cx="292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476167" name="Rectangle 7">
              <a:extLst>
                <a:ext uri="{FF2B5EF4-FFF2-40B4-BE49-F238E27FC236}">
                  <a16:creationId xmlns:a16="http://schemas.microsoft.com/office/drawing/2014/main" id="{7BFD5DA3-224A-4B90-973C-8A9C27236C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3456"/>
              <a:ext cx="22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s</a:t>
              </a:r>
            </a:p>
          </p:txBody>
        </p:sp>
      </p:grpSp>
      <p:graphicFrame>
        <p:nvGraphicFramePr>
          <p:cNvPr id="476168" name="Object 8">
            <a:extLst>
              <a:ext uri="{FF2B5EF4-FFF2-40B4-BE49-F238E27FC236}">
                <a16:creationId xmlns:a16="http://schemas.microsoft.com/office/drawing/2014/main" id="{8DB5384A-4382-4A66-983B-87043F03375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96200" y="5084763"/>
          <a:ext cx="1135063" cy="1165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7296" name="Equation" r:id="rId3" imgW="419040" imgH="431640" progId="Equation.DSMT4">
                  <p:embed/>
                </p:oleObj>
              </mc:Choice>
              <mc:Fallback>
                <p:oleObj name="Equation" r:id="rId3" imgW="419040" imgH="431640" progId="Equation.DSMT4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96200" y="5084763"/>
                        <a:ext cx="1135063" cy="1165225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6169" name="Object 9">
            <a:extLst>
              <a:ext uri="{FF2B5EF4-FFF2-40B4-BE49-F238E27FC236}">
                <a16:creationId xmlns:a16="http://schemas.microsoft.com/office/drawing/2014/main" id="{124DB5DA-C4D9-4EE9-A797-B56E53FD3DF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7638" y="1143000"/>
          <a:ext cx="5189537" cy="1301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7297" name="Equation" r:id="rId5" imgW="1917360" imgH="482400" progId="Equation.DSMT4">
                  <p:embed/>
                </p:oleObj>
              </mc:Choice>
              <mc:Fallback>
                <p:oleObj name="Equation" r:id="rId5" imgW="1917360" imgH="482400" progId="Equation.DSMT4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7638" y="1143000"/>
                        <a:ext cx="5189537" cy="130175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76170" name="Group 10">
            <a:extLst>
              <a:ext uri="{FF2B5EF4-FFF2-40B4-BE49-F238E27FC236}">
                <a16:creationId xmlns:a16="http://schemas.microsoft.com/office/drawing/2014/main" id="{80FD00B5-D450-4FA8-B3DB-AF2B9321D409}"/>
              </a:ext>
            </a:extLst>
          </p:cNvPr>
          <p:cNvGrpSpPr>
            <a:grpSpLocks/>
          </p:cNvGrpSpPr>
          <p:nvPr/>
        </p:nvGrpSpPr>
        <p:grpSpPr bwMode="auto">
          <a:xfrm>
            <a:off x="609600" y="2667000"/>
            <a:ext cx="2362200" cy="579438"/>
            <a:chOff x="384" y="1680"/>
            <a:chExt cx="1488" cy="365"/>
          </a:xfrm>
        </p:grpSpPr>
        <p:sp>
          <p:nvSpPr>
            <p:cNvPr id="476171" name="Text Box 11">
              <a:extLst>
                <a:ext uri="{FF2B5EF4-FFF2-40B4-BE49-F238E27FC236}">
                  <a16:creationId xmlns:a16="http://schemas.microsoft.com/office/drawing/2014/main" id="{A4E444DA-69C3-45CD-9B88-FC6DF539B3F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4" y="1680"/>
              <a:ext cx="148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>
                  <a:solidFill>
                    <a:srgbClr val="66FF66"/>
                  </a:solidFill>
                  <a:ea typeface="宋体" panose="02010600030101010101" pitchFamily="2" charset="-122"/>
                </a:rPr>
                <a:t>当      不变</a:t>
              </a:r>
            </a:p>
          </p:txBody>
        </p:sp>
        <p:graphicFrame>
          <p:nvGraphicFramePr>
            <p:cNvPr id="476172" name="Object 12">
              <a:extLst>
                <a:ext uri="{FF2B5EF4-FFF2-40B4-BE49-F238E27FC236}">
                  <a16:creationId xmlns:a16="http://schemas.microsoft.com/office/drawing/2014/main" id="{3C3B573C-7050-4522-98AE-1F095DBAA95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782" y="1728"/>
            <a:ext cx="280" cy="30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57298" name="Equation" r:id="rId7" imgW="126720" imgH="139680" progId="Equation.DSMT4">
                    <p:embed/>
                  </p:oleObj>
                </mc:Choice>
                <mc:Fallback>
                  <p:oleObj name="Equation" r:id="rId7" imgW="126720" imgH="139680" progId="Equation.DSMT4">
                    <p:embed/>
                    <p:pic>
                      <p:nvPicPr>
                        <p:cNvPr id="0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82" y="1728"/>
                          <a:ext cx="280" cy="30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76173" name="Group 13">
            <a:extLst>
              <a:ext uri="{FF2B5EF4-FFF2-40B4-BE49-F238E27FC236}">
                <a16:creationId xmlns:a16="http://schemas.microsoft.com/office/drawing/2014/main" id="{A1643A16-DAE8-43CD-8038-C811AE49830B}"/>
              </a:ext>
            </a:extLst>
          </p:cNvPr>
          <p:cNvGrpSpPr>
            <a:grpSpLocks/>
          </p:cNvGrpSpPr>
          <p:nvPr/>
        </p:nvGrpSpPr>
        <p:grpSpPr bwMode="auto">
          <a:xfrm>
            <a:off x="663575" y="4068763"/>
            <a:ext cx="1851025" cy="579437"/>
            <a:chOff x="418" y="2112"/>
            <a:chExt cx="1166" cy="365"/>
          </a:xfrm>
        </p:grpSpPr>
        <p:sp>
          <p:nvSpPr>
            <p:cNvPr id="476174" name="Text Box 14">
              <a:extLst>
                <a:ext uri="{FF2B5EF4-FFF2-40B4-BE49-F238E27FC236}">
                  <a16:creationId xmlns:a16="http://schemas.microsoft.com/office/drawing/2014/main" id="{C573F887-3E5F-4F80-AD2B-FB7D8D0855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0" y="2112"/>
              <a:ext cx="86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>
                  <a:solidFill>
                    <a:srgbClr val="66FF66"/>
                  </a:solidFill>
                  <a:ea typeface="宋体" panose="02010600030101010101" pitchFamily="2" charset="-122"/>
                </a:rPr>
                <a:t>太大</a:t>
              </a:r>
            </a:p>
          </p:txBody>
        </p:sp>
        <p:graphicFrame>
          <p:nvGraphicFramePr>
            <p:cNvPr id="476175" name="Object 15">
              <a:extLst>
                <a:ext uri="{FF2B5EF4-FFF2-40B4-BE49-F238E27FC236}">
                  <a16:creationId xmlns:a16="http://schemas.microsoft.com/office/drawing/2014/main" id="{75D45283-39F8-44BB-BCB0-8D7497E3978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18" y="2160"/>
            <a:ext cx="307" cy="30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57299" name="Equation" r:id="rId9" imgW="139680" imgH="139680" progId="Equation.DSMT4">
                    <p:embed/>
                  </p:oleObj>
                </mc:Choice>
                <mc:Fallback>
                  <p:oleObj name="Equation" r:id="rId9" imgW="139680" imgH="139680" progId="Equation.DSMT4">
                    <p:embed/>
                    <p:pic>
                      <p:nvPicPr>
                        <p:cNvPr id="0" name="Object 1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18" y="2160"/>
                          <a:ext cx="307" cy="30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76176" name="AutoShape 16">
            <a:extLst>
              <a:ext uri="{FF2B5EF4-FFF2-40B4-BE49-F238E27FC236}">
                <a16:creationId xmlns:a16="http://schemas.microsoft.com/office/drawing/2014/main" id="{2844FE98-6958-4BBE-9810-1884D63BDC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4117975"/>
            <a:ext cx="147638" cy="454025"/>
          </a:xfrm>
          <a:prstGeom prst="upArrow">
            <a:avLst>
              <a:gd name="adj1" fmla="val 50000"/>
              <a:gd name="adj2" fmla="val 76881"/>
            </a:avLst>
          </a:prstGeom>
          <a:solidFill>
            <a:srgbClr val="99FFCC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76177" name="Object 17">
            <a:extLst>
              <a:ext uri="{FF2B5EF4-FFF2-40B4-BE49-F238E27FC236}">
                <a16:creationId xmlns:a16="http://schemas.microsoft.com/office/drawing/2014/main" id="{6D16B118-ADB3-4A8C-9465-A444948F8A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311525" y="3276600"/>
          <a:ext cx="803275" cy="803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7300" name="Equation" r:id="rId11" imgW="228600" imgH="228600" progId="Equation.DSMT4">
                  <p:embed/>
                </p:oleObj>
              </mc:Choice>
              <mc:Fallback>
                <p:oleObj name="Equation" r:id="rId11" imgW="228600" imgH="228600" progId="Equation.DSMT4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11525" y="3276600"/>
                        <a:ext cx="803275" cy="803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6178" name="AutoShape 18">
            <a:extLst>
              <a:ext uri="{FF2B5EF4-FFF2-40B4-BE49-F238E27FC236}">
                <a16:creationId xmlns:a16="http://schemas.microsoft.com/office/drawing/2014/main" id="{4F61B675-9BFE-4EA7-A4A3-E53010014C2B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4195763" y="3429000"/>
            <a:ext cx="147637" cy="454025"/>
          </a:xfrm>
          <a:prstGeom prst="upArrow">
            <a:avLst>
              <a:gd name="adj1" fmla="val 50000"/>
              <a:gd name="adj2" fmla="val 76882"/>
            </a:avLst>
          </a:prstGeom>
          <a:solidFill>
            <a:srgbClr val="99FFCC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76179" name="Object 19">
            <a:extLst>
              <a:ext uri="{FF2B5EF4-FFF2-40B4-BE49-F238E27FC236}">
                <a16:creationId xmlns:a16="http://schemas.microsoft.com/office/drawing/2014/main" id="{A2C25352-6054-41F1-9122-82E7FD3C467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01863" y="381000"/>
          <a:ext cx="487362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7301" name="Equation" r:id="rId13" imgW="139680" imgH="139680" progId="Equation.DSMT4">
                  <p:embed/>
                </p:oleObj>
              </mc:Choice>
              <mc:Fallback>
                <p:oleObj name="Equation" r:id="rId13" imgW="139680" imgH="139680" progId="Equation.DSMT4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1863" y="381000"/>
                        <a:ext cx="487362" cy="487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6180" name="Line 20">
            <a:extLst>
              <a:ext uri="{FF2B5EF4-FFF2-40B4-BE49-F238E27FC236}">
                <a16:creationId xmlns:a16="http://schemas.microsoft.com/office/drawing/2014/main" id="{0BAB4E93-43E4-4A7C-B759-F20F368B0C2A}"/>
              </a:ext>
            </a:extLst>
          </p:cNvPr>
          <p:cNvSpPr>
            <a:spLocks noChangeShapeType="1"/>
          </p:cNvSpPr>
          <p:nvPr/>
        </p:nvSpPr>
        <p:spPr bwMode="auto">
          <a:xfrm>
            <a:off x="6000750" y="1828800"/>
            <a:ext cx="2590800" cy="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graphicFrame>
        <p:nvGraphicFramePr>
          <p:cNvPr id="476181" name="Object 21">
            <a:extLst>
              <a:ext uri="{FF2B5EF4-FFF2-40B4-BE49-F238E27FC236}">
                <a16:creationId xmlns:a16="http://schemas.microsoft.com/office/drawing/2014/main" id="{D6719910-8BDE-421B-B831-E913D12C48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686800" y="1524000"/>
          <a:ext cx="381000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7302" name="Equation" r:id="rId15" imgW="152280" imgH="228600" progId="Equation.DSMT4">
                  <p:embed/>
                </p:oleObj>
              </mc:Choice>
              <mc:Fallback>
                <p:oleObj name="Equation" r:id="rId15" imgW="152280" imgH="228600" progId="Equation.DSMT4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86800" y="1524000"/>
                        <a:ext cx="381000" cy="571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6182" name="Line 22">
            <a:extLst>
              <a:ext uri="{FF2B5EF4-FFF2-40B4-BE49-F238E27FC236}">
                <a16:creationId xmlns:a16="http://schemas.microsoft.com/office/drawing/2014/main" id="{7AE7F880-9CC0-4F03-894C-B9CA9D477158}"/>
              </a:ext>
            </a:extLst>
          </p:cNvPr>
          <p:cNvSpPr>
            <a:spLocks noChangeShapeType="1"/>
          </p:cNvSpPr>
          <p:nvPr/>
        </p:nvSpPr>
        <p:spPr bwMode="auto">
          <a:xfrm>
            <a:off x="6610350" y="2141538"/>
            <a:ext cx="0" cy="1636712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6183" name="Freeform 23">
            <a:extLst>
              <a:ext uri="{FF2B5EF4-FFF2-40B4-BE49-F238E27FC236}">
                <a16:creationId xmlns:a16="http://schemas.microsoft.com/office/drawing/2014/main" id="{1E2F6D39-7D9D-4A98-B453-1910850A37F5}"/>
              </a:ext>
            </a:extLst>
          </p:cNvPr>
          <p:cNvSpPr>
            <a:spLocks/>
          </p:cNvSpPr>
          <p:nvPr/>
        </p:nvSpPr>
        <p:spPr bwMode="auto">
          <a:xfrm>
            <a:off x="6610350" y="1828800"/>
            <a:ext cx="1981200" cy="1752600"/>
          </a:xfrm>
          <a:custGeom>
            <a:avLst/>
            <a:gdLst>
              <a:gd name="T0" fmla="*/ 1248 w 1248"/>
              <a:gd name="T1" fmla="*/ 0 h 1104"/>
              <a:gd name="T2" fmla="*/ 816 w 1248"/>
              <a:gd name="T3" fmla="*/ 624 h 1104"/>
              <a:gd name="T4" fmla="*/ 0 w 1248"/>
              <a:gd name="T5" fmla="*/ 1104 h 1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48" h="1104">
                <a:moveTo>
                  <a:pt x="1248" y="0"/>
                </a:moveTo>
                <a:cubicBezTo>
                  <a:pt x="1136" y="220"/>
                  <a:pt x="1024" y="440"/>
                  <a:pt x="816" y="624"/>
                </a:cubicBezTo>
                <a:cubicBezTo>
                  <a:pt x="608" y="808"/>
                  <a:pt x="304" y="956"/>
                  <a:pt x="0" y="1104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6184" name="Freeform 24">
            <a:extLst>
              <a:ext uri="{FF2B5EF4-FFF2-40B4-BE49-F238E27FC236}">
                <a16:creationId xmlns:a16="http://schemas.microsoft.com/office/drawing/2014/main" id="{8B026C3B-B45E-410E-A5F4-A3933BFB0CD1}"/>
              </a:ext>
            </a:extLst>
          </p:cNvPr>
          <p:cNvSpPr>
            <a:spLocks/>
          </p:cNvSpPr>
          <p:nvPr/>
        </p:nvSpPr>
        <p:spPr bwMode="auto">
          <a:xfrm>
            <a:off x="6610350" y="2019300"/>
            <a:ext cx="1981200" cy="1752600"/>
          </a:xfrm>
          <a:custGeom>
            <a:avLst/>
            <a:gdLst>
              <a:gd name="T0" fmla="*/ 1248 w 1248"/>
              <a:gd name="T1" fmla="*/ 0 h 1104"/>
              <a:gd name="T2" fmla="*/ 816 w 1248"/>
              <a:gd name="T3" fmla="*/ 624 h 1104"/>
              <a:gd name="T4" fmla="*/ 0 w 1248"/>
              <a:gd name="T5" fmla="*/ 1104 h 1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48" h="1104">
                <a:moveTo>
                  <a:pt x="1248" y="0"/>
                </a:moveTo>
                <a:cubicBezTo>
                  <a:pt x="1136" y="220"/>
                  <a:pt x="1024" y="440"/>
                  <a:pt x="816" y="624"/>
                </a:cubicBezTo>
                <a:cubicBezTo>
                  <a:pt x="608" y="808"/>
                  <a:pt x="304" y="956"/>
                  <a:pt x="0" y="1104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6185" name="Line 25">
            <a:extLst>
              <a:ext uri="{FF2B5EF4-FFF2-40B4-BE49-F238E27FC236}">
                <a16:creationId xmlns:a16="http://schemas.microsoft.com/office/drawing/2014/main" id="{F087354B-DC57-4BB0-959D-48F1F035FA7C}"/>
              </a:ext>
            </a:extLst>
          </p:cNvPr>
          <p:cNvSpPr>
            <a:spLocks noChangeShapeType="1"/>
          </p:cNvSpPr>
          <p:nvPr/>
        </p:nvSpPr>
        <p:spPr bwMode="auto">
          <a:xfrm>
            <a:off x="6762750" y="1828800"/>
            <a:ext cx="0" cy="1863725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6186" name="Freeform 26">
            <a:extLst>
              <a:ext uri="{FF2B5EF4-FFF2-40B4-BE49-F238E27FC236}">
                <a16:creationId xmlns:a16="http://schemas.microsoft.com/office/drawing/2014/main" id="{6C94B3C1-D1CB-4987-8208-350E861A974B}"/>
              </a:ext>
            </a:extLst>
          </p:cNvPr>
          <p:cNvSpPr>
            <a:spLocks/>
          </p:cNvSpPr>
          <p:nvPr/>
        </p:nvSpPr>
        <p:spPr bwMode="auto">
          <a:xfrm>
            <a:off x="6610350" y="1828800"/>
            <a:ext cx="914400" cy="990600"/>
          </a:xfrm>
          <a:custGeom>
            <a:avLst/>
            <a:gdLst>
              <a:gd name="T0" fmla="*/ 576 w 576"/>
              <a:gd name="T1" fmla="*/ 0 h 624"/>
              <a:gd name="T2" fmla="*/ 384 w 576"/>
              <a:gd name="T3" fmla="*/ 336 h 624"/>
              <a:gd name="T4" fmla="*/ 0 w 576"/>
              <a:gd name="T5" fmla="*/ 624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6" h="624">
                <a:moveTo>
                  <a:pt x="576" y="0"/>
                </a:moveTo>
                <a:cubicBezTo>
                  <a:pt x="528" y="116"/>
                  <a:pt x="480" y="232"/>
                  <a:pt x="384" y="336"/>
                </a:cubicBezTo>
                <a:cubicBezTo>
                  <a:pt x="288" y="440"/>
                  <a:pt x="144" y="532"/>
                  <a:pt x="0" y="624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6187" name="Line 27">
            <a:extLst>
              <a:ext uri="{FF2B5EF4-FFF2-40B4-BE49-F238E27FC236}">
                <a16:creationId xmlns:a16="http://schemas.microsoft.com/office/drawing/2014/main" id="{64B87BE4-17D9-41ED-A541-90BFF2D9D90B}"/>
              </a:ext>
            </a:extLst>
          </p:cNvPr>
          <p:cNvSpPr>
            <a:spLocks noChangeShapeType="1"/>
          </p:cNvSpPr>
          <p:nvPr/>
        </p:nvSpPr>
        <p:spPr bwMode="auto">
          <a:xfrm>
            <a:off x="7524750" y="1828800"/>
            <a:ext cx="0" cy="144780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6188" name="Line 28">
            <a:extLst>
              <a:ext uri="{FF2B5EF4-FFF2-40B4-BE49-F238E27FC236}">
                <a16:creationId xmlns:a16="http://schemas.microsoft.com/office/drawing/2014/main" id="{F762C2D6-F5AB-4D82-A2EE-D82DC5A3C79D}"/>
              </a:ext>
            </a:extLst>
          </p:cNvPr>
          <p:cNvSpPr>
            <a:spLocks noChangeShapeType="1"/>
          </p:cNvSpPr>
          <p:nvPr/>
        </p:nvSpPr>
        <p:spPr bwMode="auto">
          <a:xfrm>
            <a:off x="8610600" y="1828800"/>
            <a:ext cx="0" cy="201613"/>
          </a:xfrm>
          <a:prstGeom prst="line">
            <a:avLst/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6189" name="Freeform 29">
            <a:extLst>
              <a:ext uri="{FF2B5EF4-FFF2-40B4-BE49-F238E27FC236}">
                <a16:creationId xmlns:a16="http://schemas.microsoft.com/office/drawing/2014/main" id="{2E5F29F8-479B-46C8-A447-C2FDD6266FD5}"/>
              </a:ext>
            </a:extLst>
          </p:cNvPr>
          <p:cNvSpPr>
            <a:spLocks/>
          </p:cNvSpPr>
          <p:nvPr/>
        </p:nvSpPr>
        <p:spPr bwMode="auto">
          <a:xfrm>
            <a:off x="6629400" y="1828800"/>
            <a:ext cx="152400" cy="304800"/>
          </a:xfrm>
          <a:custGeom>
            <a:avLst/>
            <a:gdLst>
              <a:gd name="T0" fmla="*/ 96 w 96"/>
              <a:gd name="T1" fmla="*/ 0 h 192"/>
              <a:gd name="T2" fmla="*/ 0 w 96"/>
              <a:gd name="T3" fmla="*/ 192 h 19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96" h="192">
                <a:moveTo>
                  <a:pt x="96" y="0"/>
                </a:moveTo>
                <a:cubicBezTo>
                  <a:pt x="56" y="80"/>
                  <a:pt x="16" y="160"/>
                  <a:pt x="0" y="192"/>
                </a:cubicBezTo>
              </a:path>
            </a:pathLst>
          </a:custGeom>
          <a:noFill/>
          <a:ln w="381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grpSp>
        <p:nvGrpSpPr>
          <p:cNvPr id="476190" name="Group 30">
            <a:extLst>
              <a:ext uri="{FF2B5EF4-FFF2-40B4-BE49-F238E27FC236}">
                <a16:creationId xmlns:a16="http://schemas.microsoft.com/office/drawing/2014/main" id="{6DC5487C-3403-496A-87C6-16FB5EB98938}"/>
              </a:ext>
            </a:extLst>
          </p:cNvPr>
          <p:cNvGrpSpPr>
            <a:grpSpLocks/>
          </p:cNvGrpSpPr>
          <p:nvPr/>
        </p:nvGrpSpPr>
        <p:grpSpPr bwMode="auto">
          <a:xfrm>
            <a:off x="685800" y="3459163"/>
            <a:ext cx="1828800" cy="579437"/>
            <a:chOff x="432" y="2515"/>
            <a:chExt cx="1152" cy="365"/>
          </a:xfrm>
        </p:grpSpPr>
        <p:sp>
          <p:nvSpPr>
            <p:cNvPr id="476191" name="Text Box 31">
              <a:extLst>
                <a:ext uri="{FF2B5EF4-FFF2-40B4-BE49-F238E27FC236}">
                  <a16:creationId xmlns:a16="http://schemas.microsoft.com/office/drawing/2014/main" id="{22773B2C-0B87-445E-A0DE-1E6DB22FF8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0" y="2515"/>
              <a:ext cx="86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>
                  <a:solidFill>
                    <a:srgbClr val="66FF66"/>
                  </a:solidFill>
                  <a:ea typeface="宋体" panose="02010600030101010101" pitchFamily="2" charset="-122"/>
                </a:rPr>
                <a:t>太小</a:t>
              </a:r>
            </a:p>
          </p:txBody>
        </p:sp>
        <p:graphicFrame>
          <p:nvGraphicFramePr>
            <p:cNvPr id="476192" name="Object 32">
              <a:extLst>
                <a:ext uri="{FF2B5EF4-FFF2-40B4-BE49-F238E27FC236}">
                  <a16:creationId xmlns:a16="http://schemas.microsoft.com/office/drawing/2014/main" id="{E455EAE2-102A-4915-AD77-FA7C982CA5A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32" y="2573"/>
            <a:ext cx="307" cy="30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57303" name="Equation" r:id="rId17" imgW="139680" imgH="139680" progId="Equation.DSMT4">
                    <p:embed/>
                  </p:oleObj>
                </mc:Choice>
                <mc:Fallback>
                  <p:oleObj name="Equation" r:id="rId17" imgW="139680" imgH="139680" progId="Equation.DSMT4">
                    <p:embed/>
                    <p:pic>
                      <p:nvPicPr>
                        <p:cNvPr id="0" name="Object 3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2" y="2573"/>
                          <a:ext cx="307" cy="30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476193" name="Object 33">
            <a:extLst>
              <a:ext uri="{FF2B5EF4-FFF2-40B4-BE49-F238E27FC236}">
                <a16:creationId xmlns:a16="http://schemas.microsoft.com/office/drawing/2014/main" id="{44677A00-1A48-4C8E-963F-3553EF33122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11400" y="3275013"/>
          <a:ext cx="530225" cy="796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7304" name="Equation" r:id="rId19" imgW="152280" imgH="228600" progId="Equation.DSMT4">
                  <p:embed/>
                </p:oleObj>
              </mc:Choice>
              <mc:Fallback>
                <p:oleObj name="Equation" r:id="rId19" imgW="152280" imgH="228600" progId="Equation.DSMT4">
                  <p:embed/>
                  <p:pic>
                    <p:nvPicPr>
                      <p:cNvPr id="0" name="Object 3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11400" y="3275013"/>
                        <a:ext cx="530225" cy="796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6194" name="Object 34">
            <a:extLst>
              <a:ext uri="{FF2B5EF4-FFF2-40B4-BE49-F238E27FC236}">
                <a16:creationId xmlns:a16="http://schemas.microsoft.com/office/drawing/2014/main" id="{7E09F4C4-BC79-4758-9211-9C8F5F7914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5375" y="3927475"/>
          <a:ext cx="530225" cy="796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7305" name="Equation" r:id="rId21" imgW="152280" imgH="228600" progId="Equation.DSMT4">
                  <p:embed/>
                </p:oleObj>
              </mc:Choice>
              <mc:Fallback>
                <p:oleObj name="Equation" r:id="rId21" imgW="152280" imgH="228600" progId="Equation.DSMT4">
                  <p:embed/>
                  <p:pic>
                    <p:nvPicPr>
                      <p:cNvPr id="0" name="Object 3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65375" y="3927475"/>
                        <a:ext cx="530225" cy="796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6195" name="AutoShape 35">
            <a:extLst>
              <a:ext uri="{FF2B5EF4-FFF2-40B4-BE49-F238E27FC236}">
                <a16:creationId xmlns:a16="http://schemas.microsoft.com/office/drawing/2014/main" id="{0577EDD0-7FD5-4D48-8B6C-AE9383C72D18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2971800" y="3505200"/>
            <a:ext cx="147638" cy="454025"/>
          </a:xfrm>
          <a:prstGeom prst="upArrow">
            <a:avLst>
              <a:gd name="adj1" fmla="val 50000"/>
              <a:gd name="adj2" fmla="val 76881"/>
            </a:avLst>
          </a:prstGeom>
          <a:solidFill>
            <a:srgbClr val="99FFCC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76196" name="Object 36">
            <a:extLst>
              <a:ext uri="{FF2B5EF4-FFF2-40B4-BE49-F238E27FC236}">
                <a16:creationId xmlns:a16="http://schemas.microsoft.com/office/drawing/2014/main" id="{D48689F3-96EF-4062-92D7-9B160743864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352800" y="3921125"/>
          <a:ext cx="803275" cy="803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7306" name="Equation" r:id="rId23" imgW="228600" imgH="228600" progId="Equation.DSMT4">
                  <p:embed/>
                </p:oleObj>
              </mc:Choice>
              <mc:Fallback>
                <p:oleObj name="Equation" r:id="rId23" imgW="228600" imgH="228600" progId="Equation.DSMT4">
                  <p:embed/>
                  <p:pic>
                    <p:nvPicPr>
                      <p:cNvPr id="0" name="Object 3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52800" y="3921125"/>
                        <a:ext cx="803275" cy="803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6197" name="AutoShape 37">
            <a:extLst>
              <a:ext uri="{FF2B5EF4-FFF2-40B4-BE49-F238E27FC236}">
                <a16:creationId xmlns:a16="http://schemas.microsoft.com/office/drawing/2014/main" id="{EF86E2DF-68C5-4DBE-85FA-95D728B10B41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4191000" y="4117975"/>
            <a:ext cx="147638" cy="454025"/>
          </a:xfrm>
          <a:prstGeom prst="upArrow">
            <a:avLst>
              <a:gd name="adj1" fmla="val 50000"/>
              <a:gd name="adj2" fmla="val 76881"/>
            </a:avLst>
          </a:prstGeom>
          <a:solidFill>
            <a:srgbClr val="99FFCC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476198" name="Group 38">
            <a:extLst>
              <a:ext uri="{FF2B5EF4-FFF2-40B4-BE49-F238E27FC236}">
                <a16:creationId xmlns:a16="http://schemas.microsoft.com/office/drawing/2014/main" id="{8727D4C4-7CCD-4848-B4D0-6AD313CCC87D}"/>
              </a:ext>
            </a:extLst>
          </p:cNvPr>
          <p:cNvGrpSpPr>
            <a:grpSpLocks/>
          </p:cNvGrpSpPr>
          <p:nvPr/>
        </p:nvGrpSpPr>
        <p:grpSpPr bwMode="auto">
          <a:xfrm>
            <a:off x="381000" y="4911725"/>
            <a:ext cx="5257800" cy="803275"/>
            <a:chOff x="240" y="3094"/>
            <a:chExt cx="3312" cy="506"/>
          </a:xfrm>
        </p:grpSpPr>
        <p:sp>
          <p:nvSpPr>
            <p:cNvPr id="476199" name="Text Box 39">
              <a:extLst>
                <a:ext uri="{FF2B5EF4-FFF2-40B4-BE49-F238E27FC236}">
                  <a16:creationId xmlns:a16="http://schemas.microsoft.com/office/drawing/2014/main" id="{7DDC214B-52AC-41B3-9340-4FBB76159B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" y="3168"/>
              <a:ext cx="331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>
                  <a:solidFill>
                    <a:srgbClr val="66FF66"/>
                  </a:solidFill>
                  <a:ea typeface="宋体" panose="02010600030101010101" pitchFamily="2" charset="-122"/>
                </a:rPr>
                <a:t>存在最佳     ，使        最大</a:t>
              </a:r>
            </a:p>
          </p:txBody>
        </p:sp>
        <p:graphicFrame>
          <p:nvGraphicFramePr>
            <p:cNvPr id="476200" name="Object 40">
              <a:extLst>
                <a:ext uri="{FF2B5EF4-FFF2-40B4-BE49-F238E27FC236}">
                  <a16:creationId xmlns:a16="http://schemas.microsoft.com/office/drawing/2014/main" id="{92D51E0D-040B-497B-9628-3CCCEFDB5BF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344" y="3197"/>
            <a:ext cx="307" cy="30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57307" name="Equation" r:id="rId25" imgW="139680" imgH="139680" progId="Equation.DSMT4">
                    <p:embed/>
                  </p:oleObj>
                </mc:Choice>
                <mc:Fallback>
                  <p:oleObj name="Equation" r:id="rId25" imgW="139680" imgH="139680" progId="Equation.DSMT4">
                    <p:embed/>
                    <p:pic>
                      <p:nvPicPr>
                        <p:cNvPr id="0" name="Object 4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344" y="3197"/>
                          <a:ext cx="307" cy="30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76201" name="Object 41">
              <a:extLst>
                <a:ext uri="{FF2B5EF4-FFF2-40B4-BE49-F238E27FC236}">
                  <a16:creationId xmlns:a16="http://schemas.microsoft.com/office/drawing/2014/main" id="{C6B8E023-A203-4551-8B1C-B7C042CD1FF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208" y="3094"/>
            <a:ext cx="506" cy="50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57308" name="Equation" r:id="rId27" imgW="228600" imgH="228600" progId="Equation.DSMT4">
                    <p:embed/>
                  </p:oleObj>
                </mc:Choice>
                <mc:Fallback>
                  <p:oleObj name="Equation" r:id="rId27" imgW="228600" imgH="228600" progId="Equation.DSMT4">
                    <p:embed/>
                    <p:pic>
                      <p:nvPicPr>
                        <p:cNvPr id="0" name="Object 4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208" y="3094"/>
                          <a:ext cx="506" cy="50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476202" name="Object 42">
            <a:extLst>
              <a:ext uri="{FF2B5EF4-FFF2-40B4-BE49-F238E27FC236}">
                <a16:creationId xmlns:a16="http://schemas.microsoft.com/office/drawing/2014/main" id="{8E2D5DEB-2D4B-40DE-B0F6-44EB8EA363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86400" y="4724400"/>
          <a:ext cx="2127250" cy="133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7309" name="Equation" r:id="rId29" imgW="787320" imgH="495000" progId="Equation.DSMT4">
                  <p:embed/>
                </p:oleObj>
              </mc:Choice>
              <mc:Fallback>
                <p:oleObj name="Equation" r:id="rId29" imgW="787320" imgH="495000" progId="Equation.DSMT4">
                  <p:embed/>
                  <p:pic>
                    <p:nvPicPr>
                      <p:cNvPr id="0" name="Object 4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6400" y="4724400"/>
                        <a:ext cx="2127250" cy="133350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6203" name="Object 43">
            <a:extLst>
              <a:ext uri="{FF2B5EF4-FFF2-40B4-BE49-F238E27FC236}">
                <a16:creationId xmlns:a16="http://schemas.microsoft.com/office/drawing/2014/main" id="{05D463E3-9839-457F-82FC-06C3D74D110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264275" y="3711575"/>
          <a:ext cx="349250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7310" name="Equation" r:id="rId31" imgW="139680" imgH="215640" progId="Equation.DSMT4">
                  <p:embed/>
                </p:oleObj>
              </mc:Choice>
              <mc:Fallback>
                <p:oleObj name="Equation" r:id="rId31" imgW="139680" imgH="215640" progId="Equation.DSMT4">
                  <p:embed/>
                  <p:pic>
                    <p:nvPicPr>
                      <p:cNvPr id="0" name="Object 4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64275" y="3711575"/>
                        <a:ext cx="349250" cy="539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6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6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76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76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6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0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76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76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76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76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6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76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76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6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6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6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76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76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761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761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76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76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76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76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2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76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76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76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76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69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76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76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76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76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76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76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76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76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76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476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6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4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476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76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76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476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 nodeType="clickPar">
                      <p:stCondLst>
                        <p:cond delay="indefinite"/>
                      </p:stCondLst>
                      <p:childTnLst>
                        <p:par>
                          <p:cTn id="10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6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 nodeType="clickPar">
                      <p:stCondLst>
                        <p:cond delay="indefinite"/>
                      </p:stCondLst>
                      <p:childTnLst>
                        <p:par>
                          <p:cTn id="10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6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476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476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476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476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3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476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476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476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476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 nodeType="clickPar">
                      <p:stCondLst>
                        <p:cond delay="indefinite"/>
                      </p:stCondLst>
                      <p:childTnLst>
                        <p:par>
                          <p:cTn id="1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1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476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476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4761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4761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 nodeType="clickPar">
                      <p:stCondLst>
                        <p:cond delay="indefinite"/>
                      </p:stCondLst>
                      <p:childTnLst>
                        <p:par>
                          <p:cTn id="1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476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476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 nodeType="clickPar">
                      <p:stCondLst>
                        <p:cond delay="indefinite"/>
                      </p:stCondLst>
                      <p:childTnLst>
                        <p:par>
                          <p:cTn id="1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476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476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4761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4761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2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476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476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476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476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186" name="Rectangle 2">
            <a:extLst>
              <a:ext uri="{FF2B5EF4-FFF2-40B4-BE49-F238E27FC236}">
                <a16:creationId xmlns:a16="http://schemas.microsoft.com/office/drawing/2014/main" id="{BBA1CCEE-D364-48E9-B418-3915DCD5F8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200025"/>
            <a:ext cx="7772400" cy="762000"/>
          </a:xfrm>
        </p:spPr>
        <p:txBody>
          <a:bodyPr/>
          <a:lstStyle/>
          <a:p>
            <a:r>
              <a:rPr lang="zh-CN" altLang="en-US" b="1">
                <a:ea typeface="楷体_GB2312" pitchFamily="49" charset="-122"/>
              </a:rPr>
              <a:t>最佳增压比    （</a:t>
            </a:r>
            <a:r>
              <a:rPr lang="en-US" altLang="zh-CN" b="1" i="1">
                <a:latin typeface="Times New Roman" panose="02020603050405020304" pitchFamily="18" charset="0"/>
                <a:ea typeface="楷体_GB2312" pitchFamily="49" charset="-122"/>
              </a:rPr>
              <a:t>w</a:t>
            </a:r>
            <a:r>
              <a:rPr lang="zh-CN" altLang="en-US" b="1" baseline="-25000">
                <a:ea typeface="楷体_GB2312" pitchFamily="49" charset="-122"/>
              </a:rPr>
              <a:t>净</a:t>
            </a:r>
            <a:r>
              <a:rPr lang="zh-CN" altLang="en-US" b="1">
                <a:ea typeface="楷体_GB2312" pitchFamily="49" charset="-122"/>
              </a:rPr>
              <a:t>）的求解</a:t>
            </a:r>
          </a:p>
        </p:txBody>
      </p:sp>
      <p:grpSp>
        <p:nvGrpSpPr>
          <p:cNvPr id="477187" name="Group 3">
            <a:extLst>
              <a:ext uri="{FF2B5EF4-FFF2-40B4-BE49-F238E27FC236}">
                <a16:creationId xmlns:a16="http://schemas.microsoft.com/office/drawing/2014/main" id="{560F5D43-F15B-4A5E-9306-51899A5A1427}"/>
              </a:ext>
            </a:extLst>
          </p:cNvPr>
          <p:cNvGrpSpPr>
            <a:grpSpLocks/>
          </p:cNvGrpSpPr>
          <p:nvPr/>
        </p:nvGrpSpPr>
        <p:grpSpPr bwMode="auto">
          <a:xfrm>
            <a:off x="5461000" y="1143000"/>
            <a:ext cx="3530600" cy="4070350"/>
            <a:chOff x="3152" y="1296"/>
            <a:chExt cx="2224" cy="2564"/>
          </a:xfrm>
        </p:grpSpPr>
        <p:sp>
          <p:nvSpPr>
            <p:cNvPr id="477188" name="Line 4">
              <a:extLst>
                <a:ext uri="{FF2B5EF4-FFF2-40B4-BE49-F238E27FC236}">
                  <a16:creationId xmlns:a16="http://schemas.microsoft.com/office/drawing/2014/main" id="{635F3039-F706-44C7-9937-C8926B15300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4" y="1344"/>
              <a:ext cx="0" cy="216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7189" name="Line 5">
              <a:extLst>
                <a:ext uri="{FF2B5EF4-FFF2-40B4-BE49-F238E27FC236}">
                  <a16:creationId xmlns:a16="http://schemas.microsoft.com/office/drawing/2014/main" id="{8EE54805-1895-47E8-ACB4-C96F7979342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504"/>
              <a:ext cx="1872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7190" name="Rectangle 6">
              <a:extLst>
                <a:ext uri="{FF2B5EF4-FFF2-40B4-BE49-F238E27FC236}">
                  <a16:creationId xmlns:a16="http://schemas.microsoft.com/office/drawing/2014/main" id="{6125F3DC-E9FE-4336-8278-D663AAA1D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2" y="1296"/>
              <a:ext cx="292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477191" name="Rectangle 7">
              <a:extLst>
                <a:ext uri="{FF2B5EF4-FFF2-40B4-BE49-F238E27FC236}">
                  <a16:creationId xmlns:a16="http://schemas.microsoft.com/office/drawing/2014/main" id="{E3DF5046-C912-4846-B85E-2D48FCD9C9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3456"/>
              <a:ext cx="22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s</a:t>
              </a:r>
            </a:p>
          </p:txBody>
        </p:sp>
      </p:grpSp>
      <p:graphicFrame>
        <p:nvGraphicFramePr>
          <p:cNvPr id="477192" name="Object 8">
            <a:extLst>
              <a:ext uri="{FF2B5EF4-FFF2-40B4-BE49-F238E27FC236}">
                <a16:creationId xmlns:a16="http://schemas.microsoft.com/office/drawing/2014/main" id="{B3230395-70BF-4B73-A9A5-B473009308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7638" y="1143000"/>
          <a:ext cx="5189537" cy="1301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8192" name="Equation" r:id="rId3" imgW="1917360" imgH="482400" progId="Equation.DSMT4">
                  <p:embed/>
                </p:oleObj>
              </mc:Choice>
              <mc:Fallback>
                <p:oleObj name="Equation" r:id="rId3" imgW="1917360" imgH="482400" progId="Equation.DSMT4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7638" y="1143000"/>
                        <a:ext cx="5189537" cy="130175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7193" name="Text Box 9">
            <a:extLst>
              <a:ext uri="{FF2B5EF4-FFF2-40B4-BE49-F238E27FC236}">
                <a16:creationId xmlns:a16="http://schemas.microsoft.com/office/drawing/2014/main" id="{1157A864-795B-43BD-9FA6-CAAE3145B8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667000"/>
            <a:ext cx="838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令</a:t>
            </a:r>
          </a:p>
        </p:txBody>
      </p:sp>
      <p:graphicFrame>
        <p:nvGraphicFramePr>
          <p:cNvPr id="477194" name="Object 10">
            <a:extLst>
              <a:ext uri="{FF2B5EF4-FFF2-40B4-BE49-F238E27FC236}">
                <a16:creationId xmlns:a16="http://schemas.microsoft.com/office/drawing/2014/main" id="{EF669F5D-92A2-4C8F-B161-2E6B3520B95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89388" y="128588"/>
          <a:ext cx="887412" cy="841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8193" name="Equation" r:id="rId5" imgW="253800" imgH="241200" progId="Equation.DSMT4">
                  <p:embed/>
                </p:oleObj>
              </mc:Choice>
              <mc:Fallback>
                <p:oleObj name="Equation" r:id="rId5" imgW="253800" imgH="241200" progId="Equation.DSMT4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89388" y="128588"/>
                        <a:ext cx="887412" cy="841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7195" name="Line 11">
            <a:extLst>
              <a:ext uri="{FF2B5EF4-FFF2-40B4-BE49-F238E27FC236}">
                <a16:creationId xmlns:a16="http://schemas.microsoft.com/office/drawing/2014/main" id="{C758CD08-898A-4CAA-B850-58FCA3D3A82E}"/>
              </a:ext>
            </a:extLst>
          </p:cNvPr>
          <p:cNvSpPr>
            <a:spLocks noChangeShapeType="1"/>
          </p:cNvSpPr>
          <p:nvPr/>
        </p:nvSpPr>
        <p:spPr bwMode="auto">
          <a:xfrm>
            <a:off x="6000750" y="1828800"/>
            <a:ext cx="2590800" cy="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graphicFrame>
        <p:nvGraphicFramePr>
          <p:cNvPr id="477196" name="Object 12">
            <a:extLst>
              <a:ext uri="{FF2B5EF4-FFF2-40B4-BE49-F238E27FC236}">
                <a16:creationId xmlns:a16="http://schemas.microsoft.com/office/drawing/2014/main" id="{24EE39A9-6BD3-4FF7-8711-2615C93985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686800" y="1524000"/>
          <a:ext cx="381000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8194" name="Equation" r:id="rId7" imgW="152280" imgH="228600" progId="Equation.DSMT4">
                  <p:embed/>
                </p:oleObj>
              </mc:Choice>
              <mc:Fallback>
                <p:oleObj name="Equation" r:id="rId7" imgW="152280" imgH="228600" progId="Equation.DSMT4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86800" y="1524000"/>
                        <a:ext cx="381000" cy="571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7197" name="Line 13">
            <a:extLst>
              <a:ext uri="{FF2B5EF4-FFF2-40B4-BE49-F238E27FC236}">
                <a16:creationId xmlns:a16="http://schemas.microsoft.com/office/drawing/2014/main" id="{0CF203D4-E0E3-47FA-AF60-857AAED13BA7}"/>
              </a:ext>
            </a:extLst>
          </p:cNvPr>
          <p:cNvSpPr>
            <a:spLocks noChangeShapeType="1"/>
          </p:cNvSpPr>
          <p:nvPr/>
        </p:nvSpPr>
        <p:spPr bwMode="auto">
          <a:xfrm>
            <a:off x="6610350" y="2141538"/>
            <a:ext cx="0" cy="1636712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7198" name="Freeform 14">
            <a:extLst>
              <a:ext uri="{FF2B5EF4-FFF2-40B4-BE49-F238E27FC236}">
                <a16:creationId xmlns:a16="http://schemas.microsoft.com/office/drawing/2014/main" id="{1B65DC73-56FA-43FA-A32B-EB66DDD9A440}"/>
              </a:ext>
            </a:extLst>
          </p:cNvPr>
          <p:cNvSpPr>
            <a:spLocks/>
          </p:cNvSpPr>
          <p:nvPr/>
        </p:nvSpPr>
        <p:spPr bwMode="auto">
          <a:xfrm>
            <a:off x="6610350" y="1828800"/>
            <a:ext cx="1981200" cy="1752600"/>
          </a:xfrm>
          <a:custGeom>
            <a:avLst/>
            <a:gdLst>
              <a:gd name="T0" fmla="*/ 1248 w 1248"/>
              <a:gd name="T1" fmla="*/ 0 h 1104"/>
              <a:gd name="T2" fmla="*/ 816 w 1248"/>
              <a:gd name="T3" fmla="*/ 624 h 1104"/>
              <a:gd name="T4" fmla="*/ 0 w 1248"/>
              <a:gd name="T5" fmla="*/ 1104 h 1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48" h="1104">
                <a:moveTo>
                  <a:pt x="1248" y="0"/>
                </a:moveTo>
                <a:cubicBezTo>
                  <a:pt x="1136" y="220"/>
                  <a:pt x="1024" y="440"/>
                  <a:pt x="816" y="624"/>
                </a:cubicBezTo>
                <a:cubicBezTo>
                  <a:pt x="608" y="808"/>
                  <a:pt x="304" y="956"/>
                  <a:pt x="0" y="1104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7199" name="Freeform 15">
            <a:extLst>
              <a:ext uri="{FF2B5EF4-FFF2-40B4-BE49-F238E27FC236}">
                <a16:creationId xmlns:a16="http://schemas.microsoft.com/office/drawing/2014/main" id="{A640F715-61A9-47A1-8B86-1CF163E9EBC0}"/>
              </a:ext>
            </a:extLst>
          </p:cNvPr>
          <p:cNvSpPr>
            <a:spLocks/>
          </p:cNvSpPr>
          <p:nvPr/>
        </p:nvSpPr>
        <p:spPr bwMode="auto">
          <a:xfrm>
            <a:off x="6610350" y="2019300"/>
            <a:ext cx="1981200" cy="1752600"/>
          </a:xfrm>
          <a:custGeom>
            <a:avLst/>
            <a:gdLst>
              <a:gd name="T0" fmla="*/ 1248 w 1248"/>
              <a:gd name="T1" fmla="*/ 0 h 1104"/>
              <a:gd name="T2" fmla="*/ 816 w 1248"/>
              <a:gd name="T3" fmla="*/ 624 h 1104"/>
              <a:gd name="T4" fmla="*/ 0 w 1248"/>
              <a:gd name="T5" fmla="*/ 1104 h 1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48" h="1104">
                <a:moveTo>
                  <a:pt x="1248" y="0"/>
                </a:moveTo>
                <a:cubicBezTo>
                  <a:pt x="1136" y="220"/>
                  <a:pt x="1024" y="440"/>
                  <a:pt x="816" y="624"/>
                </a:cubicBezTo>
                <a:cubicBezTo>
                  <a:pt x="608" y="808"/>
                  <a:pt x="304" y="956"/>
                  <a:pt x="0" y="1104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7200" name="Line 16">
            <a:extLst>
              <a:ext uri="{FF2B5EF4-FFF2-40B4-BE49-F238E27FC236}">
                <a16:creationId xmlns:a16="http://schemas.microsoft.com/office/drawing/2014/main" id="{7D264C5D-7DC5-4122-A5FD-A1F122DC0351}"/>
              </a:ext>
            </a:extLst>
          </p:cNvPr>
          <p:cNvSpPr>
            <a:spLocks noChangeShapeType="1"/>
          </p:cNvSpPr>
          <p:nvPr/>
        </p:nvSpPr>
        <p:spPr bwMode="auto">
          <a:xfrm>
            <a:off x="6762750" y="1828800"/>
            <a:ext cx="0" cy="1863725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7201" name="Freeform 17">
            <a:extLst>
              <a:ext uri="{FF2B5EF4-FFF2-40B4-BE49-F238E27FC236}">
                <a16:creationId xmlns:a16="http://schemas.microsoft.com/office/drawing/2014/main" id="{A27CB7AB-48B4-4E34-84CB-B3DB57AFDA84}"/>
              </a:ext>
            </a:extLst>
          </p:cNvPr>
          <p:cNvSpPr>
            <a:spLocks/>
          </p:cNvSpPr>
          <p:nvPr/>
        </p:nvSpPr>
        <p:spPr bwMode="auto">
          <a:xfrm>
            <a:off x="6610350" y="1828800"/>
            <a:ext cx="914400" cy="990600"/>
          </a:xfrm>
          <a:custGeom>
            <a:avLst/>
            <a:gdLst>
              <a:gd name="T0" fmla="*/ 576 w 576"/>
              <a:gd name="T1" fmla="*/ 0 h 624"/>
              <a:gd name="T2" fmla="*/ 384 w 576"/>
              <a:gd name="T3" fmla="*/ 336 h 624"/>
              <a:gd name="T4" fmla="*/ 0 w 576"/>
              <a:gd name="T5" fmla="*/ 624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6" h="624">
                <a:moveTo>
                  <a:pt x="576" y="0"/>
                </a:moveTo>
                <a:cubicBezTo>
                  <a:pt x="528" y="116"/>
                  <a:pt x="480" y="232"/>
                  <a:pt x="384" y="336"/>
                </a:cubicBezTo>
                <a:cubicBezTo>
                  <a:pt x="288" y="440"/>
                  <a:pt x="144" y="532"/>
                  <a:pt x="0" y="624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7202" name="Line 18">
            <a:extLst>
              <a:ext uri="{FF2B5EF4-FFF2-40B4-BE49-F238E27FC236}">
                <a16:creationId xmlns:a16="http://schemas.microsoft.com/office/drawing/2014/main" id="{FDC06EDF-BEE4-4905-8EB6-9C876CB02330}"/>
              </a:ext>
            </a:extLst>
          </p:cNvPr>
          <p:cNvSpPr>
            <a:spLocks noChangeShapeType="1"/>
          </p:cNvSpPr>
          <p:nvPr/>
        </p:nvSpPr>
        <p:spPr bwMode="auto">
          <a:xfrm>
            <a:off x="7524750" y="1828800"/>
            <a:ext cx="0" cy="144780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7203" name="Line 19">
            <a:extLst>
              <a:ext uri="{FF2B5EF4-FFF2-40B4-BE49-F238E27FC236}">
                <a16:creationId xmlns:a16="http://schemas.microsoft.com/office/drawing/2014/main" id="{331053B0-ECE3-4D6E-9261-C0B8FBBEB2AF}"/>
              </a:ext>
            </a:extLst>
          </p:cNvPr>
          <p:cNvSpPr>
            <a:spLocks noChangeShapeType="1"/>
          </p:cNvSpPr>
          <p:nvPr/>
        </p:nvSpPr>
        <p:spPr bwMode="auto">
          <a:xfrm>
            <a:off x="8610600" y="1828800"/>
            <a:ext cx="0" cy="201613"/>
          </a:xfrm>
          <a:prstGeom prst="line">
            <a:avLst/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7204" name="Freeform 20">
            <a:extLst>
              <a:ext uri="{FF2B5EF4-FFF2-40B4-BE49-F238E27FC236}">
                <a16:creationId xmlns:a16="http://schemas.microsoft.com/office/drawing/2014/main" id="{02D1728F-555E-49E1-AAE9-40D77CDC7875}"/>
              </a:ext>
            </a:extLst>
          </p:cNvPr>
          <p:cNvSpPr>
            <a:spLocks/>
          </p:cNvSpPr>
          <p:nvPr/>
        </p:nvSpPr>
        <p:spPr bwMode="auto">
          <a:xfrm>
            <a:off x="6629400" y="1828800"/>
            <a:ext cx="152400" cy="304800"/>
          </a:xfrm>
          <a:custGeom>
            <a:avLst/>
            <a:gdLst>
              <a:gd name="T0" fmla="*/ 96 w 96"/>
              <a:gd name="T1" fmla="*/ 0 h 192"/>
              <a:gd name="T2" fmla="*/ 0 w 96"/>
              <a:gd name="T3" fmla="*/ 192 h 19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96" h="192">
                <a:moveTo>
                  <a:pt x="96" y="0"/>
                </a:moveTo>
                <a:cubicBezTo>
                  <a:pt x="56" y="80"/>
                  <a:pt x="16" y="160"/>
                  <a:pt x="0" y="192"/>
                </a:cubicBezTo>
              </a:path>
            </a:pathLst>
          </a:custGeom>
          <a:noFill/>
          <a:ln w="381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graphicFrame>
        <p:nvGraphicFramePr>
          <p:cNvPr id="477205" name="Object 21">
            <a:extLst>
              <a:ext uri="{FF2B5EF4-FFF2-40B4-BE49-F238E27FC236}">
                <a16:creationId xmlns:a16="http://schemas.microsoft.com/office/drawing/2014/main" id="{5E9B1FF0-F9F6-4860-8704-BF31B08E94A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47800" y="3733800"/>
          <a:ext cx="2917825" cy="1025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8195" name="Equation" r:id="rId9" imgW="1079280" imgH="380880" progId="Equation.DSMT4">
                  <p:embed/>
                </p:oleObj>
              </mc:Choice>
              <mc:Fallback>
                <p:oleObj name="Equation" r:id="rId9" imgW="1079280" imgH="380880" progId="Equation.DSMT4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47800" y="3733800"/>
                        <a:ext cx="2917825" cy="1025525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7206" name="Object 22">
            <a:extLst>
              <a:ext uri="{FF2B5EF4-FFF2-40B4-BE49-F238E27FC236}">
                <a16:creationId xmlns:a16="http://schemas.microsoft.com/office/drawing/2014/main" id="{1D3F8BC8-CECD-42E9-948F-CFD86E5E6F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264275" y="3711575"/>
          <a:ext cx="349250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8196" name="Equation" r:id="rId11" imgW="139680" imgH="215640" progId="Equation.DSMT4">
                  <p:embed/>
                </p:oleObj>
              </mc:Choice>
              <mc:Fallback>
                <p:oleObj name="Equation" r:id="rId11" imgW="139680" imgH="215640" progId="Equation.DSMT4">
                  <p:embed/>
                  <p:pic>
                    <p:nvPicPr>
                      <p:cNvPr id="0" name="Object 2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64275" y="3711575"/>
                        <a:ext cx="349250" cy="539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7207" name="Object 23">
            <a:extLst>
              <a:ext uri="{FF2B5EF4-FFF2-40B4-BE49-F238E27FC236}">
                <a16:creationId xmlns:a16="http://schemas.microsoft.com/office/drawing/2014/main" id="{078FCFA5-1B2F-4438-8F78-45EFCF6A512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47800" y="2514600"/>
          <a:ext cx="1544638" cy="1098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8197" name="Equation" r:id="rId13" imgW="571320" imgH="406080" progId="Equation.DSMT4">
                  <p:embed/>
                </p:oleObj>
              </mc:Choice>
              <mc:Fallback>
                <p:oleObj name="Equation" r:id="rId13" imgW="571320" imgH="406080" progId="Equation.DSMT4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47800" y="2514600"/>
                        <a:ext cx="1544638" cy="109855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7208" name="Text Box 24">
            <a:extLst>
              <a:ext uri="{FF2B5EF4-FFF2-40B4-BE49-F238E27FC236}">
                <a16:creationId xmlns:a16="http://schemas.microsoft.com/office/drawing/2014/main" id="{F653968B-3351-4E7C-98CB-ADA9E60BE3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5048250"/>
            <a:ext cx="3276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最大循环净功</a:t>
            </a:r>
          </a:p>
        </p:txBody>
      </p:sp>
      <p:graphicFrame>
        <p:nvGraphicFramePr>
          <p:cNvPr id="477209" name="Object 25">
            <a:extLst>
              <a:ext uri="{FF2B5EF4-FFF2-40B4-BE49-F238E27FC236}">
                <a16:creationId xmlns:a16="http://schemas.microsoft.com/office/drawing/2014/main" id="{08A32B3A-4B1E-4933-885A-4ED4A16075F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25850" y="4941888"/>
          <a:ext cx="3325813" cy="925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8198" name="Equation" r:id="rId15" imgW="1231560" imgH="342720" progId="Equation.DSMT4">
                  <p:embed/>
                </p:oleObj>
              </mc:Choice>
              <mc:Fallback>
                <p:oleObj name="Equation" r:id="rId15" imgW="1231560" imgH="342720" progId="Equation.DSMT4">
                  <p:embed/>
                  <p:pic>
                    <p:nvPicPr>
                      <p:cNvPr id="0" name="Object 2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25850" y="4941888"/>
                        <a:ext cx="3325813" cy="925512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7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7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77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77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77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7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77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9" dur="500"/>
                                        <p:tgtEl>
                                          <p:spTgt spid="477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7193" grpId="0" autoUpdateAnimBg="0"/>
      <p:bldP spid="477208" grpId="0" autoUpdateAnimBg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210" name="Rectangle 2">
            <a:extLst>
              <a:ext uri="{FF2B5EF4-FFF2-40B4-BE49-F238E27FC236}">
                <a16:creationId xmlns:a16="http://schemas.microsoft.com/office/drawing/2014/main" id="{E6EAA7DD-3D43-4A6C-9A67-883DADB561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68275"/>
            <a:ext cx="7772400" cy="823913"/>
          </a:xfrm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燃气轮机的实际循环</a:t>
            </a:r>
            <a:endParaRPr lang="zh-CN" altLang="en-US" sz="4800" b="1">
              <a:ea typeface="楷体_GB2312" pitchFamily="49" charset="-122"/>
            </a:endParaRPr>
          </a:p>
        </p:txBody>
      </p:sp>
      <p:grpSp>
        <p:nvGrpSpPr>
          <p:cNvPr id="478211" name="Group 3">
            <a:extLst>
              <a:ext uri="{FF2B5EF4-FFF2-40B4-BE49-F238E27FC236}">
                <a16:creationId xmlns:a16="http://schemas.microsoft.com/office/drawing/2014/main" id="{6EA81408-6B6F-4059-A486-5BF1404E808F}"/>
              </a:ext>
            </a:extLst>
          </p:cNvPr>
          <p:cNvGrpSpPr>
            <a:grpSpLocks/>
          </p:cNvGrpSpPr>
          <p:nvPr/>
        </p:nvGrpSpPr>
        <p:grpSpPr bwMode="auto">
          <a:xfrm>
            <a:off x="5461000" y="1143000"/>
            <a:ext cx="3530600" cy="4070350"/>
            <a:chOff x="3152" y="1296"/>
            <a:chExt cx="2224" cy="2564"/>
          </a:xfrm>
        </p:grpSpPr>
        <p:sp>
          <p:nvSpPr>
            <p:cNvPr id="478212" name="Line 4">
              <a:extLst>
                <a:ext uri="{FF2B5EF4-FFF2-40B4-BE49-F238E27FC236}">
                  <a16:creationId xmlns:a16="http://schemas.microsoft.com/office/drawing/2014/main" id="{661BDF83-2FA9-42EB-ABDE-8AC46F9A60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4" y="1344"/>
              <a:ext cx="0" cy="216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8213" name="Line 5">
              <a:extLst>
                <a:ext uri="{FF2B5EF4-FFF2-40B4-BE49-F238E27FC236}">
                  <a16:creationId xmlns:a16="http://schemas.microsoft.com/office/drawing/2014/main" id="{282C81CE-32C0-49DC-B850-8F4977F711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504"/>
              <a:ext cx="1872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8214" name="Rectangle 6">
              <a:extLst>
                <a:ext uri="{FF2B5EF4-FFF2-40B4-BE49-F238E27FC236}">
                  <a16:creationId xmlns:a16="http://schemas.microsoft.com/office/drawing/2014/main" id="{E3377F84-C1D7-4E44-AC03-F94B2E7A1F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2" y="1296"/>
              <a:ext cx="292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478215" name="Rectangle 7">
              <a:extLst>
                <a:ext uri="{FF2B5EF4-FFF2-40B4-BE49-F238E27FC236}">
                  <a16:creationId xmlns:a16="http://schemas.microsoft.com/office/drawing/2014/main" id="{4B9F2478-AF21-44BB-A311-31266FBFD6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3456"/>
              <a:ext cx="22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s</a:t>
              </a:r>
            </a:p>
          </p:txBody>
        </p:sp>
      </p:grpSp>
      <p:sp>
        <p:nvSpPr>
          <p:cNvPr id="478216" name="Line 8">
            <a:extLst>
              <a:ext uri="{FF2B5EF4-FFF2-40B4-BE49-F238E27FC236}">
                <a16:creationId xmlns:a16="http://schemas.microsoft.com/office/drawing/2014/main" id="{DAA019D6-B0D7-4B81-8FD9-2F1206C31943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0" y="2819400"/>
            <a:ext cx="0" cy="91440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8217" name="Line 9">
            <a:extLst>
              <a:ext uri="{FF2B5EF4-FFF2-40B4-BE49-F238E27FC236}">
                <a16:creationId xmlns:a16="http://schemas.microsoft.com/office/drawing/2014/main" id="{A8B35416-90C6-4F60-B752-0117CE1491F4}"/>
              </a:ext>
            </a:extLst>
          </p:cNvPr>
          <p:cNvSpPr>
            <a:spLocks noChangeShapeType="1"/>
          </p:cNvSpPr>
          <p:nvPr/>
        </p:nvSpPr>
        <p:spPr bwMode="auto">
          <a:xfrm>
            <a:off x="8305800" y="1676400"/>
            <a:ext cx="0" cy="94615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8218" name="Freeform 10">
            <a:extLst>
              <a:ext uri="{FF2B5EF4-FFF2-40B4-BE49-F238E27FC236}">
                <a16:creationId xmlns:a16="http://schemas.microsoft.com/office/drawing/2014/main" id="{7FA6F2DC-9975-4171-A8A9-82A5322A5755}"/>
              </a:ext>
            </a:extLst>
          </p:cNvPr>
          <p:cNvSpPr>
            <a:spLocks/>
          </p:cNvSpPr>
          <p:nvPr/>
        </p:nvSpPr>
        <p:spPr bwMode="auto">
          <a:xfrm>
            <a:off x="6858000" y="1676400"/>
            <a:ext cx="1447800" cy="1143000"/>
          </a:xfrm>
          <a:custGeom>
            <a:avLst/>
            <a:gdLst>
              <a:gd name="T0" fmla="*/ 912 w 912"/>
              <a:gd name="T1" fmla="*/ 0 h 720"/>
              <a:gd name="T2" fmla="*/ 528 w 912"/>
              <a:gd name="T3" fmla="*/ 432 h 720"/>
              <a:gd name="T4" fmla="*/ 0 w 912"/>
              <a:gd name="T5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12" h="720">
                <a:moveTo>
                  <a:pt x="912" y="0"/>
                </a:moveTo>
                <a:cubicBezTo>
                  <a:pt x="796" y="156"/>
                  <a:pt x="680" y="312"/>
                  <a:pt x="528" y="432"/>
                </a:cubicBezTo>
                <a:cubicBezTo>
                  <a:pt x="376" y="552"/>
                  <a:pt x="96" y="672"/>
                  <a:pt x="0" y="72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8219" name="Freeform 11">
            <a:extLst>
              <a:ext uri="{FF2B5EF4-FFF2-40B4-BE49-F238E27FC236}">
                <a16:creationId xmlns:a16="http://schemas.microsoft.com/office/drawing/2014/main" id="{370E6A61-FA55-4097-A4AD-42D9C66CA5C8}"/>
              </a:ext>
            </a:extLst>
          </p:cNvPr>
          <p:cNvSpPr>
            <a:spLocks/>
          </p:cNvSpPr>
          <p:nvPr/>
        </p:nvSpPr>
        <p:spPr bwMode="auto">
          <a:xfrm>
            <a:off x="6858000" y="2590800"/>
            <a:ext cx="1447800" cy="1143000"/>
          </a:xfrm>
          <a:custGeom>
            <a:avLst/>
            <a:gdLst>
              <a:gd name="T0" fmla="*/ 912 w 912"/>
              <a:gd name="T1" fmla="*/ 0 h 720"/>
              <a:gd name="T2" fmla="*/ 528 w 912"/>
              <a:gd name="T3" fmla="*/ 432 h 720"/>
              <a:gd name="T4" fmla="*/ 0 w 912"/>
              <a:gd name="T5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12" h="720">
                <a:moveTo>
                  <a:pt x="912" y="0"/>
                </a:moveTo>
                <a:cubicBezTo>
                  <a:pt x="796" y="156"/>
                  <a:pt x="680" y="312"/>
                  <a:pt x="528" y="432"/>
                </a:cubicBezTo>
                <a:cubicBezTo>
                  <a:pt x="376" y="552"/>
                  <a:pt x="96" y="672"/>
                  <a:pt x="0" y="72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8220" name="Rectangle 12">
            <a:extLst>
              <a:ext uri="{FF2B5EF4-FFF2-40B4-BE49-F238E27FC236}">
                <a16:creationId xmlns:a16="http://schemas.microsoft.com/office/drawing/2014/main" id="{8843368A-D7DD-44B7-BE58-54659AC4BC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36576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78221" name="Rectangle 13">
            <a:extLst>
              <a:ext uri="{FF2B5EF4-FFF2-40B4-BE49-F238E27FC236}">
                <a16:creationId xmlns:a16="http://schemas.microsoft.com/office/drawing/2014/main" id="{9DF1BE1A-1259-46EC-9D7C-7152EA480C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0" y="24384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78222" name="Rectangle 14">
            <a:extLst>
              <a:ext uri="{FF2B5EF4-FFF2-40B4-BE49-F238E27FC236}">
                <a16:creationId xmlns:a16="http://schemas.microsoft.com/office/drawing/2014/main" id="{238E41E6-80D8-4806-B8DD-B62F7FABA6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0" y="12954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78223" name="Rectangle 15">
            <a:extLst>
              <a:ext uri="{FF2B5EF4-FFF2-40B4-BE49-F238E27FC236}">
                <a16:creationId xmlns:a16="http://schemas.microsoft.com/office/drawing/2014/main" id="{FB4F6BBB-BAEA-4D30-AC84-810A78F99D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0" y="22860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78224" name="Text Box 16">
            <a:extLst>
              <a:ext uri="{FF2B5EF4-FFF2-40B4-BE49-F238E27FC236}">
                <a16:creationId xmlns:a16="http://schemas.microsoft.com/office/drawing/2014/main" id="{2770ECCE-2C0F-40F9-A3A8-9A576D32F0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143000"/>
            <a:ext cx="4724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压气机：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不可逆</a:t>
            </a: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绝热压缩</a:t>
            </a:r>
          </a:p>
        </p:txBody>
      </p:sp>
      <p:sp>
        <p:nvSpPr>
          <p:cNvPr id="478225" name="Text Box 17">
            <a:extLst>
              <a:ext uri="{FF2B5EF4-FFF2-40B4-BE49-F238E27FC236}">
                <a16:creationId xmlns:a16="http://schemas.microsoft.com/office/drawing/2014/main" id="{D4908A67-4EE3-45A2-A002-731715645A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1752600"/>
            <a:ext cx="5105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燃气轮机：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不可逆</a:t>
            </a: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绝热膨胀</a:t>
            </a:r>
          </a:p>
        </p:txBody>
      </p:sp>
      <p:sp>
        <p:nvSpPr>
          <p:cNvPr id="478226" name="Freeform 18">
            <a:extLst>
              <a:ext uri="{FF2B5EF4-FFF2-40B4-BE49-F238E27FC236}">
                <a16:creationId xmlns:a16="http://schemas.microsoft.com/office/drawing/2014/main" id="{E59A31BF-C8FD-48A5-97C7-16C18FB46CC2}"/>
              </a:ext>
            </a:extLst>
          </p:cNvPr>
          <p:cNvSpPr>
            <a:spLocks/>
          </p:cNvSpPr>
          <p:nvPr/>
        </p:nvSpPr>
        <p:spPr bwMode="auto">
          <a:xfrm>
            <a:off x="6858000" y="2667000"/>
            <a:ext cx="304800" cy="1036638"/>
          </a:xfrm>
          <a:custGeom>
            <a:avLst/>
            <a:gdLst>
              <a:gd name="T0" fmla="*/ 0 w 192"/>
              <a:gd name="T1" fmla="*/ 720 h 720"/>
              <a:gd name="T2" fmla="*/ 144 w 192"/>
              <a:gd name="T3" fmla="*/ 384 h 720"/>
              <a:gd name="T4" fmla="*/ 192 w 192"/>
              <a:gd name="T5" fmla="*/ 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2" h="720">
                <a:moveTo>
                  <a:pt x="0" y="720"/>
                </a:moveTo>
                <a:cubicBezTo>
                  <a:pt x="56" y="612"/>
                  <a:pt x="112" y="504"/>
                  <a:pt x="144" y="384"/>
                </a:cubicBezTo>
                <a:cubicBezTo>
                  <a:pt x="176" y="264"/>
                  <a:pt x="184" y="132"/>
                  <a:pt x="192" y="0"/>
                </a:cubicBezTo>
              </a:path>
            </a:pathLst>
          </a:custGeom>
          <a:noFill/>
          <a:ln w="31750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8227" name="Rectangle 19">
            <a:extLst>
              <a:ext uri="{FF2B5EF4-FFF2-40B4-BE49-F238E27FC236}">
                <a16:creationId xmlns:a16="http://schemas.microsoft.com/office/drawing/2014/main" id="{A13046F9-4FAE-41C3-ACF0-0BF7FD3127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10388" y="2147888"/>
            <a:ext cx="481012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solidFill>
                  <a:schemeClr val="tx1"/>
                </a:solidFill>
                <a:ea typeface="宋体" panose="02010600030101010101" pitchFamily="2" charset="-122"/>
              </a:rPr>
              <a:t>2’</a:t>
            </a:r>
          </a:p>
        </p:txBody>
      </p:sp>
      <p:sp>
        <p:nvSpPr>
          <p:cNvPr id="478228" name="Freeform 20">
            <a:extLst>
              <a:ext uri="{FF2B5EF4-FFF2-40B4-BE49-F238E27FC236}">
                <a16:creationId xmlns:a16="http://schemas.microsoft.com/office/drawing/2014/main" id="{4EFC6BD2-B7E1-482A-B6D9-2702D3368640}"/>
              </a:ext>
            </a:extLst>
          </p:cNvPr>
          <p:cNvSpPr>
            <a:spLocks/>
          </p:cNvSpPr>
          <p:nvPr/>
        </p:nvSpPr>
        <p:spPr bwMode="auto">
          <a:xfrm>
            <a:off x="8305800" y="1676400"/>
            <a:ext cx="304800" cy="536575"/>
          </a:xfrm>
          <a:custGeom>
            <a:avLst/>
            <a:gdLst>
              <a:gd name="T0" fmla="*/ 0 w 192"/>
              <a:gd name="T1" fmla="*/ 0 h 384"/>
              <a:gd name="T2" fmla="*/ 96 w 192"/>
              <a:gd name="T3" fmla="*/ 288 h 384"/>
              <a:gd name="T4" fmla="*/ 192 w 192"/>
              <a:gd name="T5" fmla="*/ 384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2" h="384">
                <a:moveTo>
                  <a:pt x="0" y="0"/>
                </a:moveTo>
                <a:cubicBezTo>
                  <a:pt x="32" y="112"/>
                  <a:pt x="64" y="224"/>
                  <a:pt x="96" y="288"/>
                </a:cubicBezTo>
                <a:cubicBezTo>
                  <a:pt x="128" y="352"/>
                  <a:pt x="160" y="368"/>
                  <a:pt x="192" y="384"/>
                </a:cubicBezTo>
              </a:path>
            </a:pathLst>
          </a:custGeom>
          <a:noFill/>
          <a:ln w="31750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8229" name="Freeform 21">
            <a:extLst>
              <a:ext uri="{FF2B5EF4-FFF2-40B4-BE49-F238E27FC236}">
                <a16:creationId xmlns:a16="http://schemas.microsoft.com/office/drawing/2014/main" id="{B18F08A1-9FAD-4723-83CB-A2E5CDD0AE16}"/>
              </a:ext>
            </a:extLst>
          </p:cNvPr>
          <p:cNvSpPr>
            <a:spLocks/>
          </p:cNvSpPr>
          <p:nvPr/>
        </p:nvSpPr>
        <p:spPr bwMode="auto">
          <a:xfrm>
            <a:off x="8305800" y="2209800"/>
            <a:ext cx="228600" cy="381000"/>
          </a:xfrm>
          <a:custGeom>
            <a:avLst/>
            <a:gdLst>
              <a:gd name="T0" fmla="*/ 0 w 144"/>
              <a:gd name="T1" fmla="*/ 240 h 240"/>
              <a:gd name="T2" fmla="*/ 96 w 144"/>
              <a:gd name="T3" fmla="*/ 96 h 240"/>
              <a:gd name="T4" fmla="*/ 144 w 144"/>
              <a:gd name="T5" fmla="*/ 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44" h="240">
                <a:moveTo>
                  <a:pt x="0" y="240"/>
                </a:moveTo>
                <a:cubicBezTo>
                  <a:pt x="36" y="188"/>
                  <a:pt x="72" y="136"/>
                  <a:pt x="96" y="96"/>
                </a:cubicBezTo>
                <a:cubicBezTo>
                  <a:pt x="120" y="56"/>
                  <a:pt x="132" y="28"/>
                  <a:pt x="144" y="0"/>
                </a:cubicBezTo>
              </a:path>
            </a:pathLst>
          </a:custGeom>
          <a:noFill/>
          <a:ln w="381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8230" name="Rectangle 22">
            <a:extLst>
              <a:ext uri="{FF2B5EF4-FFF2-40B4-BE49-F238E27FC236}">
                <a16:creationId xmlns:a16="http://schemas.microsoft.com/office/drawing/2014/main" id="{AFFC8501-6B3D-491F-8132-5D54D59FF4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86788" y="1828800"/>
            <a:ext cx="481012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solidFill>
                  <a:schemeClr val="tx1"/>
                </a:solidFill>
                <a:ea typeface="宋体" panose="02010600030101010101" pitchFamily="2" charset="-122"/>
              </a:rPr>
              <a:t>4’</a:t>
            </a:r>
          </a:p>
        </p:txBody>
      </p:sp>
      <p:graphicFrame>
        <p:nvGraphicFramePr>
          <p:cNvPr id="478231" name="Object 23">
            <a:extLst>
              <a:ext uri="{FF2B5EF4-FFF2-40B4-BE49-F238E27FC236}">
                <a16:creationId xmlns:a16="http://schemas.microsoft.com/office/drawing/2014/main" id="{F2F3356F-B9F2-4CCB-AB1D-9F5EAC9FC43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05200" y="3200400"/>
          <a:ext cx="2252663" cy="1368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8268" name="Equation" r:id="rId3" imgW="749160" imgH="457200" progId="Equation.DSMT4">
                  <p:embed/>
                </p:oleObj>
              </mc:Choice>
              <mc:Fallback>
                <p:oleObj name="Equation" r:id="rId3" imgW="749160" imgH="457200" progId="Equation.DSMT4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05200" y="3200400"/>
                        <a:ext cx="2252663" cy="1368425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8232" name="Text Box 24">
            <a:extLst>
              <a:ext uri="{FF2B5EF4-FFF2-40B4-BE49-F238E27FC236}">
                <a16:creationId xmlns:a16="http://schemas.microsoft.com/office/drawing/2014/main" id="{499B5797-7057-4008-AF00-3CE336F0B0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514600"/>
            <a:ext cx="2535238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600">
                <a:ea typeface="宋体" panose="02010600030101010101" pitchFamily="2" charset="-122"/>
              </a:rPr>
              <a:t>定义：</a:t>
            </a:r>
          </a:p>
        </p:txBody>
      </p:sp>
      <p:sp>
        <p:nvSpPr>
          <p:cNvPr id="478233" name="Text Box 25">
            <a:extLst>
              <a:ext uri="{FF2B5EF4-FFF2-40B4-BE49-F238E27FC236}">
                <a16:creationId xmlns:a16="http://schemas.microsoft.com/office/drawing/2014/main" id="{3C7FE49E-6EE1-4621-8F76-8396AB1927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3459163"/>
            <a:ext cx="33528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压气机绝热效率</a:t>
            </a:r>
          </a:p>
        </p:txBody>
      </p:sp>
      <p:sp>
        <p:nvSpPr>
          <p:cNvPr id="478234" name="Text Box 26">
            <a:extLst>
              <a:ext uri="{FF2B5EF4-FFF2-40B4-BE49-F238E27FC236}">
                <a16:creationId xmlns:a16="http://schemas.microsoft.com/office/drawing/2014/main" id="{62E785D6-AF68-4AD8-AB43-BCED335EC1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5059363"/>
            <a:ext cx="41910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燃气轮机相对内效率</a:t>
            </a:r>
          </a:p>
        </p:txBody>
      </p:sp>
      <p:graphicFrame>
        <p:nvGraphicFramePr>
          <p:cNvPr id="478235" name="Object 27">
            <a:extLst>
              <a:ext uri="{FF2B5EF4-FFF2-40B4-BE49-F238E27FC236}">
                <a16:creationId xmlns:a16="http://schemas.microsoft.com/office/drawing/2014/main" id="{E819E6D1-6390-443D-83A4-BEC19AD62B8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19600" y="4724400"/>
          <a:ext cx="2408238" cy="1368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8269" name="Equation" r:id="rId5" imgW="799920" imgH="457200" progId="Equation.DSMT4">
                  <p:embed/>
                </p:oleObj>
              </mc:Choice>
              <mc:Fallback>
                <p:oleObj name="Equation" r:id="rId5" imgW="799920" imgH="457200" progId="Equation.DSMT4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19600" y="4724400"/>
                        <a:ext cx="2408238" cy="1368425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8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8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78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78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78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78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8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8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78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78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78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78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78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78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78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782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782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8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300" fill="hold"/>
                                        <p:tgtEl>
                                          <p:spTgt spid="478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300" fill="hold"/>
                                        <p:tgtEl>
                                          <p:spTgt spid="478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78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782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478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78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78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478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8224" grpId="0" autoUpdateAnimBg="0"/>
      <p:bldP spid="478225" grpId="0" autoUpdateAnimBg="0"/>
      <p:bldP spid="478227" grpId="0" autoUpdateAnimBg="0"/>
      <p:bldP spid="478230" grpId="0" autoUpdateAnimBg="0"/>
      <p:bldP spid="478232" grpId="0" autoUpdateAnimBg="0"/>
      <p:bldP spid="478233" grpId="0" autoUpdateAnimBg="0"/>
      <p:bldP spid="478234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538" name="Rectangle 2">
            <a:extLst>
              <a:ext uri="{FF2B5EF4-FFF2-40B4-BE49-F238E27FC236}">
                <a16:creationId xmlns:a16="http://schemas.microsoft.com/office/drawing/2014/main" id="{F901E35D-30EB-47DA-A233-9238863C70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42888"/>
            <a:ext cx="8001000" cy="823912"/>
          </a:xfrm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汽油机</a:t>
            </a:r>
            <a:r>
              <a:rPr lang="zh-CN" altLang="en-US" sz="4800" b="1">
                <a:ea typeface="楷体_GB2312" pitchFamily="49" charset="-122"/>
              </a:rPr>
              <a:t>动力循环</a:t>
            </a:r>
          </a:p>
        </p:txBody>
      </p:sp>
      <p:pic>
        <p:nvPicPr>
          <p:cNvPr id="449539" name="Picture 3">
            <a:extLst>
              <a:ext uri="{FF2B5EF4-FFF2-40B4-BE49-F238E27FC236}">
                <a16:creationId xmlns:a16="http://schemas.microsoft.com/office/drawing/2014/main" id="{D3013685-AB5A-4FB3-AEF0-AE76CCB839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341438"/>
            <a:ext cx="6442075" cy="514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85653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234" name="Rectangle 2">
            <a:extLst>
              <a:ext uri="{FF2B5EF4-FFF2-40B4-BE49-F238E27FC236}">
                <a16:creationId xmlns:a16="http://schemas.microsoft.com/office/drawing/2014/main" id="{64ABD6CD-B438-497E-8237-F9427ED69E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68275"/>
            <a:ext cx="7772400" cy="823913"/>
          </a:xfrm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燃气轮机的实际循环的净功</a:t>
            </a:r>
            <a:endParaRPr lang="zh-CN" altLang="en-US" sz="4800" b="1">
              <a:ea typeface="楷体_GB2312" pitchFamily="49" charset="-122"/>
            </a:endParaRPr>
          </a:p>
        </p:txBody>
      </p:sp>
      <p:grpSp>
        <p:nvGrpSpPr>
          <p:cNvPr id="479235" name="Group 3">
            <a:extLst>
              <a:ext uri="{FF2B5EF4-FFF2-40B4-BE49-F238E27FC236}">
                <a16:creationId xmlns:a16="http://schemas.microsoft.com/office/drawing/2014/main" id="{87D3C416-1A0D-4D60-8CD0-71B63176FC2C}"/>
              </a:ext>
            </a:extLst>
          </p:cNvPr>
          <p:cNvGrpSpPr>
            <a:grpSpLocks/>
          </p:cNvGrpSpPr>
          <p:nvPr/>
        </p:nvGrpSpPr>
        <p:grpSpPr bwMode="auto">
          <a:xfrm>
            <a:off x="5461000" y="1143000"/>
            <a:ext cx="3530600" cy="4070350"/>
            <a:chOff x="3152" y="1296"/>
            <a:chExt cx="2224" cy="2564"/>
          </a:xfrm>
        </p:grpSpPr>
        <p:sp>
          <p:nvSpPr>
            <p:cNvPr id="479236" name="Line 4">
              <a:extLst>
                <a:ext uri="{FF2B5EF4-FFF2-40B4-BE49-F238E27FC236}">
                  <a16:creationId xmlns:a16="http://schemas.microsoft.com/office/drawing/2014/main" id="{98A87559-3F8E-4A4F-82AF-F23517CE259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4" y="1344"/>
              <a:ext cx="0" cy="216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9237" name="Line 5">
              <a:extLst>
                <a:ext uri="{FF2B5EF4-FFF2-40B4-BE49-F238E27FC236}">
                  <a16:creationId xmlns:a16="http://schemas.microsoft.com/office/drawing/2014/main" id="{F77A8ACD-7911-46A3-B589-D30A73F2C99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504"/>
              <a:ext cx="1872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9238" name="Rectangle 6">
              <a:extLst>
                <a:ext uri="{FF2B5EF4-FFF2-40B4-BE49-F238E27FC236}">
                  <a16:creationId xmlns:a16="http://schemas.microsoft.com/office/drawing/2014/main" id="{29FE567E-397D-4EF9-A970-FC9AD6CA36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2" y="1296"/>
              <a:ext cx="292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479239" name="Rectangle 7">
              <a:extLst>
                <a:ext uri="{FF2B5EF4-FFF2-40B4-BE49-F238E27FC236}">
                  <a16:creationId xmlns:a16="http://schemas.microsoft.com/office/drawing/2014/main" id="{60F7C597-CD61-4087-9DC0-9C545493C9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3456"/>
              <a:ext cx="22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s</a:t>
              </a:r>
            </a:p>
          </p:txBody>
        </p:sp>
      </p:grpSp>
      <p:sp>
        <p:nvSpPr>
          <p:cNvPr id="479240" name="Line 8">
            <a:extLst>
              <a:ext uri="{FF2B5EF4-FFF2-40B4-BE49-F238E27FC236}">
                <a16:creationId xmlns:a16="http://schemas.microsoft.com/office/drawing/2014/main" id="{4C24DA88-9DD3-4459-ABA1-A664EE0326EA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0" y="2819400"/>
            <a:ext cx="0" cy="91440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9241" name="Line 9">
            <a:extLst>
              <a:ext uri="{FF2B5EF4-FFF2-40B4-BE49-F238E27FC236}">
                <a16:creationId xmlns:a16="http://schemas.microsoft.com/office/drawing/2014/main" id="{AAA8662E-CF2B-4D0A-92B4-FC83AA94EC78}"/>
              </a:ext>
            </a:extLst>
          </p:cNvPr>
          <p:cNvSpPr>
            <a:spLocks noChangeShapeType="1"/>
          </p:cNvSpPr>
          <p:nvPr/>
        </p:nvSpPr>
        <p:spPr bwMode="auto">
          <a:xfrm>
            <a:off x="8305800" y="1676400"/>
            <a:ext cx="0" cy="94615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9242" name="Freeform 10">
            <a:extLst>
              <a:ext uri="{FF2B5EF4-FFF2-40B4-BE49-F238E27FC236}">
                <a16:creationId xmlns:a16="http://schemas.microsoft.com/office/drawing/2014/main" id="{E4F9A5D0-8580-482D-9943-21FF835B8E98}"/>
              </a:ext>
            </a:extLst>
          </p:cNvPr>
          <p:cNvSpPr>
            <a:spLocks/>
          </p:cNvSpPr>
          <p:nvPr/>
        </p:nvSpPr>
        <p:spPr bwMode="auto">
          <a:xfrm>
            <a:off x="6858000" y="1676400"/>
            <a:ext cx="1447800" cy="1143000"/>
          </a:xfrm>
          <a:custGeom>
            <a:avLst/>
            <a:gdLst>
              <a:gd name="T0" fmla="*/ 912 w 912"/>
              <a:gd name="T1" fmla="*/ 0 h 720"/>
              <a:gd name="T2" fmla="*/ 528 w 912"/>
              <a:gd name="T3" fmla="*/ 432 h 720"/>
              <a:gd name="T4" fmla="*/ 0 w 912"/>
              <a:gd name="T5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12" h="720">
                <a:moveTo>
                  <a:pt x="912" y="0"/>
                </a:moveTo>
                <a:cubicBezTo>
                  <a:pt x="796" y="156"/>
                  <a:pt x="680" y="312"/>
                  <a:pt x="528" y="432"/>
                </a:cubicBezTo>
                <a:cubicBezTo>
                  <a:pt x="376" y="552"/>
                  <a:pt x="96" y="672"/>
                  <a:pt x="0" y="72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9243" name="Freeform 11">
            <a:extLst>
              <a:ext uri="{FF2B5EF4-FFF2-40B4-BE49-F238E27FC236}">
                <a16:creationId xmlns:a16="http://schemas.microsoft.com/office/drawing/2014/main" id="{5EFB5524-59AC-49B4-AA81-E345FC5008CB}"/>
              </a:ext>
            </a:extLst>
          </p:cNvPr>
          <p:cNvSpPr>
            <a:spLocks/>
          </p:cNvSpPr>
          <p:nvPr/>
        </p:nvSpPr>
        <p:spPr bwMode="auto">
          <a:xfrm>
            <a:off x="6858000" y="2590800"/>
            <a:ext cx="1447800" cy="1143000"/>
          </a:xfrm>
          <a:custGeom>
            <a:avLst/>
            <a:gdLst>
              <a:gd name="T0" fmla="*/ 912 w 912"/>
              <a:gd name="T1" fmla="*/ 0 h 720"/>
              <a:gd name="T2" fmla="*/ 528 w 912"/>
              <a:gd name="T3" fmla="*/ 432 h 720"/>
              <a:gd name="T4" fmla="*/ 0 w 912"/>
              <a:gd name="T5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12" h="720">
                <a:moveTo>
                  <a:pt x="912" y="0"/>
                </a:moveTo>
                <a:cubicBezTo>
                  <a:pt x="796" y="156"/>
                  <a:pt x="680" y="312"/>
                  <a:pt x="528" y="432"/>
                </a:cubicBezTo>
                <a:cubicBezTo>
                  <a:pt x="376" y="552"/>
                  <a:pt x="96" y="672"/>
                  <a:pt x="0" y="72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9244" name="Rectangle 12">
            <a:extLst>
              <a:ext uri="{FF2B5EF4-FFF2-40B4-BE49-F238E27FC236}">
                <a16:creationId xmlns:a16="http://schemas.microsoft.com/office/drawing/2014/main" id="{E48D158B-5D41-4CB7-BCA2-871DB12B15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36576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79245" name="Rectangle 13">
            <a:extLst>
              <a:ext uri="{FF2B5EF4-FFF2-40B4-BE49-F238E27FC236}">
                <a16:creationId xmlns:a16="http://schemas.microsoft.com/office/drawing/2014/main" id="{57C4DE2C-94FB-4497-93CF-7D30F14D37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0" y="24384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79246" name="Rectangle 14">
            <a:extLst>
              <a:ext uri="{FF2B5EF4-FFF2-40B4-BE49-F238E27FC236}">
                <a16:creationId xmlns:a16="http://schemas.microsoft.com/office/drawing/2014/main" id="{C505A743-CCB7-4EE3-809D-9A8EB13543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0" y="12954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79247" name="Rectangle 15">
            <a:extLst>
              <a:ext uri="{FF2B5EF4-FFF2-40B4-BE49-F238E27FC236}">
                <a16:creationId xmlns:a16="http://schemas.microsoft.com/office/drawing/2014/main" id="{6B2978AF-8453-4D6C-83B1-6EF8EE7411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0" y="22860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79248" name="Freeform 16">
            <a:extLst>
              <a:ext uri="{FF2B5EF4-FFF2-40B4-BE49-F238E27FC236}">
                <a16:creationId xmlns:a16="http://schemas.microsoft.com/office/drawing/2014/main" id="{D87EFC9F-3A20-486E-A4D2-83F69A33C4C1}"/>
              </a:ext>
            </a:extLst>
          </p:cNvPr>
          <p:cNvSpPr>
            <a:spLocks/>
          </p:cNvSpPr>
          <p:nvPr/>
        </p:nvSpPr>
        <p:spPr bwMode="auto">
          <a:xfrm>
            <a:off x="6858000" y="2697163"/>
            <a:ext cx="304800" cy="1036637"/>
          </a:xfrm>
          <a:custGeom>
            <a:avLst/>
            <a:gdLst>
              <a:gd name="T0" fmla="*/ 0 w 192"/>
              <a:gd name="T1" fmla="*/ 720 h 720"/>
              <a:gd name="T2" fmla="*/ 144 w 192"/>
              <a:gd name="T3" fmla="*/ 384 h 720"/>
              <a:gd name="T4" fmla="*/ 192 w 192"/>
              <a:gd name="T5" fmla="*/ 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2" h="720">
                <a:moveTo>
                  <a:pt x="0" y="720"/>
                </a:moveTo>
                <a:cubicBezTo>
                  <a:pt x="56" y="612"/>
                  <a:pt x="112" y="504"/>
                  <a:pt x="144" y="384"/>
                </a:cubicBezTo>
                <a:cubicBezTo>
                  <a:pt x="176" y="264"/>
                  <a:pt x="184" y="132"/>
                  <a:pt x="192" y="0"/>
                </a:cubicBezTo>
              </a:path>
            </a:pathLst>
          </a:custGeom>
          <a:noFill/>
          <a:ln w="31750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9249" name="Rectangle 17">
            <a:extLst>
              <a:ext uri="{FF2B5EF4-FFF2-40B4-BE49-F238E27FC236}">
                <a16:creationId xmlns:a16="http://schemas.microsoft.com/office/drawing/2014/main" id="{8EDC1749-A293-4887-BD0A-27B0B6E02E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10388" y="2147888"/>
            <a:ext cx="481012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solidFill>
                  <a:schemeClr val="tx1"/>
                </a:solidFill>
                <a:ea typeface="宋体" panose="02010600030101010101" pitchFamily="2" charset="-122"/>
              </a:rPr>
              <a:t>2’</a:t>
            </a:r>
          </a:p>
        </p:txBody>
      </p:sp>
      <p:sp>
        <p:nvSpPr>
          <p:cNvPr id="479250" name="Freeform 18">
            <a:extLst>
              <a:ext uri="{FF2B5EF4-FFF2-40B4-BE49-F238E27FC236}">
                <a16:creationId xmlns:a16="http://schemas.microsoft.com/office/drawing/2014/main" id="{0E31364E-B424-4F59-B6F5-DE25A6E45A98}"/>
              </a:ext>
            </a:extLst>
          </p:cNvPr>
          <p:cNvSpPr>
            <a:spLocks/>
          </p:cNvSpPr>
          <p:nvPr/>
        </p:nvSpPr>
        <p:spPr bwMode="auto">
          <a:xfrm>
            <a:off x="8305800" y="1676400"/>
            <a:ext cx="304800" cy="536575"/>
          </a:xfrm>
          <a:custGeom>
            <a:avLst/>
            <a:gdLst>
              <a:gd name="T0" fmla="*/ 0 w 192"/>
              <a:gd name="T1" fmla="*/ 0 h 384"/>
              <a:gd name="T2" fmla="*/ 96 w 192"/>
              <a:gd name="T3" fmla="*/ 288 h 384"/>
              <a:gd name="T4" fmla="*/ 192 w 192"/>
              <a:gd name="T5" fmla="*/ 384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2" h="384">
                <a:moveTo>
                  <a:pt x="0" y="0"/>
                </a:moveTo>
                <a:cubicBezTo>
                  <a:pt x="32" y="112"/>
                  <a:pt x="64" y="224"/>
                  <a:pt x="96" y="288"/>
                </a:cubicBezTo>
                <a:cubicBezTo>
                  <a:pt x="128" y="352"/>
                  <a:pt x="160" y="368"/>
                  <a:pt x="192" y="384"/>
                </a:cubicBezTo>
              </a:path>
            </a:pathLst>
          </a:custGeom>
          <a:noFill/>
          <a:ln w="31750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9251" name="Freeform 19">
            <a:extLst>
              <a:ext uri="{FF2B5EF4-FFF2-40B4-BE49-F238E27FC236}">
                <a16:creationId xmlns:a16="http://schemas.microsoft.com/office/drawing/2014/main" id="{C3127BC1-345E-478D-AB4F-ABDA13D69B55}"/>
              </a:ext>
            </a:extLst>
          </p:cNvPr>
          <p:cNvSpPr>
            <a:spLocks/>
          </p:cNvSpPr>
          <p:nvPr/>
        </p:nvSpPr>
        <p:spPr bwMode="auto">
          <a:xfrm>
            <a:off x="8305800" y="2209800"/>
            <a:ext cx="228600" cy="381000"/>
          </a:xfrm>
          <a:custGeom>
            <a:avLst/>
            <a:gdLst>
              <a:gd name="T0" fmla="*/ 0 w 144"/>
              <a:gd name="T1" fmla="*/ 240 h 240"/>
              <a:gd name="T2" fmla="*/ 96 w 144"/>
              <a:gd name="T3" fmla="*/ 96 h 240"/>
              <a:gd name="T4" fmla="*/ 144 w 144"/>
              <a:gd name="T5" fmla="*/ 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44" h="240">
                <a:moveTo>
                  <a:pt x="0" y="240"/>
                </a:moveTo>
                <a:cubicBezTo>
                  <a:pt x="36" y="188"/>
                  <a:pt x="72" y="136"/>
                  <a:pt x="96" y="96"/>
                </a:cubicBezTo>
                <a:cubicBezTo>
                  <a:pt x="120" y="56"/>
                  <a:pt x="132" y="28"/>
                  <a:pt x="144" y="0"/>
                </a:cubicBezTo>
              </a:path>
            </a:pathLst>
          </a:custGeom>
          <a:noFill/>
          <a:ln w="381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9252" name="Rectangle 20">
            <a:extLst>
              <a:ext uri="{FF2B5EF4-FFF2-40B4-BE49-F238E27FC236}">
                <a16:creationId xmlns:a16="http://schemas.microsoft.com/office/drawing/2014/main" id="{DD6ECC1D-5800-420E-8CE7-64FF74121F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86788" y="1828800"/>
            <a:ext cx="481012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solidFill>
                  <a:schemeClr val="tx1"/>
                </a:solidFill>
                <a:ea typeface="宋体" panose="02010600030101010101" pitchFamily="2" charset="-122"/>
              </a:rPr>
              <a:t>4’</a:t>
            </a:r>
          </a:p>
        </p:txBody>
      </p:sp>
      <p:graphicFrame>
        <p:nvGraphicFramePr>
          <p:cNvPr id="479253" name="Object 21">
            <a:extLst>
              <a:ext uri="{FF2B5EF4-FFF2-40B4-BE49-F238E27FC236}">
                <a16:creationId xmlns:a16="http://schemas.microsoft.com/office/drawing/2014/main" id="{23520D5E-20FA-4DE2-8A17-05418B5038D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4400" y="1828800"/>
          <a:ext cx="3970338" cy="199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9306" name="Equation" r:id="rId3" imgW="1460160" imgH="736560" progId="Equation.DSMT4">
                  <p:embed/>
                </p:oleObj>
              </mc:Choice>
              <mc:Fallback>
                <p:oleObj name="Equation" r:id="rId3" imgW="1460160" imgH="736560" progId="Equation.DSMT4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1828800"/>
                        <a:ext cx="3970338" cy="199390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9254" name="Text Box 22">
            <a:extLst>
              <a:ext uri="{FF2B5EF4-FFF2-40B4-BE49-F238E27FC236}">
                <a16:creationId xmlns:a16="http://schemas.microsoft.com/office/drawing/2014/main" id="{79596045-BBA0-4FA6-A459-0FAC527D7E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1219200"/>
            <a:ext cx="1371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净功</a:t>
            </a:r>
          </a:p>
        </p:txBody>
      </p:sp>
      <p:sp>
        <p:nvSpPr>
          <p:cNvPr id="479255" name="Text Box 23">
            <a:extLst>
              <a:ext uri="{FF2B5EF4-FFF2-40B4-BE49-F238E27FC236}">
                <a16:creationId xmlns:a16="http://schemas.microsoft.com/office/drawing/2014/main" id="{4BF130E5-F27B-4E66-8B55-9BAA9E5278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4876800"/>
            <a:ext cx="2209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吸热量</a:t>
            </a:r>
          </a:p>
        </p:txBody>
      </p:sp>
      <p:graphicFrame>
        <p:nvGraphicFramePr>
          <p:cNvPr id="479256" name="Object 24">
            <a:extLst>
              <a:ext uri="{FF2B5EF4-FFF2-40B4-BE49-F238E27FC236}">
                <a16:creationId xmlns:a16="http://schemas.microsoft.com/office/drawing/2014/main" id="{0DB6F863-C131-41DC-AA3F-53ECE5BE63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68538" y="4797425"/>
          <a:ext cx="4857750" cy="1166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9307" name="Equation" r:id="rId5" imgW="1790640" imgH="431640" progId="Equation.DSMT4">
                  <p:embed/>
                </p:oleObj>
              </mc:Choice>
              <mc:Fallback>
                <p:oleObj name="Equation" r:id="rId5" imgW="1790640" imgH="431640" progId="Equation.DSMT4">
                  <p:embed/>
                  <p:pic>
                    <p:nvPicPr>
                      <p:cNvPr id="0" name="Object 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68538" y="4797425"/>
                        <a:ext cx="4857750" cy="1166813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9257" name="Object 25">
            <a:extLst>
              <a:ext uri="{FF2B5EF4-FFF2-40B4-BE49-F238E27FC236}">
                <a16:creationId xmlns:a16="http://schemas.microsoft.com/office/drawing/2014/main" id="{1B95D4D5-F8EF-4B1B-A678-A0761F63C9F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4400" y="3860800"/>
          <a:ext cx="4056063" cy="925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9308" name="Equation" r:id="rId7" imgW="1498320" imgH="342720" progId="Equation.DSMT4">
                  <p:embed/>
                </p:oleObj>
              </mc:Choice>
              <mc:Fallback>
                <p:oleObj name="Equation" r:id="rId7" imgW="1498320" imgH="342720" progId="Equation.DSMT4">
                  <p:embed/>
                  <p:pic>
                    <p:nvPicPr>
                      <p:cNvPr id="0" name="Object 2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3860800"/>
                        <a:ext cx="4056063" cy="925513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9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9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792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792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79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79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7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7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792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79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9254" grpId="0" autoUpdateAnimBg="0"/>
      <p:bldP spid="479255" grpId="0" autoUpdateAnimBg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258" name="Rectangle 2">
            <a:extLst>
              <a:ext uri="{FF2B5EF4-FFF2-40B4-BE49-F238E27FC236}">
                <a16:creationId xmlns:a16="http://schemas.microsoft.com/office/drawing/2014/main" id="{FED59C15-4DD2-4342-A2F8-5EBF35E9BF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4800" y="168275"/>
            <a:ext cx="8458200" cy="823913"/>
          </a:xfrm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燃气轮机的实际循环的热效率</a:t>
            </a:r>
            <a:endParaRPr lang="zh-CN" altLang="en-US" sz="4800" b="1">
              <a:ea typeface="楷体_GB2312" pitchFamily="49" charset="-122"/>
            </a:endParaRPr>
          </a:p>
        </p:txBody>
      </p:sp>
      <p:grpSp>
        <p:nvGrpSpPr>
          <p:cNvPr id="480259" name="Group 3">
            <a:extLst>
              <a:ext uri="{FF2B5EF4-FFF2-40B4-BE49-F238E27FC236}">
                <a16:creationId xmlns:a16="http://schemas.microsoft.com/office/drawing/2014/main" id="{88236FB8-471A-4D66-8AE4-EA2A5F5AB68B}"/>
              </a:ext>
            </a:extLst>
          </p:cNvPr>
          <p:cNvGrpSpPr>
            <a:grpSpLocks/>
          </p:cNvGrpSpPr>
          <p:nvPr/>
        </p:nvGrpSpPr>
        <p:grpSpPr bwMode="auto">
          <a:xfrm>
            <a:off x="5461000" y="1143000"/>
            <a:ext cx="3530600" cy="4070350"/>
            <a:chOff x="3152" y="1296"/>
            <a:chExt cx="2224" cy="2564"/>
          </a:xfrm>
        </p:grpSpPr>
        <p:sp>
          <p:nvSpPr>
            <p:cNvPr id="480260" name="Line 4">
              <a:extLst>
                <a:ext uri="{FF2B5EF4-FFF2-40B4-BE49-F238E27FC236}">
                  <a16:creationId xmlns:a16="http://schemas.microsoft.com/office/drawing/2014/main" id="{B0513FE7-38FC-44AC-8957-EC90FB1AD6A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4" y="1344"/>
              <a:ext cx="0" cy="216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80261" name="Line 5">
              <a:extLst>
                <a:ext uri="{FF2B5EF4-FFF2-40B4-BE49-F238E27FC236}">
                  <a16:creationId xmlns:a16="http://schemas.microsoft.com/office/drawing/2014/main" id="{E1C26E3A-4DD0-44DB-981D-340D7F4D144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04" y="3504"/>
              <a:ext cx="1872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80262" name="Rectangle 6">
              <a:extLst>
                <a:ext uri="{FF2B5EF4-FFF2-40B4-BE49-F238E27FC236}">
                  <a16:creationId xmlns:a16="http://schemas.microsoft.com/office/drawing/2014/main" id="{25F44CF6-87A5-48DC-816C-E07C115394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2" y="1296"/>
              <a:ext cx="292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480263" name="Rectangle 7">
              <a:extLst>
                <a:ext uri="{FF2B5EF4-FFF2-40B4-BE49-F238E27FC236}">
                  <a16:creationId xmlns:a16="http://schemas.microsoft.com/office/drawing/2014/main" id="{85D87C32-6129-4662-9E36-C8FA0D9CF8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3456"/>
              <a:ext cx="22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i="1">
                  <a:solidFill>
                    <a:schemeClr val="tx1"/>
                  </a:solidFill>
                  <a:ea typeface="宋体" panose="02010600030101010101" pitchFamily="2" charset="-122"/>
                </a:rPr>
                <a:t>s</a:t>
              </a:r>
            </a:p>
          </p:txBody>
        </p:sp>
      </p:grpSp>
      <p:sp>
        <p:nvSpPr>
          <p:cNvPr id="480264" name="Line 8">
            <a:extLst>
              <a:ext uri="{FF2B5EF4-FFF2-40B4-BE49-F238E27FC236}">
                <a16:creationId xmlns:a16="http://schemas.microsoft.com/office/drawing/2014/main" id="{C3E6B74C-D12C-4440-9671-823695075914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0" y="2819400"/>
            <a:ext cx="0" cy="91440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0265" name="Line 9">
            <a:extLst>
              <a:ext uri="{FF2B5EF4-FFF2-40B4-BE49-F238E27FC236}">
                <a16:creationId xmlns:a16="http://schemas.microsoft.com/office/drawing/2014/main" id="{62CF0B03-7E43-4171-8F18-F75C35299F8A}"/>
              </a:ext>
            </a:extLst>
          </p:cNvPr>
          <p:cNvSpPr>
            <a:spLocks noChangeShapeType="1"/>
          </p:cNvSpPr>
          <p:nvPr/>
        </p:nvSpPr>
        <p:spPr bwMode="auto">
          <a:xfrm>
            <a:off x="8305800" y="1676400"/>
            <a:ext cx="0" cy="94615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0266" name="Freeform 10">
            <a:extLst>
              <a:ext uri="{FF2B5EF4-FFF2-40B4-BE49-F238E27FC236}">
                <a16:creationId xmlns:a16="http://schemas.microsoft.com/office/drawing/2014/main" id="{A5BBDD96-5004-4B13-9ABA-083E3790F8A5}"/>
              </a:ext>
            </a:extLst>
          </p:cNvPr>
          <p:cNvSpPr>
            <a:spLocks/>
          </p:cNvSpPr>
          <p:nvPr/>
        </p:nvSpPr>
        <p:spPr bwMode="auto">
          <a:xfrm>
            <a:off x="6858000" y="1676400"/>
            <a:ext cx="1447800" cy="1143000"/>
          </a:xfrm>
          <a:custGeom>
            <a:avLst/>
            <a:gdLst>
              <a:gd name="T0" fmla="*/ 912 w 912"/>
              <a:gd name="T1" fmla="*/ 0 h 720"/>
              <a:gd name="T2" fmla="*/ 528 w 912"/>
              <a:gd name="T3" fmla="*/ 432 h 720"/>
              <a:gd name="T4" fmla="*/ 0 w 912"/>
              <a:gd name="T5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12" h="720">
                <a:moveTo>
                  <a:pt x="912" y="0"/>
                </a:moveTo>
                <a:cubicBezTo>
                  <a:pt x="796" y="156"/>
                  <a:pt x="680" y="312"/>
                  <a:pt x="528" y="432"/>
                </a:cubicBezTo>
                <a:cubicBezTo>
                  <a:pt x="376" y="552"/>
                  <a:pt x="96" y="672"/>
                  <a:pt x="0" y="72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0267" name="Freeform 11">
            <a:extLst>
              <a:ext uri="{FF2B5EF4-FFF2-40B4-BE49-F238E27FC236}">
                <a16:creationId xmlns:a16="http://schemas.microsoft.com/office/drawing/2014/main" id="{C3D2A808-74B3-4764-B8BC-3EC4AF4AECDF}"/>
              </a:ext>
            </a:extLst>
          </p:cNvPr>
          <p:cNvSpPr>
            <a:spLocks/>
          </p:cNvSpPr>
          <p:nvPr/>
        </p:nvSpPr>
        <p:spPr bwMode="auto">
          <a:xfrm>
            <a:off x="6858000" y="2590800"/>
            <a:ext cx="1447800" cy="1143000"/>
          </a:xfrm>
          <a:custGeom>
            <a:avLst/>
            <a:gdLst>
              <a:gd name="T0" fmla="*/ 912 w 912"/>
              <a:gd name="T1" fmla="*/ 0 h 720"/>
              <a:gd name="T2" fmla="*/ 528 w 912"/>
              <a:gd name="T3" fmla="*/ 432 h 720"/>
              <a:gd name="T4" fmla="*/ 0 w 912"/>
              <a:gd name="T5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12" h="720">
                <a:moveTo>
                  <a:pt x="912" y="0"/>
                </a:moveTo>
                <a:cubicBezTo>
                  <a:pt x="796" y="156"/>
                  <a:pt x="680" y="312"/>
                  <a:pt x="528" y="432"/>
                </a:cubicBezTo>
                <a:cubicBezTo>
                  <a:pt x="376" y="552"/>
                  <a:pt x="96" y="672"/>
                  <a:pt x="0" y="72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0268" name="Rectangle 12">
            <a:extLst>
              <a:ext uri="{FF2B5EF4-FFF2-40B4-BE49-F238E27FC236}">
                <a16:creationId xmlns:a16="http://schemas.microsoft.com/office/drawing/2014/main" id="{E0785E4E-F675-48E2-A415-2724F001E0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36576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80269" name="Rectangle 13">
            <a:extLst>
              <a:ext uri="{FF2B5EF4-FFF2-40B4-BE49-F238E27FC236}">
                <a16:creationId xmlns:a16="http://schemas.microsoft.com/office/drawing/2014/main" id="{DD82C946-269A-4860-BF9A-F9BD5F92C9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0" y="24384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80270" name="Rectangle 14">
            <a:extLst>
              <a:ext uri="{FF2B5EF4-FFF2-40B4-BE49-F238E27FC236}">
                <a16:creationId xmlns:a16="http://schemas.microsoft.com/office/drawing/2014/main" id="{6C8EB0FB-ABB6-4DEA-A970-931AD16791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0" y="12954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80271" name="Rectangle 15">
            <a:extLst>
              <a:ext uri="{FF2B5EF4-FFF2-40B4-BE49-F238E27FC236}">
                <a16:creationId xmlns:a16="http://schemas.microsoft.com/office/drawing/2014/main" id="{598CE981-4310-4021-9E97-7FB1FCCC8C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0" y="22860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80272" name="Freeform 16">
            <a:extLst>
              <a:ext uri="{FF2B5EF4-FFF2-40B4-BE49-F238E27FC236}">
                <a16:creationId xmlns:a16="http://schemas.microsoft.com/office/drawing/2014/main" id="{0165BDC3-2F80-4DD3-B1E1-99D54A6A39D5}"/>
              </a:ext>
            </a:extLst>
          </p:cNvPr>
          <p:cNvSpPr>
            <a:spLocks/>
          </p:cNvSpPr>
          <p:nvPr/>
        </p:nvSpPr>
        <p:spPr bwMode="auto">
          <a:xfrm>
            <a:off x="6858000" y="2697163"/>
            <a:ext cx="304800" cy="1036637"/>
          </a:xfrm>
          <a:custGeom>
            <a:avLst/>
            <a:gdLst>
              <a:gd name="T0" fmla="*/ 0 w 192"/>
              <a:gd name="T1" fmla="*/ 720 h 720"/>
              <a:gd name="T2" fmla="*/ 144 w 192"/>
              <a:gd name="T3" fmla="*/ 384 h 720"/>
              <a:gd name="T4" fmla="*/ 192 w 192"/>
              <a:gd name="T5" fmla="*/ 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2" h="720">
                <a:moveTo>
                  <a:pt x="0" y="720"/>
                </a:moveTo>
                <a:cubicBezTo>
                  <a:pt x="56" y="612"/>
                  <a:pt x="112" y="504"/>
                  <a:pt x="144" y="384"/>
                </a:cubicBezTo>
                <a:cubicBezTo>
                  <a:pt x="176" y="264"/>
                  <a:pt x="184" y="132"/>
                  <a:pt x="192" y="0"/>
                </a:cubicBezTo>
              </a:path>
            </a:pathLst>
          </a:custGeom>
          <a:noFill/>
          <a:ln w="31750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0273" name="Rectangle 17">
            <a:extLst>
              <a:ext uri="{FF2B5EF4-FFF2-40B4-BE49-F238E27FC236}">
                <a16:creationId xmlns:a16="http://schemas.microsoft.com/office/drawing/2014/main" id="{DE500EB9-28DF-49AC-94F7-9E85801C0E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10388" y="2147888"/>
            <a:ext cx="481012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solidFill>
                  <a:schemeClr val="tx1"/>
                </a:solidFill>
                <a:ea typeface="宋体" panose="02010600030101010101" pitchFamily="2" charset="-122"/>
              </a:rPr>
              <a:t>2’</a:t>
            </a:r>
          </a:p>
        </p:txBody>
      </p:sp>
      <p:sp>
        <p:nvSpPr>
          <p:cNvPr id="480274" name="Freeform 18">
            <a:extLst>
              <a:ext uri="{FF2B5EF4-FFF2-40B4-BE49-F238E27FC236}">
                <a16:creationId xmlns:a16="http://schemas.microsoft.com/office/drawing/2014/main" id="{E501BF48-F8B3-4B5E-8236-58366A67AEA8}"/>
              </a:ext>
            </a:extLst>
          </p:cNvPr>
          <p:cNvSpPr>
            <a:spLocks/>
          </p:cNvSpPr>
          <p:nvPr/>
        </p:nvSpPr>
        <p:spPr bwMode="auto">
          <a:xfrm>
            <a:off x="8305800" y="1676400"/>
            <a:ext cx="304800" cy="536575"/>
          </a:xfrm>
          <a:custGeom>
            <a:avLst/>
            <a:gdLst>
              <a:gd name="T0" fmla="*/ 0 w 192"/>
              <a:gd name="T1" fmla="*/ 0 h 384"/>
              <a:gd name="T2" fmla="*/ 96 w 192"/>
              <a:gd name="T3" fmla="*/ 288 h 384"/>
              <a:gd name="T4" fmla="*/ 192 w 192"/>
              <a:gd name="T5" fmla="*/ 384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2" h="384">
                <a:moveTo>
                  <a:pt x="0" y="0"/>
                </a:moveTo>
                <a:cubicBezTo>
                  <a:pt x="32" y="112"/>
                  <a:pt x="64" y="224"/>
                  <a:pt x="96" y="288"/>
                </a:cubicBezTo>
                <a:cubicBezTo>
                  <a:pt x="128" y="352"/>
                  <a:pt x="160" y="368"/>
                  <a:pt x="192" y="384"/>
                </a:cubicBezTo>
              </a:path>
            </a:pathLst>
          </a:custGeom>
          <a:noFill/>
          <a:ln w="31750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0275" name="Freeform 19">
            <a:extLst>
              <a:ext uri="{FF2B5EF4-FFF2-40B4-BE49-F238E27FC236}">
                <a16:creationId xmlns:a16="http://schemas.microsoft.com/office/drawing/2014/main" id="{CD389408-3CD4-45F0-B615-5FC3D4FF67EF}"/>
              </a:ext>
            </a:extLst>
          </p:cNvPr>
          <p:cNvSpPr>
            <a:spLocks/>
          </p:cNvSpPr>
          <p:nvPr/>
        </p:nvSpPr>
        <p:spPr bwMode="auto">
          <a:xfrm>
            <a:off x="8305800" y="2209800"/>
            <a:ext cx="228600" cy="381000"/>
          </a:xfrm>
          <a:custGeom>
            <a:avLst/>
            <a:gdLst>
              <a:gd name="T0" fmla="*/ 0 w 144"/>
              <a:gd name="T1" fmla="*/ 240 h 240"/>
              <a:gd name="T2" fmla="*/ 96 w 144"/>
              <a:gd name="T3" fmla="*/ 96 h 240"/>
              <a:gd name="T4" fmla="*/ 144 w 144"/>
              <a:gd name="T5" fmla="*/ 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44" h="240">
                <a:moveTo>
                  <a:pt x="0" y="240"/>
                </a:moveTo>
                <a:cubicBezTo>
                  <a:pt x="36" y="188"/>
                  <a:pt x="72" y="136"/>
                  <a:pt x="96" y="96"/>
                </a:cubicBezTo>
                <a:cubicBezTo>
                  <a:pt x="120" y="56"/>
                  <a:pt x="132" y="28"/>
                  <a:pt x="144" y="0"/>
                </a:cubicBezTo>
              </a:path>
            </a:pathLst>
          </a:custGeom>
          <a:noFill/>
          <a:ln w="381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0276" name="Rectangle 20">
            <a:extLst>
              <a:ext uri="{FF2B5EF4-FFF2-40B4-BE49-F238E27FC236}">
                <a16:creationId xmlns:a16="http://schemas.microsoft.com/office/drawing/2014/main" id="{1EF59317-7B95-41A9-81F3-1FB207AC10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86788" y="1828800"/>
            <a:ext cx="481012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solidFill>
                  <a:schemeClr val="tx1"/>
                </a:solidFill>
                <a:ea typeface="宋体" panose="02010600030101010101" pitchFamily="2" charset="-122"/>
              </a:rPr>
              <a:t>4’</a:t>
            </a:r>
          </a:p>
        </p:txBody>
      </p:sp>
      <p:graphicFrame>
        <p:nvGraphicFramePr>
          <p:cNvPr id="480277" name="Object 21">
            <a:extLst>
              <a:ext uri="{FF2B5EF4-FFF2-40B4-BE49-F238E27FC236}">
                <a16:creationId xmlns:a16="http://schemas.microsoft.com/office/drawing/2014/main" id="{4405F712-BE75-46FF-8B71-61E919833A5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4213" y="1989138"/>
          <a:ext cx="4476750" cy="289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0295" name="Equation" r:id="rId3" imgW="1485720" imgH="965160" progId="Equation.DSMT4">
                  <p:embed/>
                </p:oleObj>
              </mc:Choice>
              <mc:Fallback>
                <p:oleObj name="Equation" r:id="rId3" imgW="1485720" imgH="965160" progId="Equation.DSMT4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4213" y="1989138"/>
                        <a:ext cx="4476750" cy="289560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0278" name="Text Box 22">
            <a:extLst>
              <a:ext uri="{FF2B5EF4-FFF2-40B4-BE49-F238E27FC236}">
                <a16:creationId xmlns:a16="http://schemas.microsoft.com/office/drawing/2014/main" id="{666848AB-D962-4E0A-8D4D-F1628E2325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295400"/>
            <a:ext cx="17526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热效率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02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02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802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80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0278" grpId="0" autoUpdateAnimBg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82" name="Rectangle 2">
            <a:extLst>
              <a:ext uri="{FF2B5EF4-FFF2-40B4-BE49-F238E27FC236}">
                <a16:creationId xmlns:a16="http://schemas.microsoft.com/office/drawing/2014/main" id="{87C1B119-02F6-4AB9-9CA0-37B49817B35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4800" y="230188"/>
            <a:ext cx="8458200" cy="701675"/>
          </a:xfrm>
        </p:spPr>
        <p:txBody>
          <a:bodyPr/>
          <a:lstStyle/>
          <a:p>
            <a:r>
              <a:rPr kumimoji="1" lang="zh-CN" altLang="en-US" sz="4000" b="1">
                <a:latin typeface="Times New Roman" panose="02020603050405020304" pitchFamily="18" charset="0"/>
                <a:ea typeface="楷体_GB2312" pitchFamily="49" charset="-122"/>
              </a:rPr>
              <a:t>影响燃气机实际循环热效率的因素</a:t>
            </a:r>
          </a:p>
        </p:txBody>
      </p:sp>
      <p:graphicFrame>
        <p:nvGraphicFramePr>
          <p:cNvPr id="481283" name="Object 3">
            <a:extLst>
              <a:ext uri="{FF2B5EF4-FFF2-40B4-BE49-F238E27FC236}">
                <a16:creationId xmlns:a16="http://schemas.microsoft.com/office/drawing/2014/main" id="{5B371B3E-7F9B-42B0-B7A8-8D2828758C5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5800" y="990600"/>
          <a:ext cx="4030663" cy="2606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9280" name="Equation" r:id="rId3" imgW="1485720" imgH="965160" progId="Equation.DSMT4">
                  <p:embed/>
                </p:oleObj>
              </mc:Choice>
              <mc:Fallback>
                <p:oleObj name="Equation" r:id="rId3" imgW="1485720" imgH="965160" progId="Equation.DSMT4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" y="990600"/>
                        <a:ext cx="4030663" cy="2606675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81284" name="Picture 4">
            <a:extLst>
              <a:ext uri="{FF2B5EF4-FFF2-40B4-BE49-F238E27FC236}">
                <a16:creationId xmlns:a16="http://schemas.microsoft.com/office/drawing/2014/main" id="{AEA98819-2EFB-44FC-802E-76BEFF9A7C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1066800"/>
            <a:ext cx="3832225" cy="3832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1285" name="Rectangle 5">
            <a:extLst>
              <a:ext uri="{FF2B5EF4-FFF2-40B4-BE49-F238E27FC236}">
                <a16:creationId xmlns:a16="http://schemas.microsoft.com/office/drawing/2014/main" id="{A104F940-3B7E-470C-A340-93C7EED289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100" y="3500438"/>
            <a:ext cx="393700" cy="1098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6600">
                <a:solidFill>
                  <a:srgbClr val="00FF00"/>
                </a:solidFill>
              </a:rPr>
              <a:t>·</a:t>
            </a:r>
          </a:p>
        </p:txBody>
      </p:sp>
      <p:graphicFrame>
        <p:nvGraphicFramePr>
          <p:cNvPr id="481286" name="Object 6">
            <a:extLst>
              <a:ext uri="{FF2B5EF4-FFF2-40B4-BE49-F238E27FC236}">
                <a16:creationId xmlns:a16="http://schemas.microsoft.com/office/drawing/2014/main" id="{CCF0DC42-1BD0-4C98-AD9E-8CA30669D1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03425" y="3608388"/>
          <a:ext cx="615950" cy="688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9281" name="Equation" r:id="rId6" imgW="203040" imgH="228600" progId="Equation.DSMT4">
                  <p:embed/>
                </p:oleObj>
              </mc:Choice>
              <mc:Fallback>
                <p:oleObj name="Equation" r:id="rId6" imgW="203040" imgH="228600" progId="Equation.DSMT4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03425" y="3608388"/>
                        <a:ext cx="615950" cy="688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1287" name="Object 7">
            <a:extLst>
              <a:ext uri="{FF2B5EF4-FFF2-40B4-BE49-F238E27FC236}">
                <a16:creationId xmlns:a16="http://schemas.microsoft.com/office/drawing/2014/main" id="{15D5E9B3-8EAE-459F-B7B3-3C37B21CE9E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73175" y="3644900"/>
          <a:ext cx="496888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9282" name="Equation" r:id="rId8" imgW="164880" imgH="228600" progId="Equation.DSMT4">
                  <p:embed/>
                </p:oleObj>
              </mc:Choice>
              <mc:Fallback>
                <p:oleObj name="Equation" r:id="rId8" imgW="164880" imgH="228600" progId="Equation.DSMT4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73175" y="3644900"/>
                        <a:ext cx="496888" cy="685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1288" name="AutoShape 8">
            <a:extLst>
              <a:ext uri="{FF2B5EF4-FFF2-40B4-BE49-F238E27FC236}">
                <a16:creationId xmlns:a16="http://schemas.microsoft.com/office/drawing/2014/main" id="{F51493FE-66C7-4F9F-897D-B341F904EA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2600" y="3836988"/>
            <a:ext cx="147638" cy="381000"/>
          </a:xfrm>
          <a:prstGeom prst="upArrow">
            <a:avLst>
              <a:gd name="adj1" fmla="val 50000"/>
              <a:gd name="adj2" fmla="val 64516"/>
            </a:avLst>
          </a:prstGeom>
          <a:solidFill>
            <a:schemeClr val="tx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289" name="AutoShape 9">
            <a:extLst>
              <a:ext uri="{FF2B5EF4-FFF2-40B4-BE49-F238E27FC236}">
                <a16:creationId xmlns:a16="http://schemas.microsoft.com/office/drawing/2014/main" id="{89F4C2AA-CC5F-4FCC-8FAC-9061A52341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0800" y="3836988"/>
            <a:ext cx="147638" cy="381000"/>
          </a:xfrm>
          <a:prstGeom prst="upArrow">
            <a:avLst>
              <a:gd name="adj1" fmla="val 50000"/>
              <a:gd name="adj2" fmla="val 64516"/>
            </a:avLst>
          </a:prstGeom>
          <a:solidFill>
            <a:schemeClr val="tx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290" name="AutoShape 10">
            <a:extLst>
              <a:ext uri="{FF2B5EF4-FFF2-40B4-BE49-F238E27FC236}">
                <a16:creationId xmlns:a16="http://schemas.microsoft.com/office/drawing/2014/main" id="{5815F754-E4B9-4D17-897B-B3C7DF8875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3989388"/>
            <a:ext cx="463550" cy="147637"/>
          </a:xfrm>
          <a:prstGeom prst="rightArrow">
            <a:avLst>
              <a:gd name="adj1" fmla="val 50000"/>
              <a:gd name="adj2" fmla="val 78495"/>
            </a:avLst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81291" name="Object 11">
            <a:extLst>
              <a:ext uri="{FF2B5EF4-FFF2-40B4-BE49-F238E27FC236}">
                <a16:creationId xmlns:a16="http://schemas.microsoft.com/office/drawing/2014/main" id="{CA0A1310-3720-4AAE-A074-8A2CFF6D054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75050" y="3608388"/>
          <a:ext cx="457200" cy="72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9283" name="Equation" r:id="rId10" imgW="152280" imgH="241200" progId="Equation.DSMT4">
                  <p:embed/>
                </p:oleObj>
              </mc:Choice>
              <mc:Fallback>
                <p:oleObj name="Equation" r:id="rId10" imgW="152280" imgH="241200" progId="Equation.DSMT4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75050" y="3608388"/>
                        <a:ext cx="457200" cy="722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1292" name="AutoShape 12">
            <a:extLst>
              <a:ext uri="{FF2B5EF4-FFF2-40B4-BE49-F238E27FC236}">
                <a16:creationId xmlns:a16="http://schemas.microsoft.com/office/drawing/2014/main" id="{2504BB61-3AF6-4D25-9CED-44C20E2281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0" y="3836988"/>
            <a:ext cx="147638" cy="381000"/>
          </a:xfrm>
          <a:prstGeom prst="upArrow">
            <a:avLst>
              <a:gd name="adj1" fmla="val 50000"/>
              <a:gd name="adj2" fmla="val 64516"/>
            </a:avLst>
          </a:prstGeom>
          <a:solidFill>
            <a:schemeClr val="tx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293" name="Rectangle 13">
            <a:extLst>
              <a:ext uri="{FF2B5EF4-FFF2-40B4-BE49-F238E27FC236}">
                <a16:creationId xmlns:a16="http://schemas.microsoft.com/office/drawing/2014/main" id="{7E4CA660-7B6D-4CB5-AD1D-7997561F97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4149725"/>
            <a:ext cx="393700" cy="1098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6600">
                <a:solidFill>
                  <a:srgbClr val="00FF00"/>
                </a:solidFill>
              </a:rPr>
              <a:t>·</a:t>
            </a:r>
          </a:p>
        </p:txBody>
      </p:sp>
      <p:graphicFrame>
        <p:nvGraphicFramePr>
          <p:cNvPr id="481294" name="Object 14">
            <a:extLst>
              <a:ext uri="{FF2B5EF4-FFF2-40B4-BE49-F238E27FC236}">
                <a16:creationId xmlns:a16="http://schemas.microsoft.com/office/drawing/2014/main" id="{99520FC4-425A-4CC1-AF39-34014CCE4A0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95400" y="4518025"/>
          <a:ext cx="417513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9284" name="Equation" r:id="rId12" imgW="139680" imgH="139680" progId="Equation.DSMT4">
                  <p:embed/>
                </p:oleObj>
              </mc:Choice>
              <mc:Fallback>
                <p:oleObj name="Equation" r:id="rId12" imgW="139680" imgH="139680" progId="Equation.DSMT4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4518025"/>
                        <a:ext cx="417513" cy="415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1295" name="Text Box 15">
            <a:extLst>
              <a:ext uri="{FF2B5EF4-FFF2-40B4-BE49-F238E27FC236}">
                <a16:creationId xmlns:a16="http://schemas.microsoft.com/office/drawing/2014/main" id="{4940B516-F646-4399-92BC-6F3439741B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200" y="4365625"/>
            <a:ext cx="22510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一定，</a:t>
            </a:r>
          </a:p>
        </p:txBody>
      </p:sp>
      <p:graphicFrame>
        <p:nvGraphicFramePr>
          <p:cNvPr id="481296" name="Object 16">
            <a:extLst>
              <a:ext uri="{FF2B5EF4-FFF2-40B4-BE49-F238E27FC236}">
                <a16:creationId xmlns:a16="http://schemas.microsoft.com/office/drawing/2014/main" id="{4B03EBEB-40D5-4BEF-8FFE-D9CC66CF38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895600" y="4437063"/>
          <a:ext cx="381000" cy="417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9285" name="Equation" r:id="rId14" imgW="126720" imgH="139680" progId="Equation.DSMT4">
                  <p:embed/>
                </p:oleObj>
              </mc:Choice>
              <mc:Fallback>
                <p:oleObj name="Equation" r:id="rId14" imgW="126720" imgH="139680" progId="Equation.DSMT4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95600" y="4437063"/>
                        <a:ext cx="381000" cy="4175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1297" name="AutoShape 17">
            <a:extLst>
              <a:ext uri="{FF2B5EF4-FFF2-40B4-BE49-F238E27FC236}">
                <a16:creationId xmlns:a16="http://schemas.microsoft.com/office/drawing/2014/main" id="{57B7F488-E080-4E10-ABD4-A3F8D5F121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6600" y="4441825"/>
            <a:ext cx="147638" cy="381000"/>
          </a:xfrm>
          <a:prstGeom prst="upArrow">
            <a:avLst>
              <a:gd name="adj1" fmla="val 50000"/>
              <a:gd name="adj2" fmla="val 64516"/>
            </a:avLst>
          </a:prstGeom>
          <a:solidFill>
            <a:schemeClr val="tx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298" name="AutoShape 18">
            <a:extLst>
              <a:ext uri="{FF2B5EF4-FFF2-40B4-BE49-F238E27FC236}">
                <a16:creationId xmlns:a16="http://schemas.microsoft.com/office/drawing/2014/main" id="{AC920DD0-9C9E-40FB-B959-5E9AA378BB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0600" y="4441825"/>
            <a:ext cx="147638" cy="381000"/>
          </a:xfrm>
          <a:prstGeom prst="upArrow">
            <a:avLst>
              <a:gd name="adj1" fmla="val 50000"/>
              <a:gd name="adj2" fmla="val 64516"/>
            </a:avLst>
          </a:prstGeom>
          <a:solidFill>
            <a:schemeClr val="tx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299" name="AutoShape 19">
            <a:extLst>
              <a:ext uri="{FF2B5EF4-FFF2-40B4-BE49-F238E27FC236}">
                <a16:creationId xmlns:a16="http://schemas.microsoft.com/office/drawing/2014/main" id="{87861882-4536-4D72-BA52-9066B5036D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4738" y="4594225"/>
            <a:ext cx="500062" cy="147638"/>
          </a:xfrm>
          <a:prstGeom prst="rightArrow">
            <a:avLst>
              <a:gd name="adj1" fmla="val 50000"/>
              <a:gd name="adj2" fmla="val 84677"/>
            </a:avLst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81300" name="Object 20">
            <a:extLst>
              <a:ext uri="{FF2B5EF4-FFF2-40B4-BE49-F238E27FC236}">
                <a16:creationId xmlns:a16="http://schemas.microsoft.com/office/drawing/2014/main" id="{D31F0F8B-4BEF-4F1A-AF1F-CD7812483F9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267200" y="4289425"/>
          <a:ext cx="457200" cy="722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9286" name="Equation" r:id="rId16" imgW="152280" imgH="241200" progId="Equation.DSMT4">
                  <p:embed/>
                </p:oleObj>
              </mc:Choice>
              <mc:Fallback>
                <p:oleObj name="Equation" r:id="rId16" imgW="152280" imgH="241200" progId="Equation.DSMT4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67200" y="4289425"/>
                        <a:ext cx="457200" cy="7223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1301" name="Rectangle 21">
            <a:extLst>
              <a:ext uri="{FF2B5EF4-FFF2-40B4-BE49-F238E27FC236}">
                <a16:creationId xmlns:a16="http://schemas.microsoft.com/office/drawing/2014/main" id="{A7F4F4BB-8871-4B90-A4C7-4559CEA6DC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100" y="4724400"/>
            <a:ext cx="393700" cy="1098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6600">
                <a:solidFill>
                  <a:srgbClr val="00FF00"/>
                </a:solidFill>
              </a:rPr>
              <a:t>·</a:t>
            </a:r>
          </a:p>
        </p:txBody>
      </p:sp>
      <p:graphicFrame>
        <p:nvGraphicFramePr>
          <p:cNvPr id="481302" name="Object 22">
            <a:extLst>
              <a:ext uri="{FF2B5EF4-FFF2-40B4-BE49-F238E27FC236}">
                <a16:creationId xmlns:a16="http://schemas.microsoft.com/office/drawing/2014/main" id="{6874B68E-842D-4573-BA5E-92A3F6DF56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82700" y="5084763"/>
          <a:ext cx="381000" cy="417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9287" name="Equation" r:id="rId18" imgW="126720" imgH="139680" progId="Equation.DSMT4">
                  <p:embed/>
                </p:oleObj>
              </mc:Choice>
              <mc:Fallback>
                <p:oleObj name="Equation" r:id="rId18" imgW="126720" imgH="139680" progId="Equation.DSMT4">
                  <p:embed/>
                  <p:pic>
                    <p:nvPicPr>
                      <p:cNvPr id="0" name="Object 2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82700" y="5084763"/>
                        <a:ext cx="381000" cy="4175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1303" name="Text Box 23">
            <a:extLst>
              <a:ext uri="{FF2B5EF4-FFF2-40B4-BE49-F238E27FC236}">
                <a16:creationId xmlns:a16="http://schemas.microsoft.com/office/drawing/2014/main" id="{0CF5E44A-9808-46FD-8806-AF923ED231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87500" y="5029200"/>
            <a:ext cx="29845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一定，有最佳</a:t>
            </a:r>
            <a:r>
              <a:rPr lang="zh-CN" altLang="en-US" sz="2800">
                <a:solidFill>
                  <a:schemeClr val="accent1"/>
                </a:solidFill>
                <a:ea typeface="宋体" panose="02010600030101010101" pitchFamily="2" charset="-122"/>
              </a:rPr>
              <a:t>      </a:t>
            </a:r>
            <a:endParaRPr lang="zh-CN" altLang="en-US" sz="2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graphicFrame>
        <p:nvGraphicFramePr>
          <p:cNvPr id="481304" name="Object 24">
            <a:extLst>
              <a:ext uri="{FF2B5EF4-FFF2-40B4-BE49-F238E27FC236}">
                <a16:creationId xmlns:a16="http://schemas.microsoft.com/office/drawing/2014/main" id="{D10D54B8-A48E-4DAB-B57A-29F1AF7DBFE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254500" y="4876800"/>
          <a:ext cx="1568450" cy="836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9288" name="Equation" r:id="rId20" imgW="520560" imgH="279360" progId="Equation.DSMT4">
                  <p:embed/>
                </p:oleObj>
              </mc:Choice>
              <mc:Fallback>
                <p:oleObj name="Equation" r:id="rId20" imgW="520560" imgH="279360" progId="Equation.DSMT4">
                  <p:embed/>
                  <p:pic>
                    <p:nvPicPr>
                      <p:cNvPr id="0" name="Object 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54500" y="4876800"/>
                        <a:ext cx="1568450" cy="836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1305" name="Rectangle 25">
            <a:extLst>
              <a:ext uri="{FF2B5EF4-FFF2-40B4-BE49-F238E27FC236}">
                <a16:creationId xmlns:a16="http://schemas.microsoft.com/office/drawing/2014/main" id="{66C8F01C-2464-4CC1-8052-A45D3248E1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100" y="5445125"/>
            <a:ext cx="393700" cy="1098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6600">
                <a:solidFill>
                  <a:srgbClr val="00FF00"/>
                </a:solidFill>
              </a:rPr>
              <a:t>·</a:t>
            </a:r>
          </a:p>
        </p:txBody>
      </p:sp>
      <p:graphicFrame>
        <p:nvGraphicFramePr>
          <p:cNvPr id="481306" name="Object 26">
            <a:extLst>
              <a:ext uri="{FF2B5EF4-FFF2-40B4-BE49-F238E27FC236}">
                <a16:creationId xmlns:a16="http://schemas.microsoft.com/office/drawing/2014/main" id="{C8EC160F-DED2-40EA-BBEF-8A87A5B33A9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95400" y="5826125"/>
          <a:ext cx="381000" cy="417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9289" name="Equation" r:id="rId22" imgW="126720" imgH="139680" progId="Equation.DSMT4">
                  <p:embed/>
                </p:oleObj>
              </mc:Choice>
              <mc:Fallback>
                <p:oleObj name="Equation" r:id="rId22" imgW="126720" imgH="139680" progId="Equation.DSMT4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5826125"/>
                        <a:ext cx="381000" cy="417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1307" name="AutoShape 27">
            <a:extLst>
              <a:ext uri="{FF2B5EF4-FFF2-40B4-BE49-F238E27FC236}">
                <a16:creationId xmlns:a16="http://schemas.microsoft.com/office/drawing/2014/main" id="{B9172861-742B-49CA-96F9-ACCBCC2A1D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1975" y="5819775"/>
            <a:ext cx="147638" cy="381000"/>
          </a:xfrm>
          <a:prstGeom prst="upArrow">
            <a:avLst>
              <a:gd name="adj1" fmla="val 50000"/>
              <a:gd name="adj2" fmla="val 64516"/>
            </a:avLst>
          </a:prstGeom>
          <a:solidFill>
            <a:schemeClr val="tx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81308" name="Object 28">
            <a:extLst>
              <a:ext uri="{FF2B5EF4-FFF2-40B4-BE49-F238E27FC236}">
                <a16:creationId xmlns:a16="http://schemas.microsoft.com/office/drawing/2014/main" id="{D862C97C-C449-4281-B8EC-65E71FF03C2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5597525"/>
          <a:ext cx="1568450" cy="836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9290" name="Equation" r:id="rId24" imgW="520560" imgH="279360" progId="Equation.DSMT4">
                  <p:embed/>
                </p:oleObj>
              </mc:Choice>
              <mc:Fallback>
                <p:oleObj name="Equation" r:id="rId24" imgW="520560" imgH="279360" progId="Equation.DSMT4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3600" y="5597525"/>
                        <a:ext cx="1568450" cy="836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1309" name="Text Box 29">
            <a:extLst>
              <a:ext uri="{FF2B5EF4-FFF2-40B4-BE49-F238E27FC236}">
                <a16:creationId xmlns:a16="http://schemas.microsoft.com/office/drawing/2014/main" id="{ADD089DC-808E-4949-91A2-220969FB22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5703888"/>
            <a:ext cx="11430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右移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12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1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812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81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812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81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812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812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81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81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81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81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42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81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81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812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812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81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81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30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481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5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812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81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81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81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79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81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81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81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81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481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481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300"/>
                                  </p:iterate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481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9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 nodeType="clickPar">
                      <p:stCondLst>
                        <p:cond delay="indefinite"/>
                      </p:stCondLst>
                      <p:childTnLst>
                        <p:par>
                          <p:cTn id="10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4813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481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0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481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81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4813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4813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1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1285" grpId="0" autoUpdateAnimBg="0"/>
      <p:bldP spid="481293" grpId="0" autoUpdateAnimBg="0"/>
      <p:bldP spid="481295" grpId="0" autoUpdateAnimBg="0"/>
      <p:bldP spid="481301" grpId="0" autoUpdateAnimBg="0"/>
      <p:bldP spid="481303" grpId="0" autoUpdateAnimBg="0"/>
      <p:bldP spid="481305" grpId="0" autoUpdateAnimBg="0"/>
      <p:bldP spid="481309" grpId="0" autoUpdateAnimBg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306" name="Rectangle 2">
            <a:extLst>
              <a:ext uri="{FF2B5EF4-FFF2-40B4-BE49-F238E27FC236}">
                <a16:creationId xmlns:a16="http://schemas.microsoft.com/office/drawing/2014/main" id="{C1B3E817-362D-46E3-9350-EA10708B09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4600" y="168275"/>
            <a:ext cx="5638800" cy="823913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和           的关系</a:t>
            </a:r>
          </a:p>
        </p:txBody>
      </p:sp>
      <p:graphicFrame>
        <p:nvGraphicFramePr>
          <p:cNvPr id="482307" name="Object 3">
            <a:extLst>
              <a:ext uri="{FF2B5EF4-FFF2-40B4-BE49-F238E27FC236}">
                <a16:creationId xmlns:a16="http://schemas.microsoft.com/office/drawing/2014/main" id="{712A0E0C-750E-4D2A-8BC7-40787702899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95400" y="152400"/>
          <a:ext cx="1568450" cy="836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2504" name="Equation" r:id="rId3" imgW="520560" imgH="279360" progId="Equation.DSMT4">
                  <p:embed/>
                </p:oleObj>
              </mc:Choice>
              <mc:Fallback>
                <p:oleObj name="Equation" r:id="rId3" imgW="520560" imgH="279360" progId="Equation.DSMT4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152400"/>
                        <a:ext cx="1568450" cy="836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2308" name="Object 4">
            <a:extLst>
              <a:ext uri="{FF2B5EF4-FFF2-40B4-BE49-F238E27FC236}">
                <a16:creationId xmlns:a16="http://schemas.microsoft.com/office/drawing/2014/main" id="{58F007B6-6533-495C-BB61-408C98BE873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81400" y="152400"/>
          <a:ext cx="1838325" cy="83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2505" name="Equation" r:id="rId5" imgW="609480" imgH="279360" progId="Equation.DSMT4">
                  <p:embed/>
                </p:oleObj>
              </mc:Choice>
              <mc:Fallback>
                <p:oleObj name="Equation" r:id="rId5" imgW="609480" imgH="279360" progId="Equation.DSMT4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81400" y="152400"/>
                        <a:ext cx="1838325" cy="8397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2309" name="Text Box 5">
            <a:extLst>
              <a:ext uri="{FF2B5EF4-FFF2-40B4-BE49-F238E27FC236}">
                <a16:creationId xmlns:a16="http://schemas.microsoft.com/office/drawing/2014/main" id="{D67B912E-259E-429A-AD9C-3AB9D9FC40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1385888"/>
            <a:ext cx="914400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4800">
                <a:solidFill>
                  <a:schemeClr val="tx1"/>
                </a:solidFill>
                <a:ea typeface="宋体" panose="02010600030101010101" pitchFamily="2" charset="-122"/>
              </a:rPr>
              <a:t>&gt;</a:t>
            </a:r>
            <a:endParaRPr lang="en-US" altLang="zh-CN" sz="4800" b="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graphicFrame>
        <p:nvGraphicFramePr>
          <p:cNvPr id="482310" name="Object 6">
            <a:extLst>
              <a:ext uri="{FF2B5EF4-FFF2-40B4-BE49-F238E27FC236}">
                <a16:creationId xmlns:a16="http://schemas.microsoft.com/office/drawing/2014/main" id="{02CCFFFE-A57D-4A26-8660-2B7B2B938FF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38200" y="914400"/>
          <a:ext cx="752475" cy="161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2506" name="剪辑" r:id="rId7" imgW="1857600" imgH="3995640" progId="MS_ClipArt_Gallery.2">
                  <p:embed/>
                </p:oleObj>
              </mc:Choice>
              <mc:Fallback>
                <p:oleObj name="剪辑" r:id="rId7" imgW="1857600" imgH="3995640" progId="MS_ClipArt_Gallery.2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200" y="914400"/>
                        <a:ext cx="752475" cy="1619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2311" name="Object 7">
            <a:extLst>
              <a:ext uri="{FF2B5EF4-FFF2-40B4-BE49-F238E27FC236}">
                <a16:creationId xmlns:a16="http://schemas.microsoft.com/office/drawing/2014/main" id="{7BAF2CAF-A983-47F8-8D5A-CDF5AA28706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021263" y="1289050"/>
          <a:ext cx="1838325" cy="83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2507" name="Equation" r:id="rId9" imgW="609480" imgH="279360" progId="Equation.DSMT4">
                  <p:embed/>
                </p:oleObj>
              </mc:Choice>
              <mc:Fallback>
                <p:oleObj name="Equation" r:id="rId9" imgW="609480" imgH="279360" progId="Equation.DSMT4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21263" y="1289050"/>
                        <a:ext cx="1838325" cy="8397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2312" name="Text Box 8">
            <a:extLst>
              <a:ext uri="{FF2B5EF4-FFF2-40B4-BE49-F238E27FC236}">
                <a16:creationId xmlns:a16="http://schemas.microsoft.com/office/drawing/2014/main" id="{1F7D0EF2-E7C4-4CE7-9D8E-C4CE1825D4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2667000"/>
            <a:ext cx="7086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dirty="0">
                <a:solidFill>
                  <a:schemeClr val="tx1"/>
                </a:solidFill>
                <a:ea typeface="宋体" panose="02010600030101010101" pitchFamily="2" charset="-122"/>
              </a:rPr>
              <a:t>地面上，尺寸次要，省燃料，取</a:t>
            </a:r>
            <a:endParaRPr lang="zh-CN" altLang="en-US" b="0" dirty="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graphicFrame>
        <p:nvGraphicFramePr>
          <p:cNvPr id="482313" name="Object 9">
            <a:extLst>
              <a:ext uri="{FF2B5EF4-FFF2-40B4-BE49-F238E27FC236}">
                <a16:creationId xmlns:a16="http://schemas.microsoft.com/office/drawing/2014/main" id="{44ED8BD6-CE18-4279-B2A1-6E733E75FEF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934200" y="2590800"/>
          <a:ext cx="1568450" cy="836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2508" name="Equation" r:id="rId11" imgW="520560" imgH="279360" progId="Equation.DSMT4">
                  <p:embed/>
                </p:oleObj>
              </mc:Choice>
              <mc:Fallback>
                <p:oleObj name="Equation" r:id="rId11" imgW="520560" imgH="279360" progId="Equation.DSMT4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4200" y="2590800"/>
                        <a:ext cx="1568450" cy="836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2314" name="Text Box 10">
            <a:extLst>
              <a:ext uri="{FF2B5EF4-FFF2-40B4-BE49-F238E27FC236}">
                <a16:creationId xmlns:a16="http://schemas.microsoft.com/office/drawing/2014/main" id="{99B1CAE4-CE30-4474-98B2-D11EACDA64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3581400"/>
            <a:ext cx="4038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dirty="0">
                <a:solidFill>
                  <a:schemeClr val="tx1"/>
                </a:solidFill>
                <a:ea typeface="宋体" panose="02010600030101010101" pitchFamily="2" charset="-122"/>
              </a:rPr>
              <a:t>空中，尺寸重要，取</a:t>
            </a:r>
            <a:endParaRPr lang="zh-CN" altLang="en-US" b="0" dirty="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graphicFrame>
        <p:nvGraphicFramePr>
          <p:cNvPr id="482315" name="Object 11">
            <a:extLst>
              <a:ext uri="{FF2B5EF4-FFF2-40B4-BE49-F238E27FC236}">
                <a16:creationId xmlns:a16="http://schemas.microsoft.com/office/drawing/2014/main" id="{F45CFF8B-0299-4A08-B901-6E0380E0740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53000" y="3505200"/>
          <a:ext cx="1838325" cy="83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2509" name="Equation" r:id="rId13" imgW="609480" imgH="279360" progId="Equation.DSMT4">
                  <p:embed/>
                </p:oleObj>
              </mc:Choice>
              <mc:Fallback>
                <p:oleObj name="Equation" r:id="rId13" imgW="609480" imgH="279360" progId="Equation.DSMT4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53000" y="3505200"/>
                        <a:ext cx="1838325" cy="8397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82316" name="Group 12">
            <a:extLst>
              <a:ext uri="{FF2B5EF4-FFF2-40B4-BE49-F238E27FC236}">
                <a16:creationId xmlns:a16="http://schemas.microsoft.com/office/drawing/2014/main" id="{A9582469-AE20-4871-B729-3749F05A568D}"/>
              </a:ext>
            </a:extLst>
          </p:cNvPr>
          <p:cNvGrpSpPr>
            <a:grpSpLocks/>
          </p:cNvGrpSpPr>
          <p:nvPr/>
        </p:nvGrpSpPr>
        <p:grpSpPr bwMode="auto">
          <a:xfrm>
            <a:off x="990600" y="4876800"/>
            <a:ext cx="1530350" cy="688975"/>
            <a:chOff x="624" y="3072"/>
            <a:chExt cx="964" cy="434"/>
          </a:xfrm>
        </p:grpSpPr>
        <p:sp>
          <p:nvSpPr>
            <p:cNvPr id="482317" name="Text Box 13">
              <a:extLst>
                <a:ext uri="{FF2B5EF4-FFF2-40B4-BE49-F238E27FC236}">
                  <a16:creationId xmlns:a16="http://schemas.microsoft.com/office/drawing/2014/main" id="{F039BBF6-81DD-4F49-98CA-11B344D7C6C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4" y="3072"/>
              <a:ext cx="67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>
                  <a:solidFill>
                    <a:schemeClr val="tx1"/>
                  </a:solidFill>
                  <a:ea typeface="宋体" panose="02010600030101010101" pitchFamily="2" charset="-122"/>
                </a:rPr>
                <a:t>提高</a:t>
              </a:r>
              <a:endParaRPr lang="zh-CN" altLang="en-US" b="0">
                <a:solidFill>
                  <a:schemeClr val="tx1"/>
                </a:solidFill>
                <a:ea typeface="宋体" panose="02010600030101010101" pitchFamily="2" charset="-122"/>
              </a:endParaRPr>
            </a:p>
          </p:txBody>
        </p:sp>
        <p:graphicFrame>
          <p:nvGraphicFramePr>
            <p:cNvPr id="482318" name="Object 14">
              <a:extLst>
                <a:ext uri="{FF2B5EF4-FFF2-40B4-BE49-F238E27FC236}">
                  <a16:creationId xmlns:a16="http://schemas.microsoft.com/office/drawing/2014/main" id="{811DB9A6-8E1A-4AF7-9B75-215209FBB5F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296" y="3072"/>
            <a:ext cx="292" cy="43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2510" name="Equation" r:id="rId15" imgW="152280" imgH="228600" progId="Equation.DSMT4">
                    <p:embed/>
                  </p:oleObj>
                </mc:Choice>
                <mc:Fallback>
                  <p:oleObj name="Equation" r:id="rId15" imgW="152280" imgH="228600" progId="Equation.DSMT4">
                    <p:embed/>
                    <p:pic>
                      <p:nvPicPr>
                        <p:cNvPr id="0" name="Object 1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96" y="3072"/>
                          <a:ext cx="292" cy="43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82319" name="AutoShape 15">
            <a:extLst>
              <a:ext uri="{FF2B5EF4-FFF2-40B4-BE49-F238E27FC236}">
                <a16:creationId xmlns:a16="http://schemas.microsoft.com/office/drawing/2014/main" id="{04111F97-6252-4B7D-A6C4-406C1A4EF29D}"/>
              </a:ext>
            </a:extLst>
          </p:cNvPr>
          <p:cNvSpPr>
            <a:spLocks/>
          </p:cNvSpPr>
          <p:nvPr/>
        </p:nvSpPr>
        <p:spPr bwMode="auto">
          <a:xfrm>
            <a:off x="2667000" y="4800600"/>
            <a:ext cx="152400" cy="838200"/>
          </a:xfrm>
          <a:prstGeom prst="leftBrace">
            <a:avLst>
              <a:gd name="adj1" fmla="val 45833"/>
              <a:gd name="adj2" fmla="val 50000"/>
            </a:avLst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82320" name="Object 16">
            <a:extLst>
              <a:ext uri="{FF2B5EF4-FFF2-40B4-BE49-F238E27FC236}">
                <a16:creationId xmlns:a16="http://schemas.microsoft.com/office/drawing/2014/main" id="{BDC1951A-4B9C-4471-94E9-BB57315906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79750" y="4530725"/>
          <a:ext cx="381000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2511" name="Equation" r:id="rId17" imgW="126720" imgH="139680" progId="Equation.DSMT4">
                  <p:embed/>
                </p:oleObj>
              </mc:Choice>
              <mc:Fallback>
                <p:oleObj name="Equation" r:id="rId17" imgW="126720" imgH="139680" progId="Equation.DSMT4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79750" y="4530725"/>
                        <a:ext cx="381000" cy="415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2321" name="Object 17">
            <a:extLst>
              <a:ext uri="{FF2B5EF4-FFF2-40B4-BE49-F238E27FC236}">
                <a16:creationId xmlns:a16="http://schemas.microsoft.com/office/drawing/2014/main" id="{39E37102-B395-4E9E-BBED-591EFA1B131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63875" y="5368925"/>
          <a:ext cx="420688" cy="417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2512" name="Equation" r:id="rId19" imgW="139680" imgH="139680" progId="Equation.DSMT4">
                  <p:embed/>
                </p:oleObj>
              </mc:Choice>
              <mc:Fallback>
                <p:oleObj name="Equation" r:id="rId19" imgW="139680" imgH="139680" progId="Equation.DSMT4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63875" y="5368925"/>
                        <a:ext cx="420688" cy="417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2322" name="AutoShape 18">
            <a:extLst>
              <a:ext uri="{FF2B5EF4-FFF2-40B4-BE49-F238E27FC236}">
                <a16:creationId xmlns:a16="http://schemas.microsoft.com/office/drawing/2014/main" id="{A63C19DD-BD96-4655-9E94-1544754B3A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4419600"/>
            <a:ext cx="147638" cy="533400"/>
          </a:xfrm>
          <a:prstGeom prst="upArrow">
            <a:avLst>
              <a:gd name="adj1" fmla="val 50000"/>
              <a:gd name="adj2" fmla="val 90322"/>
            </a:avLst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2323" name="Text Box 19">
            <a:extLst>
              <a:ext uri="{FF2B5EF4-FFF2-40B4-BE49-F238E27FC236}">
                <a16:creationId xmlns:a16="http://schemas.microsoft.com/office/drawing/2014/main" id="{087F9A37-8203-4C89-8A34-8DA28DC055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0" y="4343400"/>
            <a:ext cx="3657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受材料耐热限制</a:t>
            </a:r>
            <a:endParaRPr lang="zh-CN" altLang="en-US" b="0">
              <a:solidFill>
                <a:srgbClr val="66FF66"/>
              </a:solidFill>
              <a:ea typeface="宋体" panose="02010600030101010101" pitchFamily="2" charset="-122"/>
            </a:endParaRPr>
          </a:p>
        </p:txBody>
      </p:sp>
      <p:sp>
        <p:nvSpPr>
          <p:cNvPr id="482324" name="Text Box 20">
            <a:extLst>
              <a:ext uri="{FF2B5EF4-FFF2-40B4-BE49-F238E27FC236}">
                <a16:creationId xmlns:a16="http://schemas.microsoft.com/office/drawing/2014/main" id="{C808BE46-A144-406E-9631-B25FC36326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0" y="5181600"/>
            <a:ext cx="1600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取最佳</a:t>
            </a:r>
            <a:endParaRPr lang="zh-CN" altLang="en-US" b="0">
              <a:solidFill>
                <a:srgbClr val="66FF66"/>
              </a:solidFill>
              <a:ea typeface="宋体" panose="02010600030101010101" pitchFamily="2" charset="-122"/>
            </a:endParaRPr>
          </a:p>
        </p:txBody>
      </p:sp>
      <p:graphicFrame>
        <p:nvGraphicFramePr>
          <p:cNvPr id="482325" name="Object 21">
            <a:extLst>
              <a:ext uri="{FF2B5EF4-FFF2-40B4-BE49-F238E27FC236}">
                <a16:creationId xmlns:a16="http://schemas.microsoft.com/office/drawing/2014/main" id="{FA2DFFE6-FE29-4539-A867-65EC4F40637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0" y="1371600"/>
          <a:ext cx="1568450" cy="836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2513" name="Equation" r:id="rId21" imgW="520560" imgH="279360" progId="Equation.DSMT4">
                  <p:embed/>
                </p:oleObj>
              </mc:Choice>
              <mc:Fallback>
                <p:oleObj name="Equation" r:id="rId21" imgW="520560" imgH="279360" progId="Equation.DSMT4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0" y="1371600"/>
                        <a:ext cx="1568450" cy="836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2326" name="Text Box 22">
            <a:extLst>
              <a:ext uri="{FF2B5EF4-FFF2-40B4-BE49-F238E27FC236}">
                <a16:creationId xmlns:a16="http://schemas.microsoft.com/office/drawing/2014/main" id="{6E1DF92F-7734-4238-9649-233FA018AC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23163" y="4941888"/>
            <a:ext cx="1512887" cy="1066800"/>
          </a:xfrm>
          <a:prstGeom prst="rect">
            <a:avLst/>
          </a:prstGeom>
          <a:solidFill>
            <a:srgbClr val="99FF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>
                <a:solidFill>
                  <a:schemeClr val="bg2"/>
                </a:solidFill>
                <a:ea typeface="宋体" panose="02010600030101010101" pitchFamily="2" charset="-122"/>
              </a:rPr>
              <a:t>有无其它途径</a:t>
            </a:r>
            <a:endParaRPr lang="zh-CN" altLang="en-US" b="0">
              <a:solidFill>
                <a:schemeClr val="bg2"/>
              </a:solidFill>
              <a:ea typeface="宋体" panose="02010600030101010101" pitchFamily="2" charset="-122"/>
            </a:endParaRPr>
          </a:p>
        </p:txBody>
      </p:sp>
      <p:graphicFrame>
        <p:nvGraphicFramePr>
          <p:cNvPr id="482327" name="Object 23">
            <a:extLst>
              <a:ext uri="{FF2B5EF4-FFF2-40B4-BE49-F238E27FC236}">
                <a16:creationId xmlns:a16="http://schemas.microsoft.com/office/drawing/2014/main" id="{35C429C3-8CF0-471D-9D23-7D5F62D5753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59563" y="4797425"/>
          <a:ext cx="752475" cy="161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2514" name="剪辑" r:id="rId23" imgW="1857600" imgH="3995640" progId="MS_ClipArt_Gallery.2">
                  <p:embed/>
                </p:oleObj>
              </mc:Choice>
              <mc:Fallback>
                <p:oleObj name="剪辑" r:id="rId23" imgW="1857600" imgH="3995640" progId="MS_ClipArt_Gallery.2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59563" y="4797425"/>
                        <a:ext cx="752475" cy="1619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23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2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82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482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823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82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823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823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2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82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82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2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82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82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2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2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5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823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82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823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823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82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82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2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82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482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 nodeType="clickPar">
                      <p:stCondLst>
                        <p:cond delay="indefinite"/>
                      </p:stCondLst>
                      <p:childTnLst>
                        <p:par>
                          <p:cTn id="7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823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82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823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823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2309" grpId="0" autoUpdateAnimBg="0"/>
      <p:bldP spid="482312" grpId="0" autoUpdateAnimBg="0"/>
      <p:bldP spid="482314" grpId="0" autoUpdateAnimBg="0"/>
      <p:bldP spid="482323" grpId="0" autoUpdateAnimBg="0"/>
      <p:bldP spid="482324" grpId="0" autoUpdateAnimBg="0"/>
      <p:bldP spid="482326" grpId="0" animBg="1" autoUpdateAnimBg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330" name="Rectangle 2">
            <a:extLst>
              <a:ext uri="{FF2B5EF4-FFF2-40B4-BE49-F238E27FC236}">
                <a16:creationId xmlns:a16="http://schemas.microsoft.com/office/drawing/2014/main" id="{A35A4934-65B8-48E0-ACCE-54D0DDDA8A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4800" y="258763"/>
            <a:ext cx="8458200" cy="641350"/>
          </a:xfrm>
        </p:spPr>
        <p:txBody>
          <a:bodyPr/>
          <a:lstStyle/>
          <a:p>
            <a:r>
              <a:rPr lang="en-US" altLang="zh-CN" sz="3600" b="1" dirty="0">
                <a:latin typeface="楷体_GB2312" pitchFamily="49" charset="-122"/>
                <a:ea typeface="楷体_GB2312" pitchFamily="49" charset="-122"/>
              </a:rPr>
              <a:t>§5-5 </a:t>
            </a:r>
            <a:r>
              <a:rPr lang="zh-CN" altLang="en-US" sz="3600" b="1" dirty="0">
                <a:latin typeface="楷体_GB2312" pitchFamily="49" charset="-122"/>
                <a:ea typeface="楷体_GB2312" pitchFamily="49" charset="-122"/>
              </a:rPr>
              <a:t>提高勃雷登循环热效率的其他途径</a:t>
            </a:r>
          </a:p>
        </p:txBody>
      </p:sp>
      <p:sp>
        <p:nvSpPr>
          <p:cNvPr id="483331" name="Rectangle 3">
            <a:extLst>
              <a:ext uri="{FF2B5EF4-FFF2-40B4-BE49-F238E27FC236}">
                <a16:creationId xmlns:a16="http://schemas.microsoft.com/office/drawing/2014/main" id="{74910D8A-1F2F-40A3-A1C6-77025E638F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54700" y="38385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83332" name="Rectangle 4">
            <a:extLst>
              <a:ext uri="{FF2B5EF4-FFF2-40B4-BE49-F238E27FC236}">
                <a16:creationId xmlns:a16="http://schemas.microsoft.com/office/drawing/2014/main" id="{F0C6A54E-C348-402F-A25A-AF2A25F6EF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750" y="2924175"/>
            <a:ext cx="13811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ea typeface="宋体" panose="02010600030101010101" pitchFamily="2" charset="-122"/>
              </a:rPr>
              <a:t>若使</a:t>
            </a:r>
            <a:r>
              <a:rPr lang="en-US" altLang="zh-CN" i="1" dirty="0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baseline="-25000" dirty="0">
                <a:solidFill>
                  <a:srgbClr val="66FF66"/>
                </a:solidFill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83333" name="Rectangle 5">
            <a:extLst>
              <a:ext uri="{FF2B5EF4-FFF2-40B4-BE49-F238E27FC236}">
                <a16:creationId xmlns:a16="http://schemas.microsoft.com/office/drawing/2014/main" id="{2B294B2A-D6E9-47CC-B2D1-CF4E54B3CE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0075" y="2162175"/>
            <a:ext cx="28924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 dirty="0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baseline="-25000" dirty="0">
                <a:solidFill>
                  <a:srgbClr val="66FF66"/>
                </a:solidFill>
                <a:ea typeface="宋体" panose="02010600030101010101" pitchFamily="2" charset="-122"/>
              </a:rPr>
              <a:t>4 </a:t>
            </a:r>
            <a:r>
              <a:rPr lang="zh-CN" altLang="en-US" dirty="0">
                <a:solidFill>
                  <a:schemeClr val="tx1"/>
                </a:solidFill>
                <a:ea typeface="宋体" panose="02010600030101010101" pitchFamily="2" charset="-122"/>
              </a:rPr>
              <a:t>在</a:t>
            </a:r>
            <a:r>
              <a:rPr lang="en-US" altLang="zh-CN" dirty="0">
                <a:solidFill>
                  <a:srgbClr val="66FF66"/>
                </a:solidFill>
                <a:ea typeface="宋体" panose="02010600030101010101" pitchFamily="2" charset="-122"/>
              </a:rPr>
              <a:t>500</a:t>
            </a:r>
            <a:r>
              <a:rPr lang="en-US" altLang="zh-CN" baseline="30000" dirty="0">
                <a:solidFill>
                  <a:srgbClr val="66FF66"/>
                </a:solidFill>
                <a:ea typeface="宋体" panose="02010600030101010101" pitchFamily="2" charset="-122"/>
              </a:rPr>
              <a:t>o</a:t>
            </a:r>
            <a:r>
              <a:rPr lang="en-US" altLang="zh-CN" dirty="0">
                <a:solidFill>
                  <a:srgbClr val="66FF66"/>
                </a:solidFill>
                <a:ea typeface="宋体" panose="02010600030101010101" pitchFamily="2" charset="-122"/>
              </a:rPr>
              <a:t>C</a:t>
            </a:r>
            <a:r>
              <a:rPr lang="zh-CN" altLang="en-US" dirty="0">
                <a:solidFill>
                  <a:schemeClr val="tx1"/>
                </a:solidFill>
                <a:ea typeface="宋体" panose="02010600030101010101" pitchFamily="2" charset="-122"/>
              </a:rPr>
              <a:t>以上</a:t>
            </a:r>
          </a:p>
        </p:txBody>
      </p:sp>
      <p:sp>
        <p:nvSpPr>
          <p:cNvPr id="483334" name="Line 6">
            <a:extLst>
              <a:ext uri="{FF2B5EF4-FFF2-40B4-BE49-F238E27FC236}">
                <a16:creationId xmlns:a16="http://schemas.microsoft.com/office/drawing/2014/main" id="{3F9CA2CF-2AA6-469D-8FF1-CD2801A21C4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638800" y="2057400"/>
            <a:ext cx="0" cy="32004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3335" name="Line 7">
            <a:extLst>
              <a:ext uri="{FF2B5EF4-FFF2-40B4-BE49-F238E27FC236}">
                <a16:creationId xmlns:a16="http://schemas.microsoft.com/office/drawing/2014/main" id="{BB3267AA-77B9-43C9-BECA-9D136685C98D}"/>
              </a:ext>
            </a:extLst>
          </p:cNvPr>
          <p:cNvSpPr>
            <a:spLocks noChangeShapeType="1"/>
          </p:cNvSpPr>
          <p:nvPr/>
        </p:nvSpPr>
        <p:spPr bwMode="auto">
          <a:xfrm>
            <a:off x="5638800" y="5257800"/>
            <a:ext cx="2971800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3336" name="Line 8">
            <a:extLst>
              <a:ext uri="{FF2B5EF4-FFF2-40B4-BE49-F238E27FC236}">
                <a16:creationId xmlns:a16="http://schemas.microsoft.com/office/drawing/2014/main" id="{4A378289-CB15-495A-9E5B-DAEE193C1852}"/>
              </a:ext>
            </a:extLst>
          </p:cNvPr>
          <p:cNvSpPr>
            <a:spLocks noChangeShapeType="1"/>
          </p:cNvSpPr>
          <p:nvPr/>
        </p:nvSpPr>
        <p:spPr bwMode="auto">
          <a:xfrm>
            <a:off x="6324600" y="3965575"/>
            <a:ext cx="0" cy="85725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3337" name="Line 9">
            <a:extLst>
              <a:ext uri="{FF2B5EF4-FFF2-40B4-BE49-F238E27FC236}">
                <a16:creationId xmlns:a16="http://schemas.microsoft.com/office/drawing/2014/main" id="{369E4E51-E7E0-491B-913E-F01AA00CC36C}"/>
              </a:ext>
            </a:extLst>
          </p:cNvPr>
          <p:cNvSpPr>
            <a:spLocks noChangeShapeType="1"/>
          </p:cNvSpPr>
          <p:nvPr/>
        </p:nvSpPr>
        <p:spPr bwMode="auto">
          <a:xfrm>
            <a:off x="8153400" y="2514600"/>
            <a:ext cx="0" cy="85725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3338" name="Rectangle 10">
            <a:extLst>
              <a:ext uri="{FF2B5EF4-FFF2-40B4-BE49-F238E27FC236}">
                <a16:creationId xmlns:a16="http://schemas.microsoft.com/office/drawing/2014/main" id="{9C462554-E7DF-4F92-93B2-60CC2C483C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30900" y="46005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83339" name="Rectangle 11">
            <a:extLst>
              <a:ext uri="{FF2B5EF4-FFF2-40B4-BE49-F238E27FC236}">
                <a16:creationId xmlns:a16="http://schemas.microsoft.com/office/drawing/2014/main" id="{E127F923-F33B-4ABE-8686-53930D7610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16900" y="2009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83340" name="Rectangle 12">
            <a:extLst>
              <a:ext uri="{FF2B5EF4-FFF2-40B4-BE49-F238E27FC236}">
                <a16:creationId xmlns:a16="http://schemas.microsoft.com/office/drawing/2014/main" id="{EC495FAD-ED74-4D9F-B8AD-311222EDD0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16900" y="28479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83341" name="Rectangle 13">
            <a:extLst>
              <a:ext uri="{FF2B5EF4-FFF2-40B4-BE49-F238E27FC236}">
                <a16:creationId xmlns:a16="http://schemas.microsoft.com/office/drawing/2014/main" id="{CB33DE69-841C-456A-B16F-0457CBB7B7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8263" y="1781175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T</a:t>
            </a:r>
          </a:p>
        </p:txBody>
      </p:sp>
      <p:sp>
        <p:nvSpPr>
          <p:cNvPr id="483342" name="Rectangle 14">
            <a:extLst>
              <a:ext uri="{FF2B5EF4-FFF2-40B4-BE49-F238E27FC236}">
                <a16:creationId xmlns:a16="http://schemas.microsoft.com/office/drawing/2014/main" id="{994613B9-7F99-413D-9481-3E478F7875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16913" y="5210175"/>
            <a:ext cx="3429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483343" name="AutoShape 15">
            <a:extLst>
              <a:ext uri="{FF2B5EF4-FFF2-40B4-BE49-F238E27FC236}">
                <a16:creationId xmlns:a16="http://schemas.microsoft.com/office/drawing/2014/main" id="{7F6CC66A-638A-4CE2-BE9A-22E7ECD307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3048000"/>
            <a:ext cx="147638" cy="457200"/>
          </a:xfrm>
          <a:prstGeom prst="downArrow">
            <a:avLst>
              <a:gd name="adj1" fmla="val 50000"/>
              <a:gd name="adj2" fmla="val 77419"/>
            </a:avLst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3344" name="AutoShape 16">
            <a:extLst>
              <a:ext uri="{FF2B5EF4-FFF2-40B4-BE49-F238E27FC236}">
                <a16:creationId xmlns:a16="http://schemas.microsoft.com/office/drawing/2014/main" id="{E8D5F48A-14F5-4EF9-86B9-45E1344A7D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9800" y="3200400"/>
            <a:ext cx="496888" cy="147638"/>
          </a:xfrm>
          <a:prstGeom prst="rightArrow">
            <a:avLst>
              <a:gd name="adj1" fmla="val 50000"/>
              <a:gd name="adj2" fmla="val 84140"/>
            </a:avLst>
          </a:prstGeom>
          <a:solidFill>
            <a:schemeClr val="tx2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83345" name="Object 17">
            <a:extLst>
              <a:ext uri="{FF2B5EF4-FFF2-40B4-BE49-F238E27FC236}">
                <a16:creationId xmlns:a16="http://schemas.microsoft.com/office/drawing/2014/main" id="{BED3C6DF-4AF0-481B-8D36-093649C761A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43200" y="2971800"/>
          <a:ext cx="579438" cy="649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3370" name="Equation" r:id="rId3" imgW="190440" imgH="215640" progId="Equation.DSMT4">
                  <p:embed/>
                </p:oleObj>
              </mc:Choice>
              <mc:Fallback>
                <p:oleObj name="Equation" r:id="rId3" imgW="190440" imgH="215640" progId="Equation.DSMT4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43200" y="2971800"/>
                        <a:ext cx="579438" cy="649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3346" name="AutoShape 18">
            <a:extLst>
              <a:ext uri="{FF2B5EF4-FFF2-40B4-BE49-F238E27FC236}">
                <a16:creationId xmlns:a16="http://schemas.microsoft.com/office/drawing/2014/main" id="{3B34B506-3798-47F2-B74B-D5957C1EFB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3048000"/>
            <a:ext cx="147638" cy="457200"/>
          </a:xfrm>
          <a:prstGeom prst="downArrow">
            <a:avLst>
              <a:gd name="adj1" fmla="val 50000"/>
              <a:gd name="adj2" fmla="val 77419"/>
            </a:avLst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3347" name="Rectangle 19">
            <a:extLst>
              <a:ext uri="{FF2B5EF4-FFF2-40B4-BE49-F238E27FC236}">
                <a16:creationId xmlns:a16="http://schemas.microsoft.com/office/drawing/2014/main" id="{1870A68C-9A20-4D96-B911-2E36702739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4888" y="2925763"/>
            <a:ext cx="140811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ea typeface="宋体" panose="02010600030101010101" pitchFamily="2" charset="-122"/>
              </a:rPr>
              <a:t>不可能</a:t>
            </a:r>
            <a:endParaRPr lang="zh-CN" altLang="en-US" baseline="-25000" dirty="0">
              <a:solidFill>
                <a:schemeClr val="accent1"/>
              </a:solidFill>
              <a:ea typeface="宋体" panose="02010600030101010101" pitchFamily="2" charset="-122"/>
            </a:endParaRPr>
          </a:p>
        </p:txBody>
      </p:sp>
      <p:sp>
        <p:nvSpPr>
          <p:cNvPr id="483348" name="Rectangle 20">
            <a:extLst>
              <a:ext uri="{FF2B5EF4-FFF2-40B4-BE49-F238E27FC236}">
                <a16:creationId xmlns:a16="http://schemas.microsoft.com/office/drawing/2014/main" id="{DF6D56DE-A4AE-4FBD-8229-FAB70127CD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6900" y="3686175"/>
            <a:ext cx="19939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ea typeface="宋体" panose="02010600030101010101" pitchFamily="2" charset="-122"/>
              </a:rPr>
              <a:t>如果</a:t>
            </a:r>
            <a:r>
              <a:rPr lang="en-US" altLang="zh-CN" i="1" dirty="0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baseline="-25000" dirty="0">
                <a:solidFill>
                  <a:srgbClr val="66FF66"/>
                </a:solidFill>
                <a:ea typeface="宋体" panose="02010600030101010101" pitchFamily="2" charset="-122"/>
              </a:rPr>
              <a:t>4</a:t>
            </a:r>
            <a:r>
              <a:rPr lang="en-US" altLang="zh-CN" dirty="0">
                <a:solidFill>
                  <a:srgbClr val="66FF66"/>
                </a:solidFill>
                <a:ea typeface="宋体" panose="02010600030101010101" pitchFamily="2" charset="-122"/>
              </a:rPr>
              <a:t>&gt;</a:t>
            </a:r>
            <a:r>
              <a:rPr lang="en-US" altLang="zh-CN" i="1" dirty="0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baseline="-25000" dirty="0">
                <a:solidFill>
                  <a:srgbClr val="66FF66"/>
                </a:solidFill>
                <a:ea typeface="宋体" panose="02010600030101010101" pitchFamily="2" charset="-122"/>
              </a:rPr>
              <a:t>2</a:t>
            </a:r>
            <a:endParaRPr lang="en-US" altLang="zh-CN" dirty="0">
              <a:solidFill>
                <a:srgbClr val="66FF66"/>
              </a:solidFill>
              <a:ea typeface="宋体" panose="02010600030101010101" pitchFamily="2" charset="-122"/>
            </a:endParaRPr>
          </a:p>
        </p:txBody>
      </p:sp>
      <p:sp>
        <p:nvSpPr>
          <p:cNvPr id="483349" name="Rectangle 21">
            <a:extLst>
              <a:ext uri="{FF2B5EF4-FFF2-40B4-BE49-F238E27FC236}">
                <a16:creationId xmlns:a16="http://schemas.microsoft.com/office/drawing/2014/main" id="{19C823C1-AFE4-49C9-9B7D-BE4E3B9496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538" y="4449763"/>
            <a:ext cx="304006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ea typeface="宋体" panose="02010600030101010101" pitchFamily="2" charset="-122"/>
              </a:rPr>
              <a:t>预热空气，</a:t>
            </a:r>
            <a:r>
              <a:rPr lang="zh-CN" altLang="en-US" dirty="0">
                <a:ea typeface="宋体" panose="02010600030101010101" pitchFamily="2" charset="-122"/>
              </a:rPr>
              <a:t>回热</a:t>
            </a:r>
          </a:p>
        </p:txBody>
      </p:sp>
      <p:sp>
        <p:nvSpPr>
          <p:cNvPr id="483350" name="Freeform 22">
            <a:extLst>
              <a:ext uri="{FF2B5EF4-FFF2-40B4-BE49-F238E27FC236}">
                <a16:creationId xmlns:a16="http://schemas.microsoft.com/office/drawing/2014/main" id="{2B07F89A-15C2-4ED9-9F3D-646B73458F91}"/>
              </a:ext>
            </a:extLst>
          </p:cNvPr>
          <p:cNvSpPr>
            <a:spLocks/>
          </p:cNvSpPr>
          <p:nvPr/>
        </p:nvSpPr>
        <p:spPr bwMode="auto">
          <a:xfrm>
            <a:off x="6324600" y="2514600"/>
            <a:ext cx="1828800" cy="1447800"/>
          </a:xfrm>
          <a:custGeom>
            <a:avLst/>
            <a:gdLst>
              <a:gd name="T0" fmla="*/ 0 w 1152"/>
              <a:gd name="T1" fmla="*/ 912 h 912"/>
              <a:gd name="T2" fmla="*/ 576 w 1152"/>
              <a:gd name="T3" fmla="*/ 528 h 912"/>
              <a:gd name="T4" fmla="*/ 1152 w 1152"/>
              <a:gd name="T5" fmla="*/ 0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52" h="912">
                <a:moveTo>
                  <a:pt x="0" y="912"/>
                </a:moveTo>
                <a:cubicBezTo>
                  <a:pt x="192" y="796"/>
                  <a:pt x="384" y="680"/>
                  <a:pt x="576" y="528"/>
                </a:cubicBezTo>
                <a:cubicBezTo>
                  <a:pt x="768" y="376"/>
                  <a:pt x="960" y="188"/>
                  <a:pt x="1152" y="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3351" name="Freeform 23">
            <a:extLst>
              <a:ext uri="{FF2B5EF4-FFF2-40B4-BE49-F238E27FC236}">
                <a16:creationId xmlns:a16="http://schemas.microsoft.com/office/drawing/2014/main" id="{4D052CD4-21EF-41D7-9611-FA764DA7C4A6}"/>
              </a:ext>
            </a:extLst>
          </p:cNvPr>
          <p:cNvSpPr>
            <a:spLocks/>
          </p:cNvSpPr>
          <p:nvPr/>
        </p:nvSpPr>
        <p:spPr bwMode="auto">
          <a:xfrm>
            <a:off x="6324600" y="3352800"/>
            <a:ext cx="1828800" cy="1447800"/>
          </a:xfrm>
          <a:custGeom>
            <a:avLst/>
            <a:gdLst>
              <a:gd name="T0" fmla="*/ 0 w 1152"/>
              <a:gd name="T1" fmla="*/ 912 h 912"/>
              <a:gd name="T2" fmla="*/ 768 w 1152"/>
              <a:gd name="T3" fmla="*/ 480 h 912"/>
              <a:gd name="T4" fmla="*/ 1152 w 1152"/>
              <a:gd name="T5" fmla="*/ 0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52" h="912">
                <a:moveTo>
                  <a:pt x="0" y="912"/>
                </a:moveTo>
                <a:cubicBezTo>
                  <a:pt x="288" y="772"/>
                  <a:pt x="576" y="632"/>
                  <a:pt x="768" y="480"/>
                </a:cubicBezTo>
                <a:cubicBezTo>
                  <a:pt x="960" y="328"/>
                  <a:pt x="1056" y="164"/>
                  <a:pt x="1152" y="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3352" name="Rectangle 24">
            <a:extLst>
              <a:ext uri="{FF2B5EF4-FFF2-40B4-BE49-F238E27FC236}">
                <a16:creationId xmlns:a16="http://schemas.microsoft.com/office/drawing/2014/main" id="{28EBE292-1AFB-4698-AA05-6598056F27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00" y="1343025"/>
            <a:ext cx="20193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600" i="1" dirty="0">
                <a:ea typeface="宋体" panose="02010600030101010101" pitchFamily="2" charset="-122"/>
              </a:rPr>
              <a:t>一、</a:t>
            </a:r>
            <a:r>
              <a:rPr lang="zh-CN" altLang="en-US" sz="3600" dirty="0">
                <a:ea typeface="宋体" panose="02010600030101010101" pitchFamily="2" charset="-122"/>
              </a:rPr>
              <a:t>回热</a:t>
            </a:r>
          </a:p>
        </p:txBody>
      </p:sp>
      <p:sp>
        <p:nvSpPr>
          <p:cNvPr id="483353" name="Rectangle 25">
            <a:extLst>
              <a:ext uri="{FF2B5EF4-FFF2-40B4-BE49-F238E27FC236}">
                <a16:creationId xmlns:a16="http://schemas.microsoft.com/office/drawing/2014/main" id="{A27CF5B0-C11F-4859-BA76-BAA0EE552D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4953000"/>
            <a:ext cx="3810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GB" altLang="zh-CN" sz="4000" dirty="0">
                <a:ea typeface="宋体" panose="02010600030101010101" pitchFamily="2" charset="-122"/>
              </a:rPr>
              <a:t>Regeneration</a:t>
            </a:r>
            <a:endParaRPr lang="en-US" altLang="zh-CN" sz="40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33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33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83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83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833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83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833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83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833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833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3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3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833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833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833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833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3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83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833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833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833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9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1" dur="500"/>
                                        <p:tgtEl>
                                          <p:spTgt spid="483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3332" grpId="0" autoUpdateAnimBg="0"/>
      <p:bldP spid="483333" grpId="0" autoUpdateAnimBg="0"/>
      <p:bldP spid="483347" grpId="0" autoUpdateAnimBg="0"/>
      <p:bldP spid="483348" grpId="0" autoUpdateAnimBg="0"/>
      <p:bldP spid="483349" grpId="0" autoUpdateAnimBg="0"/>
      <p:bldP spid="483352" grpId="0" autoUpdateAnimBg="0"/>
      <p:bldP spid="483353" grpId="0" autoUpdateAnimBg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354" name="Rectangle 2">
            <a:extLst>
              <a:ext uri="{FF2B5EF4-FFF2-40B4-BE49-F238E27FC236}">
                <a16:creationId xmlns:a16="http://schemas.microsoft.com/office/drawing/2014/main" id="{D005531F-32D5-4E71-9243-E1160B476C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447800" y="166688"/>
            <a:ext cx="6400800" cy="823912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勃雷登循环</a:t>
            </a:r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回热示意图</a:t>
            </a:r>
          </a:p>
        </p:txBody>
      </p:sp>
      <p:sp>
        <p:nvSpPr>
          <p:cNvPr id="484355" name="AutoShape 3">
            <a:extLst>
              <a:ext uri="{FF2B5EF4-FFF2-40B4-BE49-F238E27FC236}">
                <a16:creationId xmlns:a16="http://schemas.microsoft.com/office/drawing/2014/main" id="{685B1067-F428-4864-82A7-940CAE96C1DF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1333500" y="3278188"/>
            <a:ext cx="1981200" cy="838200"/>
          </a:xfrm>
          <a:custGeom>
            <a:avLst/>
            <a:gdLst>
              <a:gd name="G0" fmla="+- 5400 0 0"/>
              <a:gd name="G1" fmla="+- 21600 0 5400"/>
              <a:gd name="G2" fmla="*/ 5400 1 2"/>
              <a:gd name="G3" fmla="+- 21600 0 G2"/>
              <a:gd name="G4" fmla="+/ 5400 21600 2"/>
              <a:gd name="G5" fmla="+/ G1 0 2"/>
              <a:gd name="G6" fmla="*/ 21600 21600 5400"/>
              <a:gd name="G7" fmla="*/ G6 1 2"/>
              <a:gd name="G8" fmla="+- 21600 0 G7"/>
              <a:gd name="G9" fmla="*/ 21600 1 2"/>
              <a:gd name="G10" fmla="+- 5400 0 G9"/>
              <a:gd name="G11" fmla="?: G10 G8 0"/>
              <a:gd name="G12" fmla="?: G10 G7 21600"/>
              <a:gd name="T0" fmla="*/ 18900 w 21600"/>
              <a:gd name="T1" fmla="*/ 10800 h 21600"/>
              <a:gd name="T2" fmla="*/ 10800 w 21600"/>
              <a:gd name="T3" fmla="*/ 21600 h 21600"/>
              <a:gd name="T4" fmla="*/ 2700 w 21600"/>
              <a:gd name="T5" fmla="*/ 10800 h 21600"/>
              <a:gd name="T6" fmla="*/ 10800 w 21600"/>
              <a:gd name="T7" fmla="*/ 0 h 21600"/>
              <a:gd name="T8" fmla="*/ 4500 w 21600"/>
              <a:gd name="T9" fmla="*/ 4500 h 21600"/>
              <a:gd name="T10" fmla="*/ 17100 w 21600"/>
              <a:gd name="T11" fmla="*/ 17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CCFF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4356" name="AutoShape 4">
            <a:extLst>
              <a:ext uri="{FF2B5EF4-FFF2-40B4-BE49-F238E27FC236}">
                <a16:creationId xmlns:a16="http://schemas.microsoft.com/office/drawing/2014/main" id="{A4970F18-1180-4373-B965-8D39344CA458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5372100" y="3278188"/>
            <a:ext cx="1981200" cy="838200"/>
          </a:xfrm>
          <a:custGeom>
            <a:avLst/>
            <a:gdLst>
              <a:gd name="G0" fmla="+- 5400 0 0"/>
              <a:gd name="G1" fmla="+- 21600 0 5400"/>
              <a:gd name="G2" fmla="*/ 5400 1 2"/>
              <a:gd name="G3" fmla="+- 21600 0 G2"/>
              <a:gd name="G4" fmla="+/ 5400 21600 2"/>
              <a:gd name="G5" fmla="+/ G1 0 2"/>
              <a:gd name="G6" fmla="*/ 21600 21600 5400"/>
              <a:gd name="G7" fmla="*/ G6 1 2"/>
              <a:gd name="G8" fmla="+- 21600 0 G7"/>
              <a:gd name="G9" fmla="*/ 21600 1 2"/>
              <a:gd name="G10" fmla="+- 5400 0 G9"/>
              <a:gd name="G11" fmla="?: G10 G8 0"/>
              <a:gd name="G12" fmla="?: G10 G7 21600"/>
              <a:gd name="T0" fmla="*/ 18900 w 21600"/>
              <a:gd name="T1" fmla="*/ 10800 h 21600"/>
              <a:gd name="T2" fmla="*/ 10800 w 21600"/>
              <a:gd name="T3" fmla="*/ 21600 h 21600"/>
              <a:gd name="T4" fmla="*/ 2700 w 21600"/>
              <a:gd name="T5" fmla="*/ 10800 h 21600"/>
              <a:gd name="T6" fmla="*/ 10800 w 21600"/>
              <a:gd name="T7" fmla="*/ 0 h 21600"/>
              <a:gd name="T8" fmla="*/ 4500 w 21600"/>
              <a:gd name="T9" fmla="*/ 4500 h 21600"/>
              <a:gd name="T10" fmla="*/ 17100 w 21600"/>
              <a:gd name="T11" fmla="*/ 17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66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4357" name="Rectangle 5">
            <a:extLst>
              <a:ext uri="{FF2B5EF4-FFF2-40B4-BE49-F238E27FC236}">
                <a16:creationId xmlns:a16="http://schemas.microsoft.com/office/drawing/2014/main" id="{C9518204-3199-40FF-AFF4-557987B38F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3200" y="3657600"/>
            <a:ext cx="3198813" cy="76200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4358" name="Rectangle 6">
            <a:extLst>
              <a:ext uri="{FF2B5EF4-FFF2-40B4-BE49-F238E27FC236}">
                <a16:creationId xmlns:a16="http://schemas.microsoft.com/office/drawing/2014/main" id="{51495E10-43C7-42E0-A014-CF7FC9203C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0" y="1828800"/>
            <a:ext cx="1066800" cy="457200"/>
          </a:xfrm>
          <a:prstGeom prst="rect">
            <a:avLst/>
          </a:prstGeom>
          <a:solidFill>
            <a:srgbClr val="FF33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4359" name="Line 7">
            <a:extLst>
              <a:ext uri="{FF2B5EF4-FFF2-40B4-BE49-F238E27FC236}">
                <a16:creationId xmlns:a16="http://schemas.microsoft.com/office/drawing/2014/main" id="{A56FB631-2867-4EE5-97C2-C3CFD681204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743200" y="2054225"/>
            <a:ext cx="0" cy="11303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4360" name="Line 8">
            <a:extLst>
              <a:ext uri="{FF2B5EF4-FFF2-40B4-BE49-F238E27FC236}">
                <a16:creationId xmlns:a16="http://schemas.microsoft.com/office/drawing/2014/main" id="{8A310471-1046-4251-99B6-C2B32776973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905000" y="4648200"/>
            <a:ext cx="0" cy="715963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4361" name="Line 9">
            <a:extLst>
              <a:ext uri="{FF2B5EF4-FFF2-40B4-BE49-F238E27FC236}">
                <a16:creationId xmlns:a16="http://schemas.microsoft.com/office/drawing/2014/main" id="{5D31817B-B7A4-4771-9EAC-5E74BA0B8FA5}"/>
              </a:ext>
            </a:extLst>
          </p:cNvPr>
          <p:cNvSpPr>
            <a:spLocks noChangeShapeType="1"/>
          </p:cNvSpPr>
          <p:nvPr/>
        </p:nvSpPr>
        <p:spPr bwMode="auto">
          <a:xfrm>
            <a:off x="5257800" y="2057400"/>
            <a:ext cx="690563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4362" name="Line 10">
            <a:extLst>
              <a:ext uri="{FF2B5EF4-FFF2-40B4-BE49-F238E27FC236}">
                <a16:creationId xmlns:a16="http://schemas.microsoft.com/office/drawing/2014/main" id="{5CA17BA7-67B9-4D88-B8C8-76C46C74A109}"/>
              </a:ext>
            </a:extLst>
          </p:cNvPr>
          <p:cNvSpPr>
            <a:spLocks noChangeShapeType="1"/>
          </p:cNvSpPr>
          <p:nvPr/>
        </p:nvSpPr>
        <p:spPr bwMode="auto">
          <a:xfrm>
            <a:off x="5943600" y="2057400"/>
            <a:ext cx="0" cy="11430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4363" name="Rectangle 11">
            <a:extLst>
              <a:ext uri="{FF2B5EF4-FFF2-40B4-BE49-F238E27FC236}">
                <a16:creationId xmlns:a16="http://schemas.microsoft.com/office/drawing/2014/main" id="{3462AC88-DC0C-436B-99B9-E8597D9367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1588" y="51085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84364" name="Rectangle 12">
            <a:extLst>
              <a:ext uri="{FF2B5EF4-FFF2-40B4-BE49-F238E27FC236}">
                <a16:creationId xmlns:a16="http://schemas.microsoft.com/office/drawing/2014/main" id="{E26BF264-B2DA-4868-8122-E19B6547FB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3300" y="17811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84365" name="Rectangle 13">
            <a:extLst>
              <a:ext uri="{FF2B5EF4-FFF2-40B4-BE49-F238E27FC236}">
                <a16:creationId xmlns:a16="http://schemas.microsoft.com/office/drawing/2014/main" id="{BAA7DD8F-7754-437F-8220-D0890A99D1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30900" y="17049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84366" name="Rectangle 14">
            <a:extLst>
              <a:ext uri="{FF2B5EF4-FFF2-40B4-BE49-F238E27FC236}">
                <a16:creationId xmlns:a16="http://schemas.microsoft.com/office/drawing/2014/main" id="{9F44DC6E-A394-4DD7-8581-0F0ADF46AF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16700" y="47529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84367" name="Rectangle 15">
            <a:extLst>
              <a:ext uri="{FF2B5EF4-FFF2-40B4-BE49-F238E27FC236}">
                <a16:creationId xmlns:a16="http://schemas.microsoft.com/office/drawing/2014/main" id="{2510CB26-F30B-4281-A0E6-531ECC1BB5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588" y="3376613"/>
            <a:ext cx="140811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CCFFFF"/>
                </a:solidFill>
                <a:ea typeface="宋体" panose="02010600030101010101" pitchFamily="2" charset="-122"/>
              </a:rPr>
              <a:t>压气机</a:t>
            </a:r>
          </a:p>
        </p:txBody>
      </p:sp>
      <p:sp>
        <p:nvSpPr>
          <p:cNvPr id="484368" name="Rectangle 16">
            <a:extLst>
              <a:ext uri="{FF2B5EF4-FFF2-40B4-BE49-F238E27FC236}">
                <a16:creationId xmlns:a16="http://schemas.microsoft.com/office/drawing/2014/main" id="{A5DB53C2-B719-42EF-9BEB-A756080503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88175" y="3300413"/>
            <a:ext cx="18161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燃气轮机</a:t>
            </a:r>
          </a:p>
        </p:txBody>
      </p:sp>
      <p:sp>
        <p:nvSpPr>
          <p:cNvPr id="484369" name="Rectangle 17">
            <a:extLst>
              <a:ext uri="{FF2B5EF4-FFF2-40B4-BE49-F238E27FC236}">
                <a16:creationId xmlns:a16="http://schemas.microsoft.com/office/drawing/2014/main" id="{5A0BBE60-9CB3-4EFD-B553-47F6D1DDFB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7975" y="2462213"/>
            <a:ext cx="1403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ea typeface="宋体" panose="02010600030101010101" pitchFamily="2" charset="-122"/>
              </a:rPr>
              <a:t>燃烧室</a:t>
            </a:r>
          </a:p>
        </p:txBody>
      </p:sp>
      <p:sp>
        <p:nvSpPr>
          <p:cNvPr id="484370" name="Rectangle 18">
            <a:extLst>
              <a:ext uri="{FF2B5EF4-FFF2-40B4-BE49-F238E27FC236}">
                <a16:creationId xmlns:a16="http://schemas.microsoft.com/office/drawing/2014/main" id="{1BEF6C10-583D-4BE7-88CE-0B86474FB6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1828800"/>
            <a:ext cx="838200" cy="457200"/>
          </a:xfrm>
          <a:prstGeom prst="rect">
            <a:avLst/>
          </a:prstGeom>
          <a:solidFill>
            <a:srgbClr val="FFCC99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4371" name="Line 19">
            <a:extLst>
              <a:ext uri="{FF2B5EF4-FFF2-40B4-BE49-F238E27FC236}">
                <a16:creationId xmlns:a16="http://schemas.microsoft.com/office/drawing/2014/main" id="{0DA6A92C-2A66-446B-A341-01438B6FB578}"/>
              </a:ext>
            </a:extLst>
          </p:cNvPr>
          <p:cNvSpPr>
            <a:spLocks noChangeShapeType="1"/>
          </p:cNvSpPr>
          <p:nvPr/>
        </p:nvSpPr>
        <p:spPr bwMode="auto">
          <a:xfrm>
            <a:off x="2743200" y="2057400"/>
            <a:ext cx="2286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4372" name="Line 20">
            <a:extLst>
              <a:ext uri="{FF2B5EF4-FFF2-40B4-BE49-F238E27FC236}">
                <a16:creationId xmlns:a16="http://schemas.microsoft.com/office/drawing/2014/main" id="{6396ECAF-2BE0-443D-B0C3-E60AAA46ADE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781800" y="1371600"/>
            <a:ext cx="0" cy="12954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4373" name="Line 21">
            <a:extLst>
              <a:ext uri="{FF2B5EF4-FFF2-40B4-BE49-F238E27FC236}">
                <a16:creationId xmlns:a16="http://schemas.microsoft.com/office/drawing/2014/main" id="{43BA023A-BC7E-4470-ACFD-2C90C9A75615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1371600"/>
            <a:ext cx="31242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4374" name="Line 22">
            <a:extLst>
              <a:ext uri="{FF2B5EF4-FFF2-40B4-BE49-F238E27FC236}">
                <a16:creationId xmlns:a16="http://schemas.microsoft.com/office/drawing/2014/main" id="{592E519A-3D59-4E61-A920-B5402BB49B8B}"/>
              </a:ext>
            </a:extLst>
          </p:cNvPr>
          <p:cNvSpPr>
            <a:spLocks noChangeShapeType="1"/>
          </p:cNvSpPr>
          <p:nvPr/>
        </p:nvSpPr>
        <p:spPr bwMode="auto">
          <a:xfrm>
            <a:off x="3048000" y="2286000"/>
            <a:ext cx="0" cy="4572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4375" name="Rectangle 23">
            <a:extLst>
              <a:ext uri="{FF2B5EF4-FFF2-40B4-BE49-F238E27FC236}">
                <a16:creationId xmlns:a16="http://schemas.microsoft.com/office/drawing/2014/main" id="{6A1D15A0-E652-4FC2-9614-69A9AE00D1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676400"/>
            <a:ext cx="14081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FFCC99"/>
                </a:solidFill>
                <a:ea typeface="宋体" panose="02010600030101010101" pitchFamily="2" charset="-122"/>
              </a:rPr>
              <a:t>回热器</a:t>
            </a:r>
          </a:p>
        </p:txBody>
      </p:sp>
      <p:sp>
        <p:nvSpPr>
          <p:cNvPr id="484376" name="Rectangle 24">
            <a:extLst>
              <a:ext uri="{FF2B5EF4-FFF2-40B4-BE49-F238E27FC236}">
                <a16:creationId xmlns:a16="http://schemas.microsoft.com/office/drawing/2014/main" id="{30FD97A4-A89B-41AD-B183-547F24A0FE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16250" y="2390775"/>
            <a:ext cx="5794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  <a:r>
              <a:rPr lang="en-US" altLang="zh-CN" baseline="-25000">
                <a:solidFill>
                  <a:schemeClr val="tx1"/>
                </a:solidFill>
                <a:ea typeface="宋体" panose="02010600030101010101" pitchFamily="2" charset="-122"/>
              </a:rPr>
              <a:t>R</a:t>
            </a:r>
          </a:p>
        </p:txBody>
      </p:sp>
      <p:sp>
        <p:nvSpPr>
          <p:cNvPr id="484377" name="Rectangle 25">
            <a:extLst>
              <a:ext uri="{FF2B5EF4-FFF2-40B4-BE49-F238E27FC236}">
                <a16:creationId xmlns:a16="http://schemas.microsoft.com/office/drawing/2014/main" id="{424841C8-9650-45F1-BF2A-77FCABBB31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6963" y="1247775"/>
            <a:ext cx="57943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  <a:r>
              <a:rPr lang="en-US" altLang="zh-CN" baseline="-25000">
                <a:solidFill>
                  <a:schemeClr val="tx1"/>
                </a:solidFill>
                <a:ea typeface="宋体" panose="02010600030101010101" pitchFamily="2" charset="-122"/>
              </a:rPr>
              <a:t>A</a:t>
            </a:r>
          </a:p>
        </p:txBody>
      </p:sp>
      <p:sp>
        <p:nvSpPr>
          <p:cNvPr id="484378" name="Line 26">
            <a:extLst>
              <a:ext uri="{FF2B5EF4-FFF2-40B4-BE49-F238E27FC236}">
                <a16:creationId xmlns:a16="http://schemas.microsoft.com/office/drawing/2014/main" id="{624BF603-D70A-4076-826C-804DFA7965D8}"/>
              </a:ext>
            </a:extLst>
          </p:cNvPr>
          <p:cNvSpPr>
            <a:spLocks noChangeShapeType="1"/>
          </p:cNvSpPr>
          <p:nvPr/>
        </p:nvSpPr>
        <p:spPr bwMode="auto">
          <a:xfrm>
            <a:off x="3810000" y="2057400"/>
            <a:ext cx="40005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4379" name="Line 27">
            <a:extLst>
              <a:ext uri="{FF2B5EF4-FFF2-40B4-BE49-F238E27FC236}">
                <a16:creationId xmlns:a16="http://schemas.microsoft.com/office/drawing/2014/main" id="{344E564C-306A-4044-9385-CADB9A20001C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1371600"/>
            <a:ext cx="0" cy="4572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4380" name="Rectangle 28">
            <a:extLst>
              <a:ext uri="{FF2B5EF4-FFF2-40B4-BE49-F238E27FC236}">
                <a16:creationId xmlns:a16="http://schemas.microsoft.com/office/drawing/2014/main" id="{FD628255-AF16-44CD-A12C-70E6512E72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1187450"/>
            <a:ext cx="2925763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GB" altLang="zh-CN" sz="3600">
                <a:solidFill>
                  <a:srgbClr val="FFCC99"/>
                </a:solidFill>
                <a:ea typeface="宋体" panose="02010600030101010101" pitchFamily="2" charset="-122"/>
              </a:rPr>
              <a:t>Regenerator</a:t>
            </a:r>
            <a:endParaRPr lang="en-US" altLang="zh-CN" sz="3600">
              <a:solidFill>
                <a:srgbClr val="FFCC99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378" name="Rectangle 2">
            <a:extLst>
              <a:ext uri="{FF2B5EF4-FFF2-40B4-BE49-F238E27FC236}">
                <a16:creationId xmlns:a16="http://schemas.microsoft.com/office/drawing/2014/main" id="{A4ABEB89-6750-4932-A3BF-1121A27297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4800" y="166688"/>
            <a:ext cx="8458200" cy="823912"/>
          </a:xfrm>
        </p:spPr>
        <p:txBody>
          <a:bodyPr/>
          <a:lstStyle/>
          <a:p>
            <a:r>
              <a:rPr kumimoji="1" lang="zh-CN" altLang="en-US" sz="4800" b="1">
                <a:latin typeface="楷体_GB2312" pitchFamily="49" charset="-122"/>
                <a:ea typeface="楷体_GB2312" pitchFamily="49" charset="-122"/>
              </a:rPr>
              <a:t>回热在</a:t>
            </a:r>
            <a:r>
              <a:rPr kumimoji="1" lang="en-US" altLang="zh-CN" sz="4800" b="1" i="1">
                <a:solidFill>
                  <a:srgbClr val="66FF66"/>
                </a:solidFill>
                <a:latin typeface="Times New Roman" panose="02020603050405020304" pitchFamily="18" charset="0"/>
                <a:ea typeface="楷体_GB2312" pitchFamily="49" charset="-122"/>
              </a:rPr>
              <a:t>Ts</a:t>
            </a:r>
            <a:r>
              <a:rPr kumimoji="1" lang="en-US" altLang="zh-CN" sz="4800" b="1" i="1">
                <a:solidFill>
                  <a:schemeClr val="accent1"/>
                </a:solidFill>
                <a:latin typeface="楷体_GB2312" pitchFamily="49" charset="-122"/>
                <a:ea typeface="楷体_GB2312" pitchFamily="49" charset="-122"/>
              </a:rPr>
              <a:t> </a:t>
            </a:r>
            <a:r>
              <a:rPr kumimoji="1" lang="zh-CN" altLang="en-US" sz="4800" b="1">
                <a:latin typeface="楷体_GB2312" pitchFamily="49" charset="-122"/>
                <a:ea typeface="楷体_GB2312" pitchFamily="49" charset="-122"/>
              </a:rPr>
              <a:t>图上的表示</a:t>
            </a:r>
          </a:p>
        </p:txBody>
      </p:sp>
      <p:sp>
        <p:nvSpPr>
          <p:cNvPr id="485379" name="Rectangle 3">
            <a:extLst>
              <a:ext uri="{FF2B5EF4-FFF2-40B4-BE49-F238E27FC236}">
                <a16:creationId xmlns:a16="http://schemas.microsoft.com/office/drawing/2014/main" id="{1B28133D-A6DF-48E6-A7E6-BAD0365793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54700" y="38385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85380" name="Line 4">
            <a:extLst>
              <a:ext uri="{FF2B5EF4-FFF2-40B4-BE49-F238E27FC236}">
                <a16:creationId xmlns:a16="http://schemas.microsoft.com/office/drawing/2014/main" id="{1214AFC2-F769-4CFE-9EF2-ED8507D8588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638800" y="2057400"/>
            <a:ext cx="0" cy="32004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5381" name="Line 5">
            <a:extLst>
              <a:ext uri="{FF2B5EF4-FFF2-40B4-BE49-F238E27FC236}">
                <a16:creationId xmlns:a16="http://schemas.microsoft.com/office/drawing/2014/main" id="{B5FE2343-7793-4541-94AC-4A836C7E35F4}"/>
              </a:ext>
            </a:extLst>
          </p:cNvPr>
          <p:cNvSpPr>
            <a:spLocks noChangeShapeType="1"/>
          </p:cNvSpPr>
          <p:nvPr/>
        </p:nvSpPr>
        <p:spPr bwMode="auto">
          <a:xfrm>
            <a:off x="5638800" y="5257800"/>
            <a:ext cx="2971800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5382" name="Line 6">
            <a:extLst>
              <a:ext uri="{FF2B5EF4-FFF2-40B4-BE49-F238E27FC236}">
                <a16:creationId xmlns:a16="http://schemas.microsoft.com/office/drawing/2014/main" id="{487CB7CC-1BD3-4D0F-B6B5-DDA7E7AE8117}"/>
              </a:ext>
            </a:extLst>
          </p:cNvPr>
          <p:cNvSpPr>
            <a:spLocks noChangeShapeType="1"/>
          </p:cNvSpPr>
          <p:nvPr/>
        </p:nvSpPr>
        <p:spPr bwMode="auto">
          <a:xfrm>
            <a:off x="6324600" y="3965575"/>
            <a:ext cx="0" cy="85725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5383" name="Line 7">
            <a:extLst>
              <a:ext uri="{FF2B5EF4-FFF2-40B4-BE49-F238E27FC236}">
                <a16:creationId xmlns:a16="http://schemas.microsoft.com/office/drawing/2014/main" id="{9A932DE5-6D25-40E2-B862-50218A4F9DEF}"/>
              </a:ext>
            </a:extLst>
          </p:cNvPr>
          <p:cNvSpPr>
            <a:spLocks noChangeShapeType="1"/>
          </p:cNvSpPr>
          <p:nvPr/>
        </p:nvSpPr>
        <p:spPr bwMode="auto">
          <a:xfrm>
            <a:off x="8153400" y="2514600"/>
            <a:ext cx="0" cy="85725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5384" name="Rectangle 8">
            <a:extLst>
              <a:ext uri="{FF2B5EF4-FFF2-40B4-BE49-F238E27FC236}">
                <a16:creationId xmlns:a16="http://schemas.microsoft.com/office/drawing/2014/main" id="{63B79139-C4F8-4817-9421-3B72C01D6E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30900" y="46005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85385" name="Rectangle 9">
            <a:extLst>
              <a:ext uri="{FF2B5EF4-FFF2-40B4-BE49-F238E27FC236}">
                <a16:creationId xmlns:a16="http://schemas.microsoft.com/office/drawing/2014/main" id="{2CA0019D-FDB9-4275-B87F-45A810A67C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16900" y="2009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85386" name="Rectangle 10">
            <a:extLst>
              <a:ext uri="{FF2B5EF4-FFF2-40B4-BE49-F238E27FC236}">
                <a16:creationId xmlns:a16="http://schemas.microsoft.com/office/drawing/2014/main" id="{B752894A-E999-43FB-AD02-9EBBE5705D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16900" y="28479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85387" name="Rectangle 11">
            <a:extLst>
              <a:ext uri="{FF2B5EF4-FFF2-40B4-BE49-F238E27FC236}">
                <a16:creationId xmlns:a16="http://schemas.microsoft.com/office/drawing/2014/main" id="{CB2C8197-B930-4673-A087-DB7D91010A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8263" y="1781175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T</a:t>
            </a:r>
          </a:p>
        </p:txBody>
      </p:sp>
      <p:sp>
        <p:nvSpPr>
          <p:cNvPr id="485388" name="Rectangle 12">
            <a:extLst>
              <a:ext uri="{FF2B5EF4-FFF2-40B4-BE49-F238E27FC236}">
                <a16:creationId xmlns:a16="http://schemas.microsoft.com/office/drawing/2014/main" id="{E846FBDF-4ADE-4E13-ABEB-B9696BD389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16913" y="5210175"/>
            <a:ext cx="3429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485389" name="Freeform 13">
            <a:extLst>
              <a:ext uri="{FF2B5EF4-FFF2-40B4-BE49-F238E27FC236}">
                <a16:creationId xmlns:a16="http://schemas.microsoft.com/office/drawing/2014/main" id="{4A8B2110-5363-4FF6-B81C-461B3F12644A}"/>
              </a:ext>
            </a:extLst>
          </p:cNvPr>
          <p:cNvSpPr>
            <a:spLocks/>
          </p:cNvSpPr>
          <p:nvPr/>
        </p:nvSpPr>
        <p:spPr bwMode="auto">
          <a:xfrm>
            <a:off x="6324600" y="2514600"/>
            <a:ext cx="1828800" cy="1447800"/>
          </a:xfrm>
          <a:custGeom>
            <a:avLst/>
            <a:gdLst>
              <a:gd name="T0" fmla="*/ 0 w 1152"/>
              <a:gd name="T1" fmla="*/ 912 h 912"/>
              <a:gd name="T2" fmla="*/ 576 w 1152"/>
              <a:gd name="T3" fmla="*/ 528 h 912"/>
              <a:gd name="T4" fmla="*/ 1152 w 1152"/>
              <a:gd name="T5" fmla="*/ 0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52" h="912">
                <a:moveTo>
                  <a:pt x="0" y="912"/>
                </a:moveTo>
                <a:cubicBezTo>
                  <a:pt x="192" y="796"/>
                  <a:pt x="384" y="680"/>
                  <a:pt x="576" y="528"/>
                </a:cubicBezTo>
                <a:cubicBezTo>
                  <a:pt x="768" y="376"/>
                  <a:pt x="960" y="188"/>
                  <a:pt x="1152" y="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5390" name="Freeform 14">
            <a:extLst>
              <a:ext uri="{FF2B5EF4-FFF2-40B4-BE49-F238E27FC236}">
                <a16:creationId xmlns:a16="http://schemas.microsoft.com/office/drawing/2014/main" id="{184C0CFE-3EDF-4CE8-B000-CD20F68755BB}"/>
              </a:ext>
            </a:extLst>
          </p:cNvPr>
          <p:cNvSpPr>
            <a:spLocks/>
          </p:cNvSpPr>
          <p:nvPr/>
        </p:nvSpPr>
        <p:spPr bwMode="auto">
          <a:xfrm>
            <a:off x="6324600" y="3352800"/>
            <a:ext cx="1828800" cy="1447800"/>
          </a:xfrm>
          <a:custGeom>
            <a:avLst/>
            <a:gdLst>
              <a:gd name="T0" fmla="*/ 0 w 1152"/>
              <a:gd name="T1" fmla="*/ 912 h 912"/>
              <a:gd name="T2" fmla="*/ 768 w 1152"/>
              <a:gd name="T3" fmla="*/ 480 h 912"/>
              <a:gd name="T4" fmla="*/ 1152 w 1152"/>
              <a:gd name="T5" fmla="*/ 0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52" h="912">
                <a:moveTo>
                  <a:pt x="0" y="912"/>
                </a:moveTo>
                <a:cubicBezTo>
                  <a:pt x="288" y="772"/>
                  <a:pt x="576" y="632"/>
                  <a:pt x="768" y="480"/>
                </a:cubicBezTo>
                <a:cubicBezTo>
                  <a:pt x="960" y="328"/>
                  <a:pt x="1056" y="164"/>
                  <a:pt x="1152" y="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5391" name="Line 15">
            <a:extLst>
              <a:ext uri="{FF2B5EF4-FFF2-40B4-BE49-F238E27FC236}">
                <a16:creationId xmlns:a16="http://schemas.microsoft.com/office/drawing/2014/main" id="{E3DF32A9-9135-4B41-811B-A0CAA758AFB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239000" y="3352800"/>
            <a:ext cx="914400" cy="0"/>
          </a:xfrm>
          <a:prstGeom prst="line">
            <a:avLst/>
          </a:prstGeom>
          <a:noFill/>
          <a:ln w="31750">
            <a:solidFill>
              <a:schemeClr val="tx2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5392" name="Line 16">
            <a:extLst>
              <a:ext uri="{FF2B5EF4-FFF2-40B4-BE49-F238E27FC236}">
                <a16:creationId xmlns:a16="http://schemas.microsoft.com/office/drawing/2014/main" id="{FB29E17B-7889-4E44-B4DC-5DBD746ED7CD}"/>
              </a:ext>
            </a:extLst>
          </p:cNvPr>
          <p:cNvSpPr>
            <a:spLocks noChangeShapeType="1"/>
          </p:cNvSpPr>
          <p:nvPr/>
        </p:nvSpPr>
        <p:spPr bwMode="auto">
          <a:xfrm>
            <a:off x="6324600" y="3962400"/>
            <a:ext cx="1371600" cy="0"/>
          </a:xfrm>
          <a:prstGeom prst="line">
            <a:avLst/>
          </a:prstGeom>
          <a:noFill/>
          <a:ln w="31750">
            <a:solidFill>
              <a:schemeClr val="tx2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5393" name="Rectangle 17">
            <a:extLst>
              <a:ext uri="{FF2B5EF4-FFF2-40B4-BE49-F238E27FC236}">
                <a16:creationId xmlns:a16="http://schemas.microsoft.com/office/drawing/2014/main" id="{6909A1DC-F342-4FE9-AAEC-34EC62171B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1288" y="3810000"/>
            <a:ext cx="5365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ea typeface="宋体" panose="02010600030101010101" pitchFamily="2" charset="-122"/>
              </a:rPr>
              <a:t>4</a:t>
            </a:r>
            <a:r>
              <a:rPr lang="en-US" altLang="zh-CN" sz="2800" baseline="-25000">
                <a:ea typeface="宋体" panose="02010600030101010101" pitchFamily="2" charset="-122"/>
              </a:rPr>
              <a:t>R</a:t>
            </a:r>
          </a:p>
        </p:txBody>
      </p:sp>
      <p:sp>
        <p:nvSpPr>
          <p:cNvPr id="485394" name="Rectangle 18">
            <a:extLst>
              <a:ext uri="{FF2B5EF4-FFF2-40B4-BE49-F238E27FC236}">
                <a16:creationId xmlns:a16="http://schemas.microsoft.com/office/drawing/2014/main" id="{A8F7F1DB-E7E3-49AC-A2DE-042174264E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5600" y="2819400"/>
            <a:ext cx="5365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ea typeface="宋体" panose="02010600030101010101" pitchFamily="2" charset="-122"/>
              </a:rPr>
              <a:t>2</a:t>
            </a:r>
            <a:r>
              <a:rPr lang="en-US" altLang="zh-CN" sz="2800" baseline="-25000">
                <a:ea typeface="宋体" panose="02010600030101010101" pitchFamily="2" charset="-122"/>
              </a:rPr>
              <a:t>R</a:t>
            </a:r>
          </a:p>
        </p:txBody>
      </p:sp>
      <p:sp>
        <p:nvSpPr>
          <p:cNvPr id="485395" name="Rectangle 19">
            <a:extLst>
              <a:ext uri="{FF2B5EF4-FFF2-40B4-BE49-F238E27FC236}">
                <a16:creationId xmlns:a16="http://schemas.microsoft.com/office/drawing/2014/main" id="{1EDBE12A-9BCA-4397-9330-1395DDBE4F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4600" y="3124200"/>
            <a:ext cx="5365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solidFill>
                  <a:srgbClr val="00FF00"/>
                </a:solidFill>
                <a:ea typeface="宋体" panose="02010600030101010101" pitchFamily="2" charset="-122"/>
              </a:rPr>
              <a:t>2</a:t>
            </a:r>
            <a:r>
              <a:rPr lang="en-US" altLang="zh-CN" sz="2800" baseline="-25000">
                <a:solidFill>
                  <a:srgbClr val="00FF00"/>
                </a:solidFill>
                <a:ea typeface="宋体" panose="02010600030101010101" pitchFamily="2" charset="-122"/>
              </a:rPr>
              <a:t>A</a:t>
            </a:r>
          </a:p>
        </p:txBody>
      </p:sp>
      <p:sp>
        <p:nvSpPr>
          <p:cNvPr id="485396" name="Line 20">
            <a:extLst>
              <a:ext uri="{FF2B5EF4-FFF2-40B4-BE49-F238E27FC236}">
                <a16:creationId xmlns:a16="http://schemas.microsoft.com/office/drawing/2014/main" id="{1362384B-BC7C-4822-9483-29D665BB4246}"/>
              </a:ext>
            </a:extLst>
          </p:cNvPr>
          <p:cNvSpPr>
            <a:spLocks noChangeShapeType="1"/>
          </p:cNvSpPr>
          <p:nvPr/>
        </p:nvSpPr>
        <p:spPr bwMode="auto">
          <a:xfrm>
            <a:off x="7239000" y="2971800"/>
            <a:ext cx="533400" cy="0"/>
          </a:xfrm>
          <a:prstGeom prst="line">
            <a:avLst/>
          </a:prstGeom>
          <a:noFill/>
          <a:ln w="31750">
            <a:solidFill>
              <a:srgbClr val="99FFCC"/>
            </a:solidFill>
            <a:prstDash val="dashDot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5397" name="Line 21">
            <a:extLst>
              <a:ext uri="{FF2B5EF4-FFF2-40B4-BE49-F238E27FC236}">
                <a16:creationId xmlns:a16="http://schemas.microsoft.com/office/drawing/2014/main" id="{BF21BDAC-91FC-4B6D-BFFA-645BCE643099}"/>
              </a:ext>
            </a:extLst>
          </p:cNvPr>
          <p:cNvSpPr>
            <a:spLocks noChangeShapeType="1"/>
          </p:cNvSpPr>
          <p:nvPr/>
        </p:nvSpPr>
        <p:spPr bwMode="auto">
          <a:xfrm>
            <a:off x="6781800" y="4419600"/>
            <a:ext cx="533400" cy="0"/>
          </a:xfrm>
          <a:prstGeom prst="line">
            <a:avLst/>
          </a:prstGeom>
          <a:noFill/>
          <a:ln w="31750">
            <a:solidFill>
              <a:srgbClr val="99FFCC"/>
            </a:solidFill>
            <a:prstDash val="dashDot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5398" name="Line 22">
            <a:extLst>
              <a:ext uri="{FF2B5EF4-FFF2-40B4-BE49-F238E27FC236}">
                <a16:creationId xmlns:a16="http://schemas.microsoft.com/office/drawing/2014/main" id="{6DE15C78-D965-4C3D-96F0-38B7978F1D30}"/>
              </a:ext>
            </a:extLst>
          </p:cNvPr>
          <p:cNvSpPr>
            <a:spLocks noChangeShapeType="1"/>
          </p:cNvSpPr>
          <p:nvPr/>
        </p:nvSpPr>
        <p:spPr bwMode="auto">
          <a:xfrm>
            <a:off x="7239000" y="3276600"/>
            <a:ext cx="533400" cy="0"/>
          </a:xfrm>
          <a:prstGeom prst="line">
            <a:avLst/>
          </a:prstGeom>
          <a:noFill/>
          <a:ln w="31750">
            <a:solidFill>
              <a:srgbClr val="66FF66"/>
            </a:solidFill>
            <a:prstDash val="dashDot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5399" name="Line 23">
            <a:extLst>
              <a:ext uri="{FF2B5EF4-FFF2-40B4-BE49-F238E27FC236}">
                <a16:creationId xmlns:a16="http://schemas.microsoft.com/office/drawing/2014/main" id="{922854C1-C8F4-4128-9325-53BF22524D54}"/>
              </a:ext>
            </a:extLst>
          </p:cNvPr>
          <p:cNvSpPr>
            <a:spLocks noChangeShapeType="1"/>
          </p:cNvSpPr>
          <p:nvPr/>
        </p:nvSpPr>
        <p:spPr bwMode="auto">
          <a:xfrm>
            <a:off x="7239000" y="4038600"/>
            <a:ext cx="533400" cy="0"/>
          </a:xfrm>
          <a:prstGeom prst="line">
            <a:avLst/>
          </a:prstGeom>
          <a:noFill/>
          <a:ln w="31750">
            <a:solidFill>
              <a:srgbClr val="66FF66"/>
            </a:solidFill>
            <a:prstDash val="dashDot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5400" name="Oval 24">
            <a:extLst>
              <a:ext uri="{FF2B5EF4-FFF2-40B4-BE49-F238E27FC236}">
                <a16:creationId xmlns:a16="http://schemas.microsoft.com/office/drawing/2014/main" id="{2F4BDB97-4820-4E7A-9F4C-985F305647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0" y="3465513"/>
            <a:ext cx="76200" cy="76200"/>
          </a:xfrm>
          <a:prstGeom prst="ellipse">
            <a:avLst/>
          </a:prstGeom>
          <a:solidFill>
            <a:srgbClr val="FF3300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5401" name="Rectangle 25">
            <a:extLst>
              <a:ext uri="{FF2B5EF4-FFF2-40B4-BE49-F238E27FC236}">
                <a16:creationId xmlns:a16="http://schemas.microsoft.com/office/drawing/2014/main" id="{EC2795A5-FE59-492E-B919-1D8B0ECFE7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144588"/>
            <a:ext cx="2224088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理想回热：</a:t>
            </a:r>
            <a:endParaRPr lang="zh-CN" altLang="en-US" baseline="-25000">
              <a:ea typeface="宋体" panose="02010600030101010101" pitchFamily="2" charset="-122"/>
            </a:endParaRPr>
          </a:p>
        </p:txBody>
      </p:sp>
      <p:sp>
        <p:nvSpPr>
          <p:cNvPr id="485402" name="Rectangle 26">
            <a:extLst>
              <a:ext uri="{FF2B5EF4-FFF2-40B4-BE49-F238E27FC236}">
                <a16:creationId xmlns:a16="http://schemas.microsoft.com/office/drawing/2014/main" id="{BD2BA27F-57A5-47C5-8CBB-01D76283C7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857375"/>
            <a:ext cx="19510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实际回热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:</a:t>
            </a:r>
            <a:endParaRPr lang="en-US" altLang="zh-CN" baseline="-25000">
              <a:solidFill>
                <a:srgbClr val="FF3300"/>
              </a:solidFill>
              <a:ea typeface="宋体" panose="02010600030101010101" pitchFamily="2" charset="-122"/>
            </a:endParaRPr>
          </a:p>
        </p:txBody>
      </p:sp>
      <p:sp>
        <p:nvSpPr>
          <p:cNvPr id="485403" name="Rectangle 27">
            <a:extLst>
              <a:ext uri="{FF2B5EF4-FFF2-40B4-BE49-F238E27FC236}">
                <a16:creationId xmlns:a16="http://schemas.microsoft.com/office/drawing/2014/main" id="{B121A3A6-CD87-4495-8B77-D2B82932B1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2462213"/>
            <a:ext cx="2632075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定义：</a:t>
            </a:r>
            <a:r>
              <a:rPr lang="zh-CN" altLang="en-US">
                <a:ea typeface="宋体" panose="02010600030101010101" pitchFamily="2" charset="-122"/>
              </a:rPr>
              <a:t>回热度</a:t>
            </a:r>
          </a:p>
        </p:txBody>
      </p:sp>
      <p:graphicFrame>
        <p:nvGraphicFramePr>
          <p:cNvPr id="485404" name="Object 28">
            <a:extLst>
              <a:ext uri="{FF2B5EF4-FFF2-40B4-BE49-F238E27FC236}">
                <a16:creationId xmlns:a16="http://schemas.microsoft.com/office/drawing/2014/main" id="{EA9BD039-FDF3-4C7B-A70B-8C0BE52BE14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5288" y="3141663"/>
          <a:ext cx="2389187" cy="1296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0160" name="Equation" r:id="rId3" imgW="787320" imgH="431640" progId="Equation.DSMT4">
                  <p:embed/>
                </p:oleObj>
              </mc:Choice>
              <mc:Fallback>
                <p:oleObj name="Equation" r:id="rId3" imgW="787320" imgH="431640" progId="Equation.DSMT4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288" y="3141663"/>
                        <a:ext cx="2389187" cy="1296987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5405" name="Rectangle 29">
            <a:extLst>
              <a:ext uri="{FF2B5EF4-FFF2-40B4-BE49-F238E27FC236}">
                <a16:creationId xmlns:a16="http://schemas.microsoft.com/office/drawing/2014/main" id="{5173D564-7F17-4673-B7ED-2FB572C3BB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7825" y="3429000"/>
            <a:ext cx="263048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一般取</a:t>
            </a:r>
            <a:r>
              <a:rPr lang="en-US" altLang="zh-CN">
                <a:solidFill>
                  <a:srgbClr val="66FF66"/>
                </a:solidFill>
                <a:ea typeface="宋体" panose="02010600030101010101" pitchFamily="2" charset="-122"/>
              </a:rPr>
              <a:t>0.6</a:t>
            </a:r>
            <a:r>
              <a:rPr lang="en-US" altLang="zh-CN">
                <a:solidFill>
                  <a:srgbClr val="66FF66"/>
                </a:solidFill>
                <a:ea typeface="宋体" panose="02010600030101010101" pitchFamily="2" charset="-122"/>
                <a:cs typeface="Times New Roman" panose="02020603050405020304" pitchFamily="18" charset="0"/>
              </a:rPr>
              <a:t>~</a:t>
            </a:r>
            <a:r>
              <a:rPr lang="en-US" altLang="zh-CN">
                <a:solidFill>
                  <a:srgbClr val="66FF66"/>
                </a:solidFill>
                <a:ea typeface="宋体" panose="02010600030101010101" pitchFamily="2" charset="-122"/>
              </a:rPr>
              <a:t>0.9</a:t>
            </a:r>
          </a:p>
        </p:txBody>
      </p:sp>
      <p:graphicFrame>
        <p:nvGraphicFramePr>
          <p:cNvPr id="485406" name="Object 30">
            <a:extLst>
              <a:ext uri="{FF2B5EF4-FFF2-40B4-BE49-F238E27FC236}">
                <a16:creationId xmlns:a16="http://schemas.microsoft.com/office/drawing/2014/main" id="{53C00F29-A8FF-40A4-B6B9-89297DF04F1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05013" y="4508500"/>
          <a:ext cx="2967037" cy="133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0161" name="Equation" r:id="rId5" imgW="977760" imgH="444240" progId="Equation.DSMT4">
                  <p:embed/>
                </p:oleObj>
              </mc:Choice>
              <mc:Fallback>
                <p:oleObj name="Equation" r:id="rId5" imgW="977760" imgH="444240" progId="Equation.DSMT4">
                  <p:embed/>
                  <p:pic>
                    <p:nvPicPr>
                      <p:cNvPr id="0" name="Object 3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05013" y="4508500"/>
                        <a:ext cx="2967037" cy="1333500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5407" name="AutoShape 31">
            <a:extLst>
              <a:ext uri="{FF2B5EF4-FFF2-40B4-BE49-F238E27FC236}">
                <a16:creationId xmlns:a16="http://schemas.microsoft.com/office/drawing/2014/main" id="{DEF6EB24-AC44-47E2-BD48-BE1D75A05D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02050" y="5308600"/>
            <a:ext cx="255588" cy="454025"/>
          </a:xfrm>
          <a:prstGeom prst="downArrow">
            <a:avLst>
              <a:gd name="adj1" fmla="val 50000"/>
              <a:gd name="adj2" fmla="val 44410"/>
            </a:avLst>
          </a:prstGeom>
          <a:solidFill>
            <a:srgbClr val="66FF66"/>
          </a:solidFill>
          <a:ln w="12700" cap="sq">
            <a:solidFill>
              <a:schemeClr val="bg2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5408" name="Rectangle 32">
            <a:extLst>
              <a:ext uri="{FF2B5EF4-FFF2-40B4-BE49-F238E27FC236}">
                <a16:creationId xmlns:a16="http://schemas.microsoft.com/office/drawing/2014/main" id="{E21AB979-5842-4B82-A003-F205F58EB4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1143000"/>
            <a:ext cx="12414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2</a:t>
            </a:r>
            <a:r>
              <a:rPr lang="en-US" altLang="zh-CN" baseline="-25000">
                <a:ea typeface="宋体" panose="02010600030101010101" pitchFamily="2" charset="-122"/>
              </a:rPr>
              <a:t>R    </a:t>
            </a:r>
            <a:r>
              <a:rPr lang="en-US" altLang="zh-CN">
                <a:ea typeface="宋体" panose="02010600030101010101" pitchFamily="2" charset="-122"/>
              </a:rPr>
              <a:t>4</a:t>
            </a:r>
            <a:r>
              <a:rPr lang="en-US" altLang="zh-CN" baseline="-25000">
                <a:ea typeface="宋体" panose="02010600030101010101" pitchFamily="2" charset="-122"/>
              </a:rPr>
              <a:t>R</a:t>
            </a:r>
          </a:p>
        </p:txBody>
      </p:sp>
      <p:sp>
        <p:nvSpPr>
          <p:cNvPr id="485409" name="Rectangle 33">
            <a:extLst>
              <a:ext uri="{FF2B5EF4-FFF2-40B4-BE49-F238E27FC236}">
                <a16:creationId xmlns:a16="http://schemas.microsoft.com/office/drawing/2014/main" id="{5B271E41-9865-43CF-A0E5-B0A71FD846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92363" y="1858963"/>
            <a:ext cx="57943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00FF00"/>
                </a:solidFill>
                <a:ea typeface="宋体" panose="02010600030101010101" pitchFamily="2" charset="-122"/>
              </a:rPr>
              <a:t>2</a:t>
            </a:r>
            <a:r>
              <a:rPr lang="en-US" altLang="zh-CN" baseline="-25000">
                <a:solidFill>
                  <a:srgbClr val="00FF00"/>
                </a:solidFill>
                <a:ea typeface="宋体" panose="02010600030101010101" pitchFamily="2" charset="-122"/>
              </a:rPr>
              <a:t>A</a:t>
            </a:r>
          </a:p>
        </p:txBody>
      </p:sp>
      <p:sp>
        <p:nvSpPr>
          <p:cNvPr id="485410" name="Rectangle 34">
            <a:extLst>
              <a:ext uri="{FF2B5EF4-FFF2-40B4-BE49-F238E27FC236}">
                <a16:creationId xmlns:a16="http://schemas.microsoft.com/office/drawing/2014/main" id="{879FD84D-0285-422A-9EE3-0B47F1097E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2492375"/>
            <a:ext cx="2925763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GB" altLang="zh-CN" sz="3600">
                <a:ea typeface="宋体" panose="02010600030101010101" pitchFamily="2" charset="-122"/>
              </a:rPr>
              <a:t>Effectiveness</a:t>
            </a:r>
            <a:endParaRPr lang="en-US" altLang="zh-CN" sz="3600"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54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54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53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853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853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853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5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85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85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853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853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5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5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85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85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5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5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5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85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85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7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9" dur="500"/>
                                        <p:tgtEl>
                                          <p:spTgt spid="485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85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85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854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85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 nodeType="clickPar">
                      <p:stCondLst>
                        <p:cond delay="indefinite"/>
                      </p:stCondLst>
                      <p:childTnLst>
                        <p:par>
                          <p:cTn id="7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854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854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854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854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854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854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 nodeType="clickPar">
                      <p:stCondLst>
                        <p:cond delay="indefinite"/>
                      </p:stCondLst>
                      <p:childTnLst>
                        <p:par>
                          <p:cTn id="8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4853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4853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485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485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 nodeType="clickPar">
                      <p:stCondLst>
                        <p:cond delay="indefinite"/>
                      </p:stCondLst>
                      <p:childTnLst>
                        <p:par>
                          <p:cTn id="9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4853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4853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485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85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5393" grpId="0" autoUpdateAnimBg="0"/>
      <p:bldP spid="485394" grpId="0" autoUpdateAnimBg="0"/>
      <p:bldP spid="485395" grpId="0" autoUpdateAnimBg="0"/>
      <p:bldP spid="485401" grpId="0" autoUpdateAnimBg="0"/>
      <p:bldP spid="485402" grpId="0" autoUpdateAnimBg="0"/>
      <p:bldP spid="485403" grpId="0" autoUpdateAnimBg="0"/>
      <p:bldP spid="485405" grpId="0" autoUpdateAnimBg="0"/>
      <p:bldP spid="485408" grpId="0" autoUpdateAnimBg="0"/>
      <p:bldP spid="485409" grpId="0" autoUpdateAnimBg="0"/>
      <p:bldP spid="485410" grpId="0" autoUpdateAnimBg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978" name="Rectangle 2">
            <a:extLst>
              <a:ext uri="{FF2B5EF4-FFF2-40B4-BE49-F238E27FC236}">
                <a16:creationId xmlns:a16="http://schemas.microsoft.com/office/drawing/2014/main" id="{62885D29-BEA5-4B4D-AC51-1575B6DB64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66688"/>
            <a:ext cx="8077200" cy="823912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压气机间冷</a:t>
            </a:r>
            <a:r>
              <a:rPr lang="en-US" altLang="zh-CN" b="1">
                <a:latin typeface="Times New Roman" panose="02020603050405020304" pitchFamily="18" charset="0"/>
                <a:ea typeface="楷体_GB2312" pitchFamily="49" charset="-122"/>
              </a:rPr>
              <a:t>intercooling</a:t>
            </a:r>
            <a:r>
              <a:rPr lang="zh-CN" altLang="en-US" sz="4800" b="1">
                <a:ea typeface="楷体_GB2312" pitchFamily="49" charset="-122"/>
              </a:rPr>
              <a:t>的图示</a:t>
            </a:r>
          </a:p>
        </p:txBody>
      </p:sp>
      <p:sp>
        <p:nvSpPr>
          <p:cNvPr id="510979" name="AutoShape 3">
            <a:extLst>
              <a:ext uri="{FF2B5EF4-FFF2-40B4-BE49-F238E27FC236}">
                <a16:creationId xmlns:a16="http://schemas.microsoft.com/office/drawing/2014/main" id="{15E0E968-D285-4404-A119-55FB41844A1B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2914650" y="3484563"/>
            <a:ext cx="1406525" cy="381000"/>
          </a:xfrm>
          <a:custGeom>
            <a:avLst/>
            <a:gdLst>
              <a:gd name="G0" fmla="+- 5400 0 0"/>
              <a:gd name="G1" fmla="+- 21600 0 5400"/>
              <a:gd name="G2" fmla="*/ 5400 1 2"/>
              <a:gd name="G3" fmla="+- 21600 0 G2"/>
              <a:gd name="G4" fmla="+/ 5400 21600 2"/>
              <a:gd name="G5" fmla="+/ G1 0 2"/>
              <a:gd name="G6" fmla="*/ 21600 21600 5400"/>
              <a:gd name="G7" fmla="*/ G6 1 2"/>
              <a:gd name="G8" fmla="+- 21600 0 G7"/>
              <a:gd name="G9" fmla="*/ 21600 1 2"/>
              <a:gd name="G10" fmla="+- 5400 0 G9"/>
              <a:gd name="G11" fmla="?: G10 G8 0"/>
              <a:gd name="G12" fmla="?: G10 G7 21600"/>
              <a:gd name="T0" fmla="*/ 18900 w 21600"/>
              <a:gd name="T1" fmla="*/ 10800 h 21600"/>
              <a:gd name="T2" fmla="*/ 10800 w 21600"/>
              <a:gd name="T3" fmla="*/ 21600 h 21600"/>
              <a:gd name="T4" fmla="*/ 2700 w 21600"/>
              <a:gd name="T5" fmla="*/ 10800 h 21600"/>
              <a:gd name="T6" fmla="*/ 10800 w 21600"/>
              <a:gd name="T7" fmla="*/ 0 h 21600"/>
              <a:gd name="T8" fmla="*/ 4500 w 21600"/>
              <a:gd name="T9" fmla="*/ 4500 h 21600"/>
              <a:gd name="T10" fmla="*/ 17100 w 21600"/>
              <a:gd name="T11" fmla="*/ 17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CCFF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0980" name="AutoShape 4">
            <a:extLst>
              <a:ext uri="{FF2B5EF4-FFF2-40B4-BE49-F238E27FC236}">
                <a16:creationId xmlns:a16="http://schemas.microsoft.com/office/drawing/2014/main" id="{D5001047-0C33-4E04-B0F0-90D85401BF6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5372100" y="3278188"/>
            <a:ext cx="1981200" cy="838200"/>
          </a:xfrm>
          <a:custGeom>
            <a:avLst/>
            <a:gdLst>
              <a:gd name="G0" fmla="+- 5400 0 0"/>
              <a:gd name="G1" fmla="+- 21600 0 5400"/>
              <a:gd name="G2" fmla="*/ 5400 1 2"/>
              <a:gd name="G3" fmla="+- 21600 0 G2"/>
              <a:gd name="G4" fmla="+/ 5400 21600 2"/>
              <a:gd name="G5" fmla="+/ G1 0 2"/>
              <a:gd name="G6" fmla="*/ 21600 21600 5400"/>
              <a:gd name="G7" fmla="*/ G6 1 2"/>
              <a:gd name="G8" fmla="+- 21600 0 G7"/>
              <a:gd name="G9" fmla="*/ 21600 1 2"/>
              <a:gd name="G10" fmla="+- 5400 0 G9"/>
              <a:gd name="G11" fmla="?: G10 G8 0"/>
              <a:gd name="G12" fmla="?: G10 G7 21600"/>
              <a:gd name="T0" fmla="*/ 18900 w 21600"/>
              <a:gd name="T1" fmla="*/ 10800 h 21600"/>
              <a:gd name="T2" fmla="*/ 10800 w 21600"/>
              <a:gd name="T3" fmla="*/ 21600 h 21600"/>
              <a:gd name="T4" fmla="*/ 2700 w 21600"/>
              <a:gd name="T5" fmla="*/ 10800 h 21600"/>
              <a:gd name="T6" fmla="*/ 10800 w 21600"/>
              <a:gd name="T7" fmla="*/ 0 h 21600"/>
              <a:gd name="T8" fmla="*/ 4500 w 21600"/>
              <a:gd name="T9" fmla="*/ 4500 h 21600"/>
              <a:gd name="T10" fmla="*/ 17100 w 21600"/>
              <a:gd name="T11" fmla="*/ 17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66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0981" name="Rectangle 5">
            <a:extLst>
              <a:ext uri="{FF2B5EF4-FFF2-40B4-BE49-F238E27FC236}">
                <a16:creationId xmlns:a16="http://schemas.microsoft.com/office/drawing/2014/main" id="{5F664313-FA15-44C9-9895-EE11A6E0D3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0" y="3657600"/>
            <a:ext cx="2119313" cy="76200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0982" name="Rectangle 6">
            <a:extLst>
              <a:ext uri="{FF2B5EF4-FFF2-40B4-BE49-F238E27FC236}">
                <a16:creationId xmlns:a16="http://schemas.microsoft.com/office/drawing/2014/main" id="{E3804DCF-68BB-46FD-BB77-DF343AB71E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0" y="1828800"/>
            <a:ext cx="1066800" cy="457200"/>
          </a:xfrm>
          <a:prstGeom prst="rect">
            <a:avLst/>
          </a:prstGeom>
          <a:solidFill>
            <a:srgbClr val="FF33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0983" name="Line 7">
            <a:extLst>
              <a:ext uri="{FF2B5EF4-FFF2-40B4-BE49-F238E27FC236}">
                <a16:creationId xmlns:a16="http://schemas.microsoft.com/office/drawing/2014/main" id="{B1C5A0D4-F645-498E-9C78-D66D76B1F49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810000" y="2057400"/>
            <a:ext cx="0" cy="1274763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0984" name="Line 8">
            <a:extLst>
              <a:ext uri="{FF2B5EF4-FFF2-40B4-BE49-F238E27FC236}">
                <a16:creationId xmlns:a16="http://schemas.microsoft.com/office/drawing/2014/main" id="{610103A8-466F-4EC3-8245-D34002EF5B8B}"/>
              </a:ext>
            </a:extLst>
          </p:cNvPr>
          <p:cNvSpPr>
            <a:spLocks noChangeShapeType="1"/>
          </p:cNvSpPr>
          <p:nvPr/>
        </p:nvSpPr>
        <p:spPr bwMode="auto">
          <a:xfrm>
            <a:off x="3803650" y="2057400"/>
            <a:ext cx="363538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0985" name="Line 9">
            <a:extLst>
              <a:ext uri="{FF2B5EF4-FFF2-40B4-BE49-F238E27FC236}">
                <a16:creationId xmlns:a16="http://schemas.microsoft.com/office/drawing/2014/main" id="{8D5BE10A-B65C-439D-A4CD-2CC292303D5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524000" y="5029200"/>
            <a:ext cx="0" cy="715963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0986" name="Line 10">
            <a:extLst>
              <a:ext uri="{FF2B5EF4-FFF2-40B4-BE49-F238E27FC236}">
                <a16:creationId xmlns:a16="http://schemas.microsoft.com/office/drawing/2014/main" id="{C6E9A5A9-C85E-4574-896C-D62C1A3B31A9}"/>
              </a:ext>
            </a:extLst>
          </p:cNvPr>
          <p:cNvSpPr>
            <a:spLocks noChangeShapeType="1"/>
          </p:cNvSpPr>
          <p:nvPr/>
        </p:nvSpPr>
        <p:spPr bwMode="auto">
          <a:xfrm>
            <a:off x="5257800" y="2057400"/>
            <a:ext cx="690563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0987" name="Line 11">
            <a:extLst>
              <a:ext uri="{FF2B5EF4-FFF2-40B4-BE49-F238E27FC236}">
                <a16:creationId xmlns:a16="http://schemas.microsoft.com/office/drawing/2014/main" id="{42FB0E9B-C1AA-4516-BD2E-9052F15CBDD6}"/>
              </a:ext>
            </a:extLst>
          </p:cNvPr>
          <p:cNvSpPr>
            <a:spLocks noChangeShapeType="1"/>
          </p:cNvSpPr>
          <p:nvPr/>
        </p:nvSpPr>
        <p:spPr bwMode="auto">
          <a:xfrm>
            <a:off x="5943600" y="2057400"/>
            <a:ext cx="0" cy="11430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0988" name="Rectangle 12">
            <a:extLst>
              <a:ext uri="{FF2B5EF4-FFF2-40B4-BE49-F238E27FC236}">
                <a16:creationId xmlns:a16="http://schemas.microsoft.com/office/drawing/2014/main" id="{17ED95F2-F802-4DC9-9F27-01031FE41B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7900" y="49053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510989" name="Rectangle 13">
            <a:extLst>
              <a:ext uri="{FF2B5EF4-FFF2-40B4-BE49-F238E27FC236}">
                <a16:creationId xmlns:a16="http://schemas.microsoft.com/office/drawing/2014/main" id="{2478BFFD-5B96-4108-A04C-207DD34C22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21100" y="14001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510990" name="Rectangle 14">
            <a:extLst>
              <a:ext uri="{FF2B5EF4-FFF2-40B4-BE49-F238E27FC236}">
                <a16:creationId xmlns:a16="http://schemas.microsoft.com/office/drawing/2014/main" id="{D27000BD-62FE-4C0A-96ED-336B4C5648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30900" y="17049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510991" name="Rectangle 15">
            <a:extLst>
              <a:ext uri="{FF2B5EF4-FFF2-40B4-BE49-F238E27FC236}">
                <a16:creationId xmlns:a16="http://schemas.microsoft.com/office/drawing/2014/main" id="{01CB45F1-942A-45DB-BFB7-FBD948800E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73900" y="4295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510992" name="Rectangle 16">
            <a:extLst>
              <a:ext uri="{FF2B5EF4-FFF2-40B4-BE49-F238E27FC236}">
                <a16:creationId xmlns:a16="http://schemas.microsoft.com/office/drawing/2014/main" id="{6FCB659F-A625-4B38-8EFC-E345B74057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88175" y="3300413"/>
            <a:ext cx="18161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燃气轮机</a:t>
            </a:r>
          </a:p>
        </p:txBody>
      </p:sp>
      <p:sp>
        <p:nvSpPr>
          <p:cNvPr id="510993" name="Rectangle 17">
            <a:extLst>
              <a:ext uri="{FF2B5EF4-FFF2-40B4-BE49-F238E27FC236}">
                <a16:creationId xmlns:a16="http://schemas.microsoft.com/office/drawing/2014/main" id="{E25282D5-46F6-4512-9E04-069B3EE3F0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7975" y="2309813"/>
            <a:ext cx="1403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ea typeface="宋体" panose="02010600030101010101" pitchFamily="2" charset="-122"/>
              </a:rPr>
              <a:t>燃烧室</a:t>
            </a:r>
          </a:p>
        </p:txBody>
      </p:sp>
      <p:sp>
        <p:nvSpPr>
          <p:cNvPr id="510994" name="Rectangle 18">
            <a:extLst>
              <a:ext uri="{FF2B5EF4-FFF2-40B4-BE49-F238E27FC236}">
                <a16:creationId xmlns:a16="http://schemas.microsoft.com/office/drawing/2014/main" id="{34422A15-A8EE-4768-A425-906E0DF989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2209800"/>
            <a:ext cx="838200" cy="457200"/>
          </a:xfrm>
          <a:prstGeom prst="rect">
            <a:avLst/>
          </a:prstGeom>
          <a:solidFill>
            <a:schemeClr val="tx2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0995" name="Line 19">
            <a:extLst>
              <a:ext uri="{FF2B5EF4-FFF2-40B4-BE49-F238E27FC236}">
                <a16:creationId xmlns:a16="http://schemas.microsoft.com/office/drawing/2014/main" id="{785BF73E-4C16-40CB-B762-78F0484ED9B2}"/>
              </a:ext>
            </a:extLst>
          </p:cNvPr>
          <p:cNvSpPr>
            <a:spLocks noChangeShapeType="1"/>
          </p:cNvSpPr>
          <p:nvPr/>
        </p:nvSpPr>
        <p:spPr bwMode="auto">
          <a:xfrm>
            <a:off x="3429000" y="2438400"/>
            <a:ext cx="0" cy="528638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0996" name="Line 20">
            <a:extLst>
              <a:ext uri="{FF2B5EF4-FFF2-40B4-BE49-F238E27FC236}">
                <a16:creationId xmlns:a16="http://schemas.microsoft.com/office/drawing/2014/main" id="{D24380DB-4FD7-48EE-8962-5A32E360A1C6}"/>
              </a:ext>
            </a:extLst>
          </p:cNvPr>
          <p:cNvSpPr>
            <a:spLocks noChangeShapeType="1"/>
          </p:cNvSpPr>
          <p:nvPr/>
        </p:nvSpPr>
        <p:spPr bwMode="auto">
          <a:xfrm>
            <a:off x="6781800" y="4648200"/>
            <a:ext cx="0" cy="4572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0997" name="Rectangle 21">
            <a:extLst>
              <a:ext uri="{FF2B5EF4-FFF2-40B4-BE49-F238E27FC236}">
                <a16:creationId xmlns:a16="http://schemas.microsoft.com/office/drawing/2014/main" id="{54106E77-3027-445D-9D6D-93F1359FD1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1676400"/>
            <a:ext cx="14081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ea typeface="宋体" panose="02010600030101010101" pitchFamily="2" charset="-122"/>
              </a:rPr>
              <a:t>间冷器</a:t>
            </a:r>
          </a:p>
        </p:txBody>
      </p:sp>
      <p:sp>
        <p:nvSpPr>
          <p:cNvPr id="510998" name="Rectangle 22">
            <a:extLst>
              <a:ext uri="{FF2B5EF4-FFF2-40B4-BE49-F238E27FC236}">
                <a16:creationId xmlns:a16="http://schemas.microsoft.com/office/drawing/2014/main" id="{CF55C865-7B9A-4669-BE94-65270838C7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9900" y="18573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5</a:t>
            </a:r>
            <a:endParaRPr lang="en-US" altLang="zh-CN" baseline="-250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10999" name="Rectangle 23">
            <a:extLst>
              <a:ext uri="{FF2B5EF4-FFF2-40B4-BE49-F238E27FC236}">
                <a16:creationId xmlns:a16="http://schemas.microsoft.com/office/drawing/2014/main" id="{F114955A-F45B-4A5A-8296-FA47F697B6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3657600"/>
            <a:ext cx="1504950" cy="76200"/>
          </a:xfrm>
          <a:prstGeom prst="rect">
            <a:avLst/>
          </a:prstGeom>
          <a:solidFill>
            <a:srgbClr val="CCFF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1000" name="AutoShape 24">
            <a:extLst>
              <a:ext uri="{FF2B5EF4-FFF2-40B4-BE49-F238E27FC236}">
                <a16:creationId xmlns:a16="http://schemas.microsoft.com/office/drawing/2014/main" id="{F92C176D-BA3C-4D96-B685-B47734991D41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456406" y="3429794"/>
            <a:ext cx="2732088" cy="596900"/>
          </a:xfrm>
          <a:custGeom>
            <a:avLst/>
            <a:gdLst>
              <a:gd name="G0" fmla="+- 5400 0 0"/>
              <a:gd name="G1" fmla="+- 21600 0 5400"/>
              <a:gd name="G2" fmla="*/ 5400 1 2"/>
              <a:gd name="G3" fmla="+- 21600 0 G2"/>
              <a:gd name="G4" fmla="+/ 5400 21600 2"/>
              <a:gd name="G5" fmla="+/ G1 0 2"/>
              <a:gd name="G6" fmla="*/ 21600 21600 5400"/>
              <a:gd name="G7" fmla="*/ G6 1 2"/>
              <a:gd name="G8" fmla="+- 21600 0 G7"/>
              <a:gd name="G9" fmla="*/ 21600 1 2"/>
              <a:gd name="G10" fmla="+- 5400 0 G9"/>
              <a:gd name="G11" fmla="?: G10 G8 0"/>
              <a:gd name="G12" fmla="?: G10 G7 21600"/>
              <a:gd name="T0" fmla="*/ 18900 w 21600"/>
              <a:gd name="T1" fmla="*/ 10800 h 21600"/>
              <a:gd name="T2" fmla="*/ 10800 w 21600"/>
              <a:gd name="T3" fmla="*/ 21600 h 21600"/>
              <a:gd name="T4" fmla="*/ 2700 w 21600"/>
              <a:gd name="T5" fmla="*/ 10800 h 21600"/>
              <a:gd name="T6" fmla="*/ 10800 w 21600"/>
              <a:gd name="T7" fmla="*/ 0 h 21600"/>
              <a:gd name="T8" fmla="*/ 4500 w 21600"/>
              <a:gd name="T9" fmla="*/ 4500 h 21600"/>
              <a:gd name="T10" fmla="*/ 17100 w 21600"/>
              <a:gd name="T11" fmla="*/ 17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CCFF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1001" name="Line 25">
            <a:extLst>
              <a:ext uri="{FF2B5EF4-FFF2-40B4-BE49-F238E27FC236}">
                <a16:creationId xmlns:a16="http://schemas.microsoft.com/office/drawing/2014/main" id="{A3D8BC36-38F8-408B-9AC2-8EBF13EC46A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133600" y="2438400"/>
            <a:ext cx="0" cy="6096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1002" name="Line 26">
            <a:extLst>
              <a:ext uri="{FF2B5EF4-FFF2-40B4-BE49-F238E27FC236}">
                <a16:creationId xmlns:a16="http://schemas.microsoft.com/office/drawing/2014/main" id="{83432041-0747-43A4-9E28-D82C20780384}"/>
              </a:ext>
            </a:extLst>
          </p:cNvPr>
          <p:cNvSpPr>
            <a:spLocks noChangeShapeType="1"/>
          </p:cNvSpPr>
          <p:nvPr/>
        </p:nvSpPr>
        <p:spPr bwMode="auto">
          <a:xfrm>
            <a:off x="2133600" y="2438400"/>
            <a:ext cx="2286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1003" name="Line 27">
            <a:extLst>
              <a:ext uri="{FF2B5EF4-FFF2-40B4-BE49-F238E27FC236}">
                <a16:creationId xmlns:a16="http://schemas.microsoft.com/office/drawing/2014/main" id="{D983A8A2-EE47-41C2-B4F7-C471CCAAD82E}"/>
              </a:ext>
            </a:extLst>
          </p:cNvPr>
          <p:cNvSpPr>
            <a:spLocks noChangeShapeType="1"/>
          </p:cNvSpPr>
          <p:nvPr/>
        </p:nvSpPr>
        <p:spPr bwMode="auto">
          <a:xfrm>
            <a:off x="3200400" y="2438400"/>
            <a:ext cx="223838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1004" name="Line 28">
            <a:extLst>
              <a:ext uri="{FF2B5EF4-FFF2-40B4-BE49-F238E27FC236}">
                <a16:creationId xmlns:a16="http://schemas.microsoft.com/office/drawing/2014/main" id="{5336B30D-BF58-4DE0-B38B-44400ED3675B}"/>
              </a:ext>
            </a:extLst>
          </p:cNvPr>
          <p:cNvSpPr>
            <a:spLocks noChangeShapeType="1"/>
          </p:cNvSpPr>
          <p:nvPr/>
        </p:nvSpPr>
        <p:spPr bwMode="auto">
          <a:xfrm>
            <a:off x="2514600" y="1828800"/>
            <a:ext cx="0" cy="3810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1005" name="Line 29">
            <a:extLst>
              <a:ext uri="{FF2B5EF4-FFF2-40B4-BE49-F238E27FC236}">
                <a16:creationId xmlns:a16="http://schemas.microsoft.com/office/drawing/2014/main" id="{E357049A-9364-4B77-BCED-61006126099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043238" y="1828800"/>
            <a:ext cx="0" cy="3810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1006" name="Rectangle 30">
            <a:extLst>
              <a:ext uri="{FF2B5EF4-FFF2-40B4-BE49-F238E27FC236}">
                <a16:creationId xmlns:a16="http://schemas.microsoft.com/office/drawing/2014/main" id="{13E13176-7103-435B-ACE2-C6F3588200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038600"/>
            <a:ext cx="14081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CCFFFF"/>
                </a:solidFill>
                <a:ea typeface="宋体" panose="02010600030101010101" pitchFamily="2" charset="-122"/>
              </a:rPr>
              <a:t>压气机</a:t>
            </a:r>
          </a:p>
        </p:txBody>
      </p:sp>
      <p:sp>
        <p:nvSpPr>
          <p:cNvPr id="511007" name="Rectangle 31">
            <a:extLst>
              <a:ext uri="{FF2B5EF4-FFF2-40B4-BE49-F238E27FC236}">
                <a16:creationId xmlns:a16="http://schemas.microsoft.com/office/drawing/2014/main" id="{1363659B-DEBA-449F-8764-28CAA16F11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59100" y="25431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6</a:t>
            </a:r>
            <a:endParaRPr lang="en-US" altLang="zh-CN" baseline="-250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11008" name="Rectangle 32">
            <a:extLst>
              <a:ext uri="{FF2B5EF4-FFF2-40B4-BE49-F238E27FC236}">
                <a16:creationId xmlns:a16="http://schemas.microsoft.com/office/drawing/2014/main" id="{8D5D110F-0EE9-49E5-9553-12BC83CACB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6825" y="2619375"/>
            <a:ext cx="52228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2’</a:t>
            </a:r>
          </a:p>
        </p:txBody>
      </p:sp>
      <p:sp>
        <p:nvSpPr>
          <p:cNvPr id="511009" name="AutoShape 33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E3A52D71-8926-4B18-AEB7-DCF3AAE302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5867400"/>
            <a:ext cx="1066800" cy="685800"/>
          </a:xfrm>
          <a:prstGeom prst="actionButtonReturn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1010" name="Rectangle 34">
            <a:extLst>
              <a:ext uri="{FF2B5EF4-FFF2-40B4-BE49-F238E27FC236}">
                <a16:creationId xmlns:a16="http://schemas.microsoft.com/office/drawing/2014/main" id="{5D6F71FB-DDF3-4BBE-9F38-B7E69073E8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238" y="1143000"/>
            <a:ext cx="2925762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GB" altLang="zh-CN" sz="3600">
                <a:ea typeface="宋体" panose="02010600030101010101" pitchFamily="2" charset="-122"/>
              </a:rPr>
              <a:t>Intercooler</a:t>
            </a:r>
            <a:endParaRPr lang="en-US" altLang="zh-CN" sz="3600">
              <a:ea typeface="宋体" panose="02010600030101010101" pitchFamily="2" charset="-122"/>
            </a:endParaRPr>
          </a:p>
        </p:txBody>
      </p:sp>
      <p:pic>
        <p:nvPicPr>
          <p:cNvPr id="511011" name="Picture 35">
            <a:extLst>
              <a:ext uri="{FF2B5EF4-FFF2-40B4-BE49-F238E27FC236}">
                <a16:creationId xmlns:a16="http://schemas.microsoft.com/office/drawing/2014/main" id="{6A3CF5CD-9076-40A5-BCC8-AC8AB6F4E6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4578350"/>
            <a:ext cx="3684588" cy="227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426" name="Rectangle 2">
            <a:extLst>
              <a:ext uri="{FF2B5EF4-FFF2-40B4-BE49-F238E27FC236}">
                <a16:creationId xmlns:a16="http://schemas.microsoft.com/office/drawing/2014/main" id="{6959DF09-F018-48EB-BBCB-6986AF4A139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66688"/>
            <a:ext cx="8153400" cy="823912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压气机间冷在</a:t>
            </a:r>
            <a:r>
              <a:rPr lang="en-US" altLang="zh-CN" sz="4800" b="1" i="1">
                <a:solidFill>
                  <a:srgbClr val="66FF66"/>
                </a:solidFill>
                <a:latin typeface="Times New Roman" panose="02020603050405020304" pitchFamily="18" charset="0"/>
                <a:ea typeface="楷体_GB2312" pitchFamily="49" charset="-122"/>
              </a:rPr>
              <a:t>Ts</a:t>
            </a:r>
            <a:r>
              <a:rPr lang="zh-CN" altLang="en-US" sz="4800" b="1">
                <a:ea typeface="楷体_GB2312" pitchFamily="49" charset="-122"/>
              </a:rPr>
              <a:t>图上的表示</a:t>
            </a:r>
          </a:p>
        </p:txBody>
      </p:sp>
      <p:sp>
        <p:nvSpPr>
          <p:cNvPr id="487427" name="Rectangle 3">
            <a:extLst>
              <a:ext uri="{FF2B5EF4-FFF2-40B4-BE49-F238E27FC236}">
                <a16:creationId xmlns:a16="http://schemas.microsoft.com/office/drawing/2014/main" id="{815AFAA0-E6C6-47A9-8ED3-82C3C85FC8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0950" y="33813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87428" name="Line 4">
            <a:extLst>
              <a:ext uri="{FF2B5EF4-FFF2-40B4-BE49-F238E27FC236}">
                <a16:creationId xmlns:a16="http://schemas.microsoft.com/office/drawing/2014/main" id="{55B2F74C-61F4-4BA9-A2E9-8153F93E50F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429250" y="1905000"/>
            <a:ext cx="0" cy="3667125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7429" name="Line 5">
            <a:extLst>
              <a:ext uri="{FF2B5EF4-FFF2-40B4-BE49-F238E27FC236}">
                <a16:creationId xmlns:a16="http://schemas.microsoft.com/office/drawing/2014/main" id="{B392A6D3-8F76-4504-9703-42807C09D15D}"/>
              </a:ext>
            </a:extLst>
          </p:cNvPr>
          <p:cNvSpPr>
            <a:spLocks noChangeShapeType="1"/>
          </p:cNvSpPr>
          <p:nvPr/>
        </p:nvSpPr>
        <p:spPr bwMode="auto">
          <a:xfrm>
            <a:off x="5429250" y="5562600"/>
            <a:ext cx="3368675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7430" name="Line 6">
            <a:extLst>
              <a:ext uri="{FF2B5EF4-FFF2-40B4-BE49-F238E27FC236}">
                <a16:creationId xmlns:a16="http://schemas.microsoft.com/office/drawing/2014/main" id="{2360E6C1-FA31-4742-B4E6-78F8E473CF14}"/>
              </a:ext>
            </a:extLst>
          </p:cNvPr>
          <p:cNvSpPr>
            <a:spLocks noChangeShapeType="1"/>
          </p:cNvSpPr>
          <p:nvPr/>
        </p:nvSpPr>
        <p:spPr bwMode="auto">
          <a:xfrm>
            <a:off x="6648450" y="3965575"/>
            <a:ext cx="0" cy="857250"/>
          </a:xfrm>
          <a:prstGeom prst="line">
            <a:avLst/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7431" name="Line 7">
            <a:extLst>
              <a:ext uri="{FF2B5EF4-FFF2-40B4-BE49-F238E27FC236}">
                <a16:creationId xmlns:a16="http://schemas.microsoft.com/office/drawing/2014/main" id="{926FED6B-76F0-4E6A-8744-2E100D17B6C9}"/>
              </a:ext>
            </a:extLst>
          </p:cNvPr>
          <p:cNvSpPr>
            <a:spLocks noChangeShapeType="1"/>
          </p:cNvSpPr>
          <p:nvPr/>
        </p:nvSpPr>
        <p:spPr bwMode="auto">
          <a:xfrm>
            <a:off x="8477250" y="2514600"/>
            <a:ext cx="0" cy="857250"/>
          </a:xfrm>
          <a:prstGeom prst="line">
            <a:avLst/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7432" name="Rectangle 8">
            <a:extLst>
              <a:ext uri="{FF2B5EF4-FFF2-40B4-BE49-F238E27FC236}">
                <a16:creationId xmlns:a16="http://schemas.microsoft.com/office/drawing/2014/main" id="{FC6E998F-03C3-4ABF-A965-01401C0345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7150" y="4767263"/>
            <a:ext cx="387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87433" name="Rectangle 9">
            <a:extLst>
              <a:ext uri="{FF2B5EF4-FFF2-40B4-BE49-F238E27FC236}">
                <a16:creationId xmlns:a16="http://schemas.microsoft.com/office/drawing/2014/main" id="{5929B5CF-7C19-4C0E-BE27-A7A8A3CAD5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40750" y="2009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87434" name="Rectangle 10">
            <a:extLst>
              <a:ext uri="{FF2B5EF4-FFF2-40B4-BE49-F238E27FC236}">
                <a16:creationId xmlns:a16="http://schemas.microsoft.com/office/drawing/2014/main" id="{B5E8F11D-1DC0-4C15-A40A-B1880F883C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40750" y="28479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87435" name="Rectangle 11">
            <a:extLst>
              <a:ext uri="{FF2B5EF4-FFF2-40B4-BE49-F238E27FC236}">
                <a16:creationId xmlns:a16="http://schemas.microsoft.com/office/drawing/2014/main" id="{D65902D8-43C1-457F-941E-9D9328E848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2200" y="1828800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T</a:t>
            </a:r>
          </a:p>
        </p:txBody>
      </p:sp>
      <p:sp>
        <p:nvSpPr>
          <p:cNvPr id="487436" name="Rectangle 12">
            <a:extLst>
              <a:ext uri="{FF2B5EF4-FFF2-40B4-BE49-F238E27FC236}">
                <a16:creationId xmlns:a16="http://schemas.microsoft.com/office/drawing/2014/main" id="{BD3E68B4-8077-46FF-BA74-0BBEF38E26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58200" y="5514975"/>
            <a:ext cx="3429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487437" name="Freeform 13">
            <a:extLst>
              <a:ext uri="{FF2B5EF4-FFF2-40B4-BE49-F238E27FC236}">
                <a16:creationId xmlns:a16="http://schemas.microsoft.com/office/drawing/2014/main" id="{5CB1465E-4F24-499A-95E6-A6D44DBE3982}"/>
              </a:ext>
            </a:extLst>
          </p:cNvPr>
          <p:cNvSpPr>
            <a:spLocks/>
          </p:cNvSpPr>
          <p:nvPr/>
        </p:nvSpPr>
        <p:spPr bwMode="auto">
          <a:xfrm>
            <a:off x="6648450" y="2514600"/>
            <a:ext cx="1828800" cy="1447800"/>
          </a:xfrm>
          <a:custGeom>
            <a:avLst/>
            <a:gdLst>
              <a:gd name="T0" fmla="*/ 0 w 1152"/>
              <a:gd name="T1" fmla="*/ 912 h 912"/>
              <a:gd name="T2" fmla="*/ 576 w 1152"/>
              <a:gd name="T3" fmla="*/ 528 h 912"/>
              <a:gd name="T4" fmla="*/ 1152 w 1152"/>
              <a:gd name="T5" fmla="*/ 0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52" h="912">
                <a:moveTo>
                  <a:pt x="0" y="912"/>
                </a:moveTo>
                <a:cubicBezTo>
                  <a:pt x="192" y="796"/>
                  <a:pt x="384" y="680"/>
                  <a:pt x="576" y="528"/>
                </a:cubicBezTo>
                <a:cubicBezTo>
                  <a:pt x="768" y="376"/>
                  <a:pt x="960" y="188"/>
                  <a:pt x="1152" y="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7438" name="Freeform 14">
            <a:extLst>
              <a:ext uri="{FF2B5EF4-FFF2-40B4-BE49-F238E27FC236}">
                <a16:creationId xmlns:a16="http://schemas.microsoft.com/office/drawing/2014/main" id="{C4B9D7FF-6079-4E33-88D5-16B8C508283E}"/>
              </a:ext>
            </a:extLst>
          </p:cNvPr>
          <p:cNvSpPr>
            <a:spLocks/>
          </p:cNvSpPr>
          <p:nvPr/>
        </p:nvSpPr>
        <p:spPr bwMode="auto">
          <a:xfrm>
            <a:off x="6648450" y="3352800"/>
            <a:ext cx="1828800" cy="1447800"/>
          </a:xfrm>
          <a:custGeom>
            <a:avLst/>
            <a:gdLst>
              <a:gd name="T0" fmla="*/ 0 w 1152"/>
              <a:gd name="T1" fmla="*/ 912 h 912"/>
              <a:gd name="T2" fmla="*/ 768 w 1152"/>
              <a:gd name="T3" fmla="*/ 480 h 912"/>
              <a:gd name="T4" fmla="*/ 1152 w 1152"/>
              <a:gd name="T5" fmla="*/ 0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52" h="912">
                <a:moveTo>
                  <a:pt x="0" y="912"/>
                </a:moveTo>
                <a:cubicBezTo>
                  <a:pt x="288" y="772"/>
                  <a:pt x="576" y="632"/>
                  <a:pt x="768" y="480"/>
                </a:cubicBezTo>
                <a:cubicBezTo>
                  <a:pt x="960" y="328"/>
                  <a:pt x="1056" y="164"/>
                  <a:pt x="1152" y="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7439" name="Rectangle 15">
            <a:extLst>
              <a:ext uri="{FF2B5EF4-FFF2-40B4-BE49-F238E27FC236}">
                <a16:creationId xmlns:a16="http://schemas.microsoft.com/office/drawing/2014/main" id="{1AD56A6E-8E38-4417-8CB7-5C5F13E231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4363" y="3686175"/>
            <a:ext cx="52228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2’</a:t>
            </a:r>
          </a:p>
        </p:txBody>
      </p:sp>
      <p:sp>
        <p:nvSpPr>
          <p:cNvPr id="487440" name="Rectangle 16">
            <a:extLst>
              <a:ext uri="{FF2B5EF4-FFF2-40B4-BE49-F238E27FC236}">
                <a16:creationId xmlns:a16="http://schemas.microsoft.com/office/drawing/2014/main" id="{11B28652-023D-40F5-BC09-FE227E5132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6100" y="4676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6</a:t>
            </a:r>
            <a:endParaRPr lang="en-US" altLang="zh-CN" baseline="-25000">
              <a:ea typeface="宋体" panose="02010600030101010101" pitchFamily="2" charset="-122"/>
            </a:endParaRPr>
          </a:p>
        </p:txBody>
      </p:sp>
      <p:sp>
        <p:nvSpPr>
          <p:cNvPr id="487441" name="Freeform 17">
            <a:extLst>
              <a:ext uri="{FF2B5EF4-FFF2-40B4-BE49-F238E27FC236}">
                <a16:creationId xmlns:a16="http://schemas.microsoft.com/office/drawing/2014/main" id="{96A161A7-47EB-45FC-A5B6-179D82466910}"/>
              </a:ext>
            </a:extLst>
          </p:cNvPr>
          <p:cNvSpPr>
            <a:spLocks/>
          </p:cNvSpPr>
          <p:nvPr/>
        </p:nvSpPr>
        <p:spPr bwMode="auto">
          <a:xfrm>
            <a:off x="5943600" y="3962400"/>
            <a:ext cx="685800" cy="381000"/>
          </a:xfrm>
          <a:custGeom>
            <a:avLst/>
            <a:gdLst>
              <a:gd name="T0" fmla="*/ 432 w 432"/>
              <a:gd name="T1" fmla="*/ 0 h 240"/>
              <a:gd name="T2" fmla="*/ 192 w 432"/>
              <a:gd name="T3" fmla="*/ 144 h 240"/>
              <a:gd name="T4" fmla="*/ 0 w 432"/>
              <a:gd name="T5" fmla="*/ 24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2" h="240">
                <a:moveTo>
                  <a:pt x="432" y="0"/>
                </a:moveTo>
                <a:cubicBezTo>
                  <a:pt x="348" y="52"/>
                  <a:pt x="264" y="104"/>
                  <a:pt x="192" y="144"/>
                </a:cubicBezTo>
                <a:cubicBezTo>
                  <a:pt x="120" y="184"/>
                  <a:pt x="60" y="212"/>
                  <a:pt x="0" y="240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7442" name="Line 18">
            <a:extLst>
              <a:ext uri="{FF2B5EF4-FFF2-40B4-BE49-F238E27FC236}">
                <a16:creationId xmlns:a16="http://schemas.microsoft.com/office/drawing/2014/main" id="{F7E5F143-BFE3-42A9-870A-4E23B9FEC31A}"/>
              </a:ext>
            </a:extLst>
          </p:cNvPr>
          <p:cNvSpPr>
            <a:spLocks noChangeShapeType="1"/>
          </p:cNvSpPr>
          <p:nvPr/>
        </p:nvSpPr>
        <p:spPr bwMode="auto">
          <a:xfrm>
            <a:off x="5943600" y="4343400"/>
            <a:ext cx="0" cy="38100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7443" name="Freeform 19">
            <a:extLst>
              <a:ext uri="{FF2B5EF4-FFF2-40B4-BE49-F238E27FC236}">
                <a16:creationId xmlns:a16="http://schemas.microsoft.com/office/drawing/2014/main" id="{FDD721CE-BC8B-4861-A23A-D6C84C634EAB}"/>
              </a:ext>
            </a:extLst>
          </p:cNvPr>
          <p:cNvSpPr>
            <a:spLocks/>
          </p:cNvSpPr>
          <p:nvPr/>
        </p:nvSpPr>
        <p:spPr bwMode="auto">
          <a:xfrm>
            <a:off x="5943600" y="4343400"/>
            <a:ext cx="685800" cy="381000"/>
          </a:xfrm>
          <a:custGeom>
            <a:avLst/>
            <a:gdLst>
              <a:gd name="T0" fmla="*/ 432 w 432"/>
              <a:gd name="T1" fmla="*/ 0 h 240"/>
              <a:gd name="T2" fmla="*/ 240 w 432"/>
              <a:gd name="T3" fmla="*/ 144 h 240"/>
              <a:gd name="T4" fmla="*/ 0 w 432"/>
              <a:gd name="T5" fmla="*/ 24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2" h="240">
                <a:moveTo>
                  <a:pt x="432" y="0"/>
                </a:moveTo>
                <a:cubicBezTo>
                  <a:pt x="372" y="52"/>
                  <a:pt x="312" y="104"/>
                  <a:pt x="240" y="144"/>
                </a:cubicBezTo>
                <a:cubicBezTo>
                  <a:pt x="168" y="184"/>
                  <a:pt x="84" y="212"/>
                  <a:pt x="0" y="240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7444" name="Rectangle 20">
            <a:extLst>
              <a:ext uri="{FF2B5EF4-FFF2-40B4-BE49-F238E27FC236}">
                <a16:creationId xmlns:a16="http://schemas.microsoft.com/office/drawing/2014/main" id="{D986CB3D-07BE-4A44-A203-19E2CDEF34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5750" y="3914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5</a:t>
            </a:r>
          </a:p>
        </p:txBody>
      </p:sp>
      <p:sp>
        <p:nvSpPr>
          <p:cNvPr id="487445" name="Rectangle 21">
            <a:extLst>
              <a:ext uri="{FF2B5EF4-FFF2-40B4-BE49-F238E27FC236}">
                <a16:creationId xmlns:a16="http://schemas.microsoft.com/office/drawing/2014/main" id="{C6A92F35-4CE9-4605-BDB5-566ED4EEF2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18363" y="3611563"/>
            <a:ext cx="47783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66FF66"/>
                </a:solidFill>
                <a:ea typeface="宋体" panose="02010600030101010101" pitchFamily="2" charset="-122"/>
              </a:rPr>
              <a:t>A</a:t>
            </a:r>
            <a:endParaRPr lang="en-US" altLang="zh-CN" baseline="-25000">
              <a:solidFill>
                <a:srgbClr val="66FF66"/>
              </a:solidFill>
              <a:ea typeface="宋体" panose="02010600030101010101" pitchFamily="2" charset="-122"/>
            </a:endParaRPr>
          </a:p>
        </p:txBody>
      </p:sp>
      <p:sp>
        <p:nvSpPr>
          <p:cNvPr id="487446" name="Rectangle 22">
            <a:extLst>
              <a:ext uri="{FF2B5EF4-FFF2-40B4-BE49-F238E27FC236}">
                <a16:creationId xmlns:a16="http://schemas.microsoft.com/office/drawing/2014/main" id="{75DCF969-15B4-43EA-95FE-0FF1584405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69013" y="4067175"/>
            <a:ext cx="45561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B</a:t>
            </a:r>
            <a:endParaRPr lang="en-US" altLang="zh-CN" baseline="-25000">
              <a:ea typeface="宋体" panose="02010600030101010101" pitchFamily="2" charset="-122"/>
            </a:endParaRPr>
          </a:p>
        </p:txBody>
      </p:sp>
      <p:graphicFrame>
        <p:nvGraphicFramePr>
          <p:cNvPr id="487447" name="Object 23">
            <a:extLst>
              <a:ext uri="{FF2B5EF4-FFF2-40B4-BE49-F238E27FC236}">
                <a16:creationId xmlns:a16="http://schemas.microsoft.com/office/drawing/2014/main" id="{A016BD97-A5F0-40F1-9570-C8BA511EC4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014840"/>
              </p:ext>
            </p:extLst>
          </p:nvPr>
        </p:nvGraphicFramePr>
        <p:xfrm>
          <a:off x="533400" y="1295400"/>
          <a:ext cx="1889125" cy="1336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7529" name="Equation" r:id="rId4" imgW="622080" imgH="444240" progId="Equation.DSMT4">
                  <p:embed/>
                </p:oleObj>
              </mc:Choice>
              <mc:Fallback>
                <p:oleObj name="Equation" r:id="rId4" imgW="622080" imgH="444240" progId="Equation.DSMT4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" y="1295400"/>
                        <a:ext cx="1889125" cy="1336675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7448" name="AutoShape 24">
            <a:extLst>
              <a:ext uri="{FF2B5EF4-FFF2-40B4-BE49-F238E27FC236}">
                <a16:creationId xmlns:a16="http://schemas.microsoft.com/office/drawing/2014/main" id="{5B245F8D-1C41-43B0-884F-B1897A8AD7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2133600"/>
            <a:ext cx="219075" cy="414338"/>
          </a:xfrm>
          <a:prstGeom prst="upArrow">
            <a:avLst>
              <a:gd name="adj1" fmla="val 50000"/>
              <a:gd name="adj2" fmla="val 47283"/>
            </a:avLst>
          </a:prstGeom>
          <a:solidFill>
            <a:srgbClr val="99FFCC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7449" name="AutoShape 25">
            <a:extLst>
              <a:ext uri="{FF2B5EF4-FFF2-40B4-BE49-F238E27FC236}">
                <a16:creationId xmlns:a16="http://schemas.microsoft.com/office/drawing/2014/main" id="{05D7F165-651B-438A-B0B3-7EF317172E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47925" y="1447800"/>
            <a:ext cx="219075" cy="414338"/>
          </a:xfrm>
          <a:prstGeom prst="upArrow">
            <a:avLst>
              <a:gd name="adj1" fmla="val 50000"/>
              <a:gd name="adj2" fmla="val 47283"/>
            </a:avLst>
          </a:prstGeom>
          <a:solidFill>
            <a:srgbClr val="99FFCC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7450" name="Rectangle 26">
            <a:extLst>
              <a:ext uri="{FF2B5EF4-FFF2-40B4-BE49-F238E27FC236}">
                <a16:creationId xmlns:a16="http://schemas.microsoft.com/office/drawing/2014/main" id="{0A86D704-5679-4DE1-80BB-7C3908F498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613" y="2781300"/>
            <a:ext cx="438308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66FF66"/>
                </a:solidFill>
                <a:ea typeface="宋体" panose="02010600030101010101" pitchFamily="2" charset="-122"/>
              </a:rPr>
              <a:t>12341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和</a:t>
            </a:r>
            <a:r>
              <a:rPr lang="en-US" altLang="zh-CN">
                <a:ea typeface="宋体" panose="02010600030101010101" pitchFamily="2" charset="-122"/>
              </a:rPr>
              <a:t>62’256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hlinkClick r:id="rId6" action="ppaction://hlinksldjump"/>
              </a:rPr>
              <a:t>联合工作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graphicFrame>
        <p:nvGraphicFramePr>
          <p:cNvPr id="487451" name="Object 27">
            <a:extLst>
              <a:ext uri="{FF2B5EF4-FFF2-40B4-BE49-F238E27FC236}">
                <a16:creationId xmlns:a16="http://schemas.microsoft.com/office/drawing/2014/main" id="{60787FF1-1B03-404F-ADCB-18026CF2EC0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39875" y="5013325"/>
          <a:ext cx="1812925" cy="725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7530" name="Equation" r:id="rId7" imgW="596880" imgH="241200" progId="Equation.DSMT4">
                  <p:embed/>
                </p:oleObj>
              </mc:Choice>
              <mc:Fallback>
                <p:oleObj name="Equation" r:id="rId7" imgW="596880" imgH="241200" progId="Equation.DSMT4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39875" y="5013325"/>
                        <a:ext cx="1812925" cy="725488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 w="9525">
                        <a:solidFill>
                          <a:srgbClr val="66FF66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7452" name="Object 28">
            <a:extLst>
              <a:ext uri="{FF2B5EF4-FFF2-40B4-BE49-F238E27FC236}">
                <a16:creationId xmlns:a16="http://schemas.microsoft.com/office/drawing/2014/main" id="{608BA006-FDD4-412D-91E7-D383B801E3B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22663" y="5013325"/>
          <a:ext cx="1735137" cy="725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7531" name="Equation" r:id="rId9" imgW="571320" imgH="241200" progId="Equation.DSMT4">
                  <p:embed/>
                </p:oleObj>
              </mc:Choice>
              <mc:Fallback>
                <p:oleObj name="Equation" r:id="rId9" imgW="571320" imgH="241200" progId="Equation.DSMT4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22663" y="5013325"/>
                        <a:ext cx="1735137" cy="725488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 w="9525">
                        <a:solidFill>
                          <a:srgbClr val="66FF66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7453" name="Object 29">
            <a:extLst>
              <a:ext uri="{FF2B5EF4-FFF2-40B4-BE49-F238E27FC236}">
                <a16:creationId xmlns:a16="http://schemas.microsoft.com/office/drawing/2014/main" id="{11DDEB3D-F876-41B6-BBFE-A5AE218CB6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4213" y="3429000"/>
          <a:ext cx="3303587" cy="1330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7532" name="Equation" r:id="rId11" imgW="1091880" imgH="444240" progId="Equation.DSMT4">
                  <p:embed/>
                </p:oleObj>
              </mc:Choice>
              <mc:Fallback>
                <p:oleObj name="Equation" r:id="rId11" imgW="1091880" imgH="444240" progId="Equation.DSMT4">
                  <p:embed/>
                  <p:pic>
                    <p:nvPicPr>
                      <p:cNvPr id="0" name="Object 2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4213" y="3429000"/>
                        <a:ext cx="3303587" cy="1330325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7454" name="AutoShape 30">
            <a:hlinkClick r:id="rId13" action="ppaction://hlinksldjump" highlightClick="1"/>
            <a:extLst>
              <a:ext uri="{FF2B5EF4-FFF2-40B4-BE49-F238E27FC236}">
                <a16:creationId xmlns:a16="http://schemas.microsoft.com/office/drawing/2014/main" id="{C70726F0-1D36-4B04-82F7-08D51064FF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4800" y="6172200"/>
            <a:ext cx="914400" cy="685800"/>
          </a:xfrm>
          <a:prstGeom prst="actionButtonReturn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7455" name="Rectangle 31">
            <a:extLst>
              <a:ext uri="{FF2B5EF4-FFF2-40B4-BE49-F238E27FC236}">
                <a16:creationId xmlns:a16="http://schemas.microsoft.com/office/drawing/2014/main" id="{A774AA74-6127-439D-BD5B-0BE547E1E1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7700" y="1339850"/>
            <a:ext cx="1025525" cy="1098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6600" i="1">
                <a:solidFill>
                  <a:srgbClr val="66FF66"/>
                </a:solidFill>
                <a:ea typeface="宋体" panose="02010600030101010101" pitchFamily="2" charset="-122"/>
              </a:rPr>
              <a:t>？</a:t>
            </a:r>
          </a:p>
        </p:txBody>
      </p:sp>
      <p:grpSp>
        <p:nvGrpSpPr>
          <p:cNvPr id="487457" name="Group 33">
            <a:extLst>
              <a:ext uri="{FF2B5EF4-FFF2-40B4-BE49-F238E27FC236}">
                <a16:creationId xmlns:a16="http://schemas.microsoft.com/office/drawing/2014/main" id="{71A1915A-1795-4E55-B0C7-6A1BBF3B0C58}"/>
              </a:ext>
            </a:extLst>
          </p:cNvPr>
          <p:cNvGrpSpPr>
            <a:grpSpLocks/>
          </p:cNvGrpSpPr>
          <p:nvPr/>
        </p:nvGrpSpPr>
        <p:grpSpPr bwMode="auto">
          <a:xfrm>
            <a:off x="0" y="4652963"/>
            <a:ext cx="1692275" cy="1439862"/>
            <a:chOff x="0" y="2614"/>
            <a:chExt cx="1066" cy="907"/>
          </a:xfrm>
        </p:grpSpPr>
        <p:sp>
          <p:nvSpPr>
            <p:cNvPr id="487458" name="AutoShape 34">
              <a:extLst>
                <a:ext uri="{FF2B5EF4-FFF2-40B4-BE49-F238E27FC236}">
                  <a16:creationId xmlns:a16="http://schemas.microsoft.com/office/drawing/2014/main" id="{AC630F31-6283-4320-9EB9-7830ABA6E2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614"/>
              <a:ext cx="1066" cy="907"/>
            </a:xfrm>
            <a:prstGeom prst="irregularSeal1">
              <a:avLst/>
            </a:prstGeom>
            <a:solidFill>
              <a:srgbClr val="CCFFFF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87459" name="Rectangle 35">
              <a:extLst>
                <a:ext uri="{FF2B5EF4-FFF2-40B4-BE49-F238E27FC236}">
                  <a16:creationId xmlns:a16="http://schemas.microsoft.com/office/drawing/2014/main" id="{559BF825-0DBF-43A2-BE2B-181E58CEF9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" y="2843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>
                  <a:solidFill>
                    <a:schemeClr val="bg2"/>
                  </a:solidFill>
                  <a:ea typeface="宋体" panose="02010600030101010101" pitchFamily="2" charset="-122"/>
                </a:rPr>
                <a:t>结论：</a:t>
              </a:r>
            </a:p>
          </p:txBody>
        </p:sp>
      </p:grpSp>
      <p:graphicFrame>
        <p:nvGraphicFramePr>
          <p:cNvPr id="35" name="Object 21">
            <a:extLst>
              <a:ext uri="{FF2B5EF4-FFF2-40B4-BE49-F238E27FC236}">
                <a16:creationId xmlns:a16="http://schemas.microsoft.com/office/drawing/2014/main" id="{F2DEAD18-AFFF-4094-B7E2-A3AC910E9C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7455848"/>
              </p:ext>
            </p:extLst>
          </p:nvPr>
        </p:nvGraphicFramePr>
        <p:xfrm>
          <a:off x="6107113" y="1065213"/>
          <a:ext cx="1974850" cy="1238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7533" name="Equation" r:id="rId14" imgW="787320" imgH="495000" progId="Equation.DSMT4">
                  <p:embed/>
                </p:oleObj>
              </mc:Choice>
              <mc:Fallback>
                <p:oleObj name="Equation" r:id="rId14" imgW="787320" imgH="495000" progId="Equation.DSMT4">
                  <p:embed/>
                  <p:pic>
                    <p:nvPicPr>
                      <p:cNvPr id="473109" name="Object 21">
                        <a:extLst>
                          <a:ext uri="{FF2B5EF4-FFF2-40B4-BE49-F238E27FC236}">
                            <a16:creationId xmlns:a16="http://schemas.microsoft.com/office/drawing/2014/main" id="{B6A165F1-CC03-444B-BB9C-8013CC508B3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07113" y="1065213"/>
                        <a:ext cx="1974850" cy="123825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7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874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874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74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74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7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874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874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874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874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7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87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87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87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87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874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874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874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874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874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874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874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874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874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874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19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0" fill="hold"/>
                                        <p:tgtEl>
                                          <p:spTgt spid="4874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0" fill="hold"/>
                                        <p:tgtEl>
                                          <p:spTgt spid="4874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 nodeType="clickPar">
                      <p:stCondLst>
                        <p:cond delay="indefinite"/>
                      </p:stCondLst>
                      <p:childTnLst>
                        <p:par>
                          <p:cTn id="6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874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874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 nodeType="clickPar">
                      <p:stCondLst>
                        <p:cond delay="indefinite"/>
                      </p:stCondLst>
                      <p:childTnLst>
                        <p:par>
                          <p:cTn id="7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7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 nodeType="clickPar">
                      <p:stCondLst>
                        <p:cond delay="indefinite"/>
                      </p:stCondLst>
                      <p:childTnLst>
                        <p:par>
                          <p:cTn id="7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7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874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874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4874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4874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6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8" dur="500"/>
                                        <p:tgtEl>
                                          <p:spTgt spid="487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 nodeType="clickPar">
                      <p:stCondLst>
                        <p:cond delay="indefinite"/>
                      </p:stCondLst>
                      <p:childTnLst>
                        <p:par>
                          <p:cTn id="1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3" dur="500"/>
                                        <p:tgtEl>
                                          <p:spTgt spid="487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7439" grpId="0" autoUpdateAnimBg="0"/>
      <p:bldP spid="487440" grpId="0" autoUpdateAnimBg="0"/>
      <p:bldP spid="487444" grpId="0" autoUpdateAnimBg="0"/>
      <p:bldP spid="487445" grpId="0" autoUpdateAnimBg="0"/>
      <p:bldP spid="487446" grpId="0" autoUpdateAnimBg="0"/>
      <p:bldP spid="487450" grpId="0" autoUpdateAnimBg="0"/>
      <p:bldP spid="487455" grpId="0" autoUpdateAnimBg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450" name="Rectangle 2">
            <a:extLst>
              <a:ext uri="{FF2B5EF4-FFF2-40B4-BE49-F238E27FC236}">
                <a16:creationId xmlns:a16="http://schemas.microsoft.com/office/drawing/2014/main" id="{B0D024A7-F721-49F5-BB32-BC4339700DC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447800" y="166688"/>
            <a:ext cx="6934200" cy="823912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压气机间冷热效率的推导</a:t>
            </a:r>
          </a:p>
        </p:txBody>
      </p:sp>
      <p:graphicFrame>
        <p:nvGraphicFramePr>
          <p:cNvPr id="488451" name="Object 3">
            <a:extLst>
              <a:ext uri="{FF2B5EF4-FFF2-40B4-BE49-F238E27FC236}">
                <a16:creationId xmlns:a16="http://schemas.microsoft.com/office/drawing/2014/main" id="{6922D1BB-9665-4639-88EA-E54A164597F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68425" y="1219200"/>
          <a:ext cx="6419850" cy="266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8575" name="Equation" r:id="rId3" imgW="2120760" imgH="888840" progId="Equation.DSMT4">
                  <p:embed/>
                </p:oleObj>
              </mc:Choice>
              <mc:Fallback>
                <p:oleObj name="Equation" r:id="rId3" imgW="2120760" imgH="888840" progId="Equation.DSMT4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68425" y="1219200"/>
                        <a:ext cx="6419850" cy="2663825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8452" name="Rectangle 4">
            <a:extLst>
              <a:ext uri="{FF2B5EF4-FFF2-40B4-BE49-F238E27FC236}">
                <a16:creationId xmlns:a16="http://schemas.microsoft.com/office/drawing/2014/main" id="{E06A6663-D081-4546-BF8D-57E0013D1A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1200" y="3933825"/>
            <a:ext cx="642938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当</a:t>
            </a:r>
          </a:p>
        </p:txBody>
      </p:sp>
      <p:graphicFrame>
        <p:nvGraphicFramePr>
          <p:cNvPr id="488453" name="Object 5">
            <a:extLst>
              <a:ext uri="{FF2B5EF4-FFF2-40B4-BE49-F238E27FC236}">
                <a16:creationId xmlns:a16="http://schemas.microsoft.com/office/drawing/2014/main" id="{261A5E50-99E9-4325-98B4-E4F01F78055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76400" y="3962400"/>
          <a:ext cx="1655763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8576" name="Equation" r:id="rId5" imgW="545760" imgH="228600" progId="Equation.DSMT4">
                  <p:embed/>
                </p:oleObj>
              </mc:Choice>
              <mc:Fallback>
                <p:oleObj name="Equation" r:id="rId5" imgW="545760" imgH="228600" progId="Equation.DSMT4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6400" y="3962400"/>
                        <a:ext cx="1655763" cy="687388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8454" name="Object 6">
            <a:extLst>
              <a:ext uri="{FF2B5EF4-FFF2-40B4-BE49-F238E27FC236}">
                <a16:creationId xmlns:a16="http://schemas.microsoft.com/office/drawing/2014/main" id="{3B94CDEE-0AFA-4144-9BDC-8DBC8C4EA4F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33900" y="3962400"/>
          <a:ext cx="273685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8577" name="Equation" r:id="rId7" imgW="901440" imgH="228600" progId="Equation.DSMT4">
                  <p:embed/>
                </p:oleObj>
              </mc:Choice>
              <mc:Fallback>
                <p:oleObj name="Equation" r:id="rId7" imgW="901440" imgH="228600" progId="Equation.DSMT4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33900" y="3962400"/>
                        <a:ext cx="2736850" cy="685800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8455" name="AutoShape 7">
            <a:extLst>
              <a:ext uri="{FF2B5EF4-FFF2-40B4-BE49-F238E27FC236}">
                <a16:creationId xmlns:a16="http://schemas.microsoft.com/office/drawing/2014/main" id="{CF2F4B8C-EF6A-42AD-8D18-0F30469FE0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1400" y="4267200"/>
            <a:ext cx="762000" cy="219075"/>
          </a:xfrm>
          <a:prstGeom prst="rightArrow">
            <a:avLst>
              <a:gd name="adj1" fmla="val 50000"/>
              <a:gd name="adj2" fmla="val 86957"/>
            </a:avLst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88456" name="Object 8">
            <a:extLst>
              <a:ext uri="{FF2B5EF4-FFF2-40B4-BE49-F238E27FC236}">
                <a16:creationId xmlns:a16="http://schemas.microsoft.com/office/drawing/2014/main" id="{7D7F61CA-FB14-4600-A2CC-A09F486D2B4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00213" y="4800600"/>
          <a:ext cx="1652587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8578" name="Equation" r:id="rId9" imgW="545760" imgH="228600" progId="Equation.DSMT4">
                  <p:embed/>
                </p:oleObj>
              </mc:Choice>
              <mc:Fallback>
                <p:oleObj name="Equation" r:id="rId9" imgW="545760" imgH="228600" progId="Equation.DSMT4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00213" y="4800600"/>
                        <a:ext cx="1652587" cy="68580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8457" name="AutoShape 9">
            <a:extLst>
              <a:ext uri="{FF2B5EF4-FFF2-40B4-BE49-F238E27FC236}">
                <a16:creationId xmlns:a16="http://schemas.microsoft.com/office/drawing/2014/main" id="{B7E60A51-CC4C-4A2B-A7C5-DBC0067856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1400" y="5038725"/>
            <a:ext cx="762000" cy="219075"/>
          </a:xfrm>
          <a:prstGeom prst="rightArrow">
            <a:avLst>
              <a:gd name="adj1" fmla="val 50000"/>
              <a:gd name="adj2" fmla="val 86957"/>
            </a:avLst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88458" name="Object 10">
            <a:extLst>
              <a:ext uri="{FF2B5EF4-FFF2-40B4-BE49-F238E27FC236}">
                <a16:creationId xmlns:a16="http://schemas.microsoft.com/office/drawing/2014/main" id="{E57C3888-8803-4564-8F95-511E83DACE6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79938" y="4799013"/>
          <a:ext cx="2735262" cy="687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8579" name="Equation" r:id="rId11" imgW="901440" imgH="228600" progId="Equation.DSMT4">
                  <p:embed/>
                </p:oleObj>
              </mc:Choice>
              <mc:Fallback>
                <p:oleObj name="Equation" r:id="rId11" imgW="901440" imgH="228600" progId="Equation.DSMT4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9938" y="4799013"/>
                        <a:ext cx="2735262" cy="687387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8459" name="Object 11">
            <a:extLst>
              <a:ext uri="{FF2B5EF4-FFF2-40B4-BE49-F238E27FC236}">
                <a16:creationId xmlns:a16="http://schemas.microsoft.com/office/drawing/2014/main" id="{0D5AB510-711A-4834-B1B4-6736D06D3D4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00213" y="5638800"/>
          <a:ext cx="1652587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8580" name="Equation" r:id="rId13" imgW="545760" imgH="228600" progId="Equation.DSMT4">
                  <p:embed/>
                </p:oleObj>
              </mc:Choice>
              <mc:Fallback>
                <p:oleObj name="Equation" r:id="rId13" imgW="545760" imgH="228600" progId="Equation.DSMT4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00213" y="5638800"/>
                        <a:ext cx="1652587" cy="685800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8460" name="AutoShape 12">
            <a:extLst>
              <a:ext uri="{FF2B5EF4-FFF2-40B4-BE49-F238E27FC236}">
                <a16:creationId xmlns:a16="http://schemas.microsoft.com/office/drawing/2014/main" id="{45D7B5BB-61A2-4868-A695-0B128AF854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1400" y="5876925"/>
            <a:ext cx="762000" cy="219075"/>
          </a:xfrm>
          <a:prstGeom prst="rightArrow">
            <a:avLst>
              <a:gd name="adj1" fmla="val 50000"/>
              <a:gd name="adj2" fmla="val 86957"/>
            </a:avLst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88461" name="Object 13">
            <a:extLst>
              <a:ext uri="{FF2B5EF4-FFF2-40B4-BE49-F238E27FC236}">
                <a16:creationId xmlns:a16="http://schemas.microsoft.com/office/drawing/2014/main" id="{7DE0400A-9FC5-4F47-831F-6FCE9EFA067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72000" y="5600700"/>
          <a:ext cx="2732088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8581" name="Equation" r:id="rId15" imgW="901440" imgH="228600" progId="Equation.DSMT4">
                  <p:embed/>
                </p:oleObj>
              </mc:Choice>
              <mc:Fallback>
                <p:oleObj name="Equation" r:id="rId15" imgW="901440" imgH="228600" progId="Equation.DSMT4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0" y="5600700"/>
                        <a:ext cx="2732088" cy="685800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8462" name="AutoShape 14">
            <a:hlinkClick r:id="rId17" action="ppaction://hlinksldjump" highlightClick="1"/>
            <a:extLst>
              <a:ext uri="{FF2B5EF4-FFF2-40B4-BE49-F238E27FC236}">
                <a16:creationId xmlns:a16="http://schemas.microsoft.com/office/drawing/2014/main" id="{7EB006F1-0E8C-44A5-931B-6FE30F84D8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4800" y="5715000"/>
            <a:ext cx="914400" cy="609600"/>
          </a:xfrm>
          <a:prstGeom prst="actionButtonReturn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84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84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88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8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488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488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8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1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488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8" dur="500"/>
                                        <p:tgtEl>
                                          <p:spTgt spid="488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8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4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6" dur="500"/>
                                        <p:tgtEl>
                                          <p:spTgt spid="488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8452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62" name="Rectangle 2">
            <a:extLst>
              <a:ext uri="{FF2B5EF4-FFF2-40B4-BE49-F238E27FC236}">
                <a16:creationId xmlns:a16="http://schemas.microsoft.com/office/drawing/2014/main" id="{F5F2B9CB-F73A-40E6-A165-C12535B3C7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44475"/>
            <a:ext cx="8305800" cy="823913"/>
          </a:xfrm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柴油机与汽油</a:t>
            </a:r>
            <a:r>
              <a:rPr lang="zh-CN" altLang="en-US" sz="4800" b="1">
                <a:ea typeface="楷体_GB2312" pitchFamily="49" charset="-122"/>
              </a:rPr>
              <a:t>机动力循环图示</a:t>
            </a:r>
          </a:p>
        </p:txBody>
      </p:sp>
      <p:sp>
        <p:nvSpPr>
          <p:cNvPr id="450563" name="Line 3">
            <a:extLst>
              <a:ext uri="{FF2B5EF4-FFF2-40B4-BE49-F238E27FC236}">
                <a16:creationId xmlns:a16="http://schemas.microsoft.com/office/drawing/2014/main" id="{E9A40393-65DC-4BA8-9A10-33B7DDE8B0E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219200" y="2057400"/>
            <a:ext cx="0" cy="34290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0564" name="Line 4">
            <a:extLst>
              <a:ext uri="{FF2B5EF4-FFF2-40B4-BE49-F238E27FC236}">
                <a16:creationId xmlns:a16="http://schemas.microsoft.com/office/drawing/2014/main" id="{403137F5-CEAC-4488-9C53-35F277DE132A}"/>
              </a:ext>
            </a:extLst>
          </p:cNvPr>
          <p:cNvSpPr>
            <a:spLocks noChangeShapeType="1"/>
          </p:cNvSpPr>
          <p:nvPr/>
        </p:nvSpPr>
        <p:spPr bwMode="auto">
          <a:xfrm>
            <a:off x="1219200" y="5486400"/>
            <a:ext cx="2895600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0565" name="Line 5">
            <a:extLst>
              <a:ext uri="{FF2B5EF4-FFF2-40B4-BE49-F238E27FC236}">
                <a16:creationId xmlns:a16="http://schemas.microsoft.com/office/drawing/2014/main" id="{F812362A-852C-49AC-B8C8-9D6C5B60D10C}"/>
              </a:ext>
            </a:extLst>
          </p:cNvPr>
          <p:cNvSpPr>
            <a:spLocks noChangeShapeType="1"/>
          </p:cNvSpPr>
          <p:nvPr/>
        </p:nvSpPr>
        <p:spPr bwMode="auto">
          <a:xfrm>
            <a:off x="1981200" y="2667000"/>
            <a:ext cx="0" cy="762000"/>
          </a:xfrm>
          <a:prstGeom prst="line">
            <a:avLst/>
          </a:prstGeom>
          <a:noFill/>
          <a:ln w="38100" cap="sq">
            <a:solidFill>
              <a:srgbClr val="00FF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0566" name="Line 6">
            <a:extLst>
              <a:ext uri="{FF2B5EF4-FFF2-40B4-BE49-F238E27FC236}">
                <a16:creationId xmlns:a16="http://schemas.microsoft.com/office/drawing/2014/main" id="{469A764A-AA25-4FFE-9BD1-905B4376C1CB}"/>
              </a:ext>
            </a:extLst>
          </p:cNvPr>
          <p:cNvSpPr>
            <a:spLocks noChangeShapeType="1"/>
          </p:cNvSpPr>
          <p:nvPr/>
        </p:nvSpPr>
        <p:spPr bwMode="auto">
          <a:xfrm>
            <a:off x="1981200" y="2667000"/>
            <a:ext cx="7620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0567" name="Freeform 7">
            <a:extLst>
              <a:ext uri="{FF2B5EF4-FFF2-40B4-BE49-F238E27FC236}">
                <a16:creationId xmlns:a16="http://schemas.microsoft.com/office/drawing/2014/main" id="{D870D1DA-F0FF-4B71-8C2B-9D469B211104}"/>
              </a:ext>
            </a:extLst>
          </p:cNvPr>
          <p:cNvSpPr>
            <a:spLocks/>
          </p:cNvSpPr>
          <p:nvPr/>
        </p:nvSpPr>
        <p:spPr bwMode="auto">
          <a:xfrm>
            <a:off x="2743200" y="2667000"/>
            <a:ext cx="990600" cy="1447800"/>
          </a:xfrm>
          <a:custGeom>
            <a:avLst/>
            <a:gdLst>
              <a:gd name="T0" fmla="*/ 0 w 624"/>
              <a:gd name="T1" fmla="*/ 0 h 912"/>
              <a:gd name="T2" fmla="*/ 144 w 624"/>
              <a:gd name="T3" fmla="*/ 432 h 912"/>
              <a:gd name="T4" fmla="*/ 624 w 624"/>
              <a:gd name="T5" fmla="*/ 912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24" h="912">
                <a:moveTo>
                  <a:pt x="0" y="0"/>
                </a:moveTo>
                <a:cubicBezTo>
                  <a:pt x="20" y="140"/>
                  <a:pt x="40" y="280"/>
                  <a:pt x="144" y="432"/>
                </a:cubicBezTo>
                <a:cubicBezTo>
                  <a:pt x="248" y="584"/>
                  <a:pt x="436" y="748"/>
                  <a:pt x="624" y="912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0568" name="Line 8">
            <a:extLst>
              <a:ext uri="{FF2B5EF4-FFF2-40B4-BE49-F238E27FC236}">
                <a16:creationId xmlns:a16="http://schemas.microsoft.com/office/drawing/2014/main" id="{1F226ED1-3BC3-4A8F-A37F-A8A15A6FEA70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4114800"/>
            <a:ext cx="0" cy="831850"/>
          </a:xfrm>
          <a:prstGeom prst="line">
            <a:avLst/>
          </a:prstGeom>
          <a:noFill/>
          <a:ln w="38100" cap="sq">
            <a:solidFill>
              <a:srgbClr val="00FF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0569" name="Freeform 9">
            <a:extLst>
              <a:ext uri="{FF2B5EF4-FFF2-40B4-BE49-F238E27FC236}">
                <a16:creationId xmlns:a16="http://schemas.microsoft.com/office/drawing/2014/main" id="{9E38A563-E07B-436E-A672-24DC42AD2734}"/>
              </a:ext>
            </a:extLst>
          </p:cNvPr>
          <p:cNvSpPr>
            <a:spLocks/>
          </p:cNvSpPr>
          <p:nvPr/>
        </p:nvSpPr>
        <p:spPr bwMode="auto">
          <a:xfrm>
            <a:off x="1981200" y="3429000"/>
            <a:ext cx="1752600" cy="1524000"/>
          </a:xfrm>
          <a:custGeom>
            <a:avLst/>
            <a:gdLst>
              <a:gd name="T0" fmla="*/ 0 w 1104"/>
              <a:gd name="T1" fmla="*/ 0 h 960"/>
              <a:gd name="T2" fmla="*/ 336 w 1104"/>
              <a:gd name="T3" fmla="*/ 480 h 960"/>
              <a:gd name="T4" fmla="*/ 1104 w 1104"/>
              <a:gd name="T5" fmla="*/ 960 h 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04" h="960">
                <a:moveTo>
                  <a:pt x="0" y="0"/>
                </a:moveTo>
                <a:cubicBezTo>
                  <a:pt x="76" y="160"/>
                  <a:pt x="152" y="320"/>
                  <a:pt x="336" y="480"/>
                </a:cubicBezTo>
                <a:cubicBezTo>
                  <a:pt x="520" y="640"/>
                  <a:pt x="812" y="800"/>
                  <a:pt x="1104" y="960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0570" name="Rectangle 10">
            <a:extLst>
              <a:ext uri="{FF2B5EF4-FFF2-40B4-BE49-F238E27FC236}">
                <a16:creationId xmlns:a16="http://schemas.microsoft.com/office/drawing/2014/main" id="{85FA75E4-81EA-44DD-9E23-CF0E8F55D2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21100" y="48291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50571" name="Rectangle 11">
            <a:extLst>
              <a:ext uri="{FF2B5EF4-FFF2-40B4-BE49-F238E27FC236}">
                <a16:creationId xmlns:a16="http://schemas.microsoft.com/office/drawing/2014/main" id="{041C17AA-1456-45F0-862F-59881A268B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7500" y="3152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50572" name="Rectangle 12">
            <a:extLst>
              <a:ext uri="{FF2B5EF4-FFF2-40B4-BE49-F238E27FC236}">
                <a16:creationId xmlns:a16="http://schemas.microsoft.com/office/drawing/2014/main" id="{5E758BEB-E186-4BD8-B07B-EDE95EAB26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7500" y="2390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50573" name="Rectangle 13">
            <a:extLst>
              <a:ext uri="{FF2B5EF4-FFF2-40B4-BE49-F238E27FC236}">
                <a16:creationId xmlns:a16="http://schemas.microsoft.com/office/drawing/2014/main" id="{AB85D07E-419F-4A32-AF6D-B86752E6F7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06700" y="2390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50574" name="Rectangle 14">
            <a:extLst>
              <a:ext uri="{FF2B5EF4-FFF2-40B4-BE49-F238E27FC236}">
                <a16:creationId xmlns:a16="http://schemas.microsoft.com/office/drawing/2014/main" id="{66979959-041B-4B85-8F48-B0EAA5E520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21100" y="37623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5</a:t>
            </a:r>
          </a:p>
        </p:txBody>
      </p:sp>
      <p:sp>
        <p:nvSpPr>
          <p:cNvPr id="450575" name="Rectangle 15">
            <a:extLst>
              <a:ext uri="{FF2B5EF4-FFF2-40B4-BE49-F238E27FC236}">
                <a16:creationId xmlns:a16="http://schemas.microsoft.com/office/drawing/2014/main" id="{0DEDB4F9-6196-45A8-A25B-B8A6D0A43A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300" y="19335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p</a:t>
            </a:r>
          </a:p>
        </p:txBody>
      </p:sp>
      <p:sp>
        <p:nvSpPr>
          <p:cNvPr id="450576" name="Rectangle 16">
            <a:extLst>
              <a:ext uri="{FF2B5EF4-FFF2-40B4-BE49-F238E27FC236}">
                <a16:creationId xmlns:a16="http://schemas.microsoft.com/office/drawing/2014/main" id="{803B5D13-B26C-4CA9-9B27-2B5B957DB6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5486400"/>
            <a:ext cx="3651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v</a:t>
            </a:r>
          </a:p>
        </p:txBody>
      </p:sp>
      <p:grpSp>
        <p:nvGrpSpPr>
          <p:cNvPr id="450593" name="Group 33">
            <a:extLst>
              <a:ext uri="{FF2B5EF4-FFF2-40B4-BE49-F238E27FC236}">
                <a16:creationId xmlns:a16="http://schemas.microsoft.com/office/drawing/2014/main" id="{85C1DEBA-15C3-4962-9EE4-9FBC1415F0C0}"/>
              </a:ext>
            </a:extLst>
          </p:cNvPr>
          <p:cNvGrpSpPr>
            <a:grpSpLocks/>
          </p:cNvGrpSpPr>
          <p:nvPr/>
        </p:nvGrpSpPr>
        <p:grpSpPr bwMode="auto">
          <a:xfrm>
            <a:off x="4730750" y="1933575"/>
            <a:ext cx="3435350" cy="4132263"/>
            <a:chOff x="2980" y="1218"/>
            <a:chExt cx="2164" cy="2603"/>
          </a:xfrm>
        </p:grpSpPr>
        <p:sp>
          <p:nvSpPr>
            <p:cNvPr id="450578" name="Line 18">
              <a:extLst>
                <a:ext uri="{FF2B5EF4-FFF2-40B4-BE49-F238E27FC236}">
                  <a16:creationId xmlns:a16="http://schemas.microsoft.com/office/drawing/2014/main" id="{7261BD01-54D4-4C0D-B00B-FDB25CF6967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57" y="1632"/>
              <a:ext cx="0" cy="549"/>
            </a:xfrm>
            <a:prstGeom prst="line">
              <a:avLst/>
            </a:prstGeom>
            <a:noFill/>
            <a:ln w="38100" cap="sq">
              <a:solidFill>
                <a:srgbClr val="00FF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50579" name="Line 19">
              <a:extLst>
                <a:ext uri="{FF2B5EF4-FFF2-40B4-BE49-F238E27FC236}">
                  <a16:creationId xmlns:a16="http://schemas.microsoft.com/office/drawing/2014/main" id="{EF225A86-3BBD-4907-9F84-8AAF0986D4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60" y="2772"/>
              <a:ext cx="0" cy="365"/>
            </a:xfrm>
            <a:prstGeom prst="line">
              <a:avLst/>
            </a:prstGeom>
            <a:noFill/>
            <a:ln w="38100" cap="sq">
              <a:solidFill>
                <a:srgbClr val="00FF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50580" name="Freeform 20">
              <a:extLst>
                <a:ext uri="{FF2B5EF4-FFF2-40B4-BE49-F238E27FC236}">
                  <a16:creationId xmlns:a16="http://schemas.microsoft.com/office/drawing/2014/main" id="{F3530FD1-1611-4537-B0EC-E2549804CEE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" y="2160"/>
              <a:ext cx="1104" cy="960"/>
            </a:xfrm>
            <a:custGeom>
              <a:avLst/>
              <a:gdLst>
                <a:gd name="T0" fmla="*/ 0 w 1104"/>
                <a:gd name="T1" fmla="*/ 0 h 960"/>
                <a:gd name="T2" fmla="*/ 336 w 1104"/>
                <a:gd name="T3" fmla="*/ 480 h 960"/>
                <a:gd name="T4" fmla="*/ 1104 w 1104"/>
                <a:gd name="T5" fmla="*/ 96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04" h="960">
                  <a:moveTo>
                    <a:pt x="0" y="0"/>
                  </a:moveTo>
                  <a:cubicBezTo>
                    <a:pt x="76" y="160"/>
                    <a:pt x="152" y="320"/>
                    <a:pt x="336" y="480"/>
                  </a:cubicBezTo>
                  <a:cubicBezTo>
                    <a:pt x="520" y="640"/>
                    <a:pt x="812" y="800"/>
                    <a:pt x="1104" y="960"/>
                  </a:cubicBezTo>
                </a:path>
              </a:pathLst>
            </a:custGeom>
            <a:noFill/>
            <a:ln w="38100" cap="sq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50581" name="Rectangle 21">
              <a:extLst>
                <a:ext uri="{FF2B5EF4-FFF2-40B4-BE49-F238E27FC236}">
                  <a16:creationId xmlns:a16="http://schemas.microsoft.com/office/drawing/2014/main" id="{A610CBEC-5406-4B4C-B155-16142522FB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2" y="3042"/>
              <a:ext cx="24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anose="02010600030101010101" pitchFamily="2" charset="-122"/>
                </a:rPr>
                <a:t>1</a:t>
              </a:r>
            </a:p>
          </p:txBody>
        </p:sp>
        <p:sp>
          <p:nvSpPr>
            <p:cNvPr id="450582" name="Rectangle 22">
              <a:extLst>
                <a:ext uri="{FF2B5EF4-FFF2-40B4-BE49-F238E27FC236}">
                  <a16:creationId xmlns:a16="http://schemas.microsoft.com/office/drawing/2014/main" id="{472EE42E-C5EC-4811-B8FD-3385B86F92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08" y="1986"/>
              <a:ext cx="24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anose="02010600030101010101" pitchFamily="2" charset="-122"/>
                </a:rPr>
                <a:t>2</a:t>
              </a:r>
            </a:p>
          </p:txBody>
        </p:sp>
        <p:sp>
          <p:nvSpPr>
            <p:cNvPr id="450583" name="Rectangle 23">
              <a:extLst>
                <a:ext uri="{FF2B5EF4-FFF2-40B4-BE49-F238E27FC236}">
                  <a16:creationId xmlns:a16="http://schemas.microsoft.com/office/drawing/2014/main" id="{4CE16D27-E3B3-4206-9333-A29F3C46B4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08" y="1506"/>
              <a:ext cx="24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anose="02010600030101010101" pitchFamily="2" charset="-122"/>
                </a:rPr>
                <a:t>3</a:t>
              </a:r>
            </a:p>
          </p:txBody>
        </p:sp>
        <p:sp>
          <p:nvSpPr>
            <p:cNvPr id="450584" name="Rectangle 24">
              <a:extLst>
                <a:ext uri="{FF2B5EF4-FFF2-40B4-BE49-F238E27FC236}">
                  <a16:creationId xmlns:a16="http://schemas.microsoft.com/office/drawing/2014/main" id="{DC6CF100-F4E3-45D2-8484-6BE55D24D6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00" y="2466"/>
              <a:ext cx="24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anose="02010600030101010101" pitchFamily="2" charset="-122"/>
                </a:rPr>
                <a:t>4</a:t>
              </a:r>
            </a:p>
          </p:txBody>
        </p:sp>
        <p:sp>
          <p:nvSpPr>
            <p:cNvPr id="450585" name="Line 25">
              <a:extLst>
                <a:ext uri="{FF2B5EF4-FFF2-40B4-BE49-F238E27FC236}">
                  <a16:creationId xmlns:a16="http://schemas.microsoft.com/office/drawing/2014/main" id="{C16A358B-90D5-4876-9D63-A6655FBE43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76" y="1296"/>
              <a:ext cx="0" cy="216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50586" name="Line 26">
              <a:extLst>
                <a:ext uri="{FF2B5EF4-FFF2-40B4-BE49-F238E27FC236}">
                  <a16:creationId xmlns:a16="http://schemas.microsoft.com/office/drawing/2014/main" id="{2350480E-7030-435A-BE9C-2329A6181A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76" y="3456"/>
              <a:ext cx="1824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50587" name="Rectangle 27">
              <a:extLst>
                <a:ext uri="{FF2B5EF4-FFF2-40B4-BE49-F238E27FC236}">
                  <a16:creationId xmlns:a16="http://schemas.microsoft.com/office/drawing/2014/main" id="{78F65153-55E0-4A3D-9452-3F2D8CDDBF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80" y="1218"/>
              <a:ext cx="24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i="1">
                  <a:ea typeface="宋体" panose="02010600030101010101" pitchFamily="2" charset="-122"/>
                </a:rPr>
                <a:t>p</a:t>
              </a:r>
            </a:p>
          </p:txBody>
        </p:sp>
        <p:sp>
          <p:nvSpPr>
            <p:cNvPr id="450588" name="Rectangle 28">
              <a:extLst>
                <a:ext uri="{FF2B5EF4-FFF2-40B4-BE49-F238E27FC236}">
                  <a16:creationId xmlns:a16="http://schemas.microsoft.com/office/drawing/2014/main" id="{A49E66B7-D680-4405-95DC-599D8C1F34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41" y="3456"/>
              <a:ext cx="230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i="1">
                  <a:ea typeface="宋体" panose="02010600030101010101" pitchFamily="2" charset="-122"/>
                </a:rPr>
                <a:t>v</a:t>
              </a:r>
            </a:p>
          </p:txBody>
        </p:sp>
        <p:sp>
          <p:nvSpPr>
            <p:cNvPr id="450589" name="Freeform 29">
              <a:extLst>
                <a:ext uri="{FF2B5EF4-FFF2-40B4-BE49-F238E27FC236}">
                  <a16:creationId xmlns:a16="http://schemas.microsoft.com/office/drawing/2014/main" id="{852E1DE7-826F-4029-BD04-387E30E18552}"/>
                </a:ext>
              </a:extLst>
            </p:cNvPr>
            <p:cNvSpPr>
              <a:spLocks noChangeAspect="1"/>
            </p:cNvSpPr>
            <p:nvPr/>
          </p:nvSpPr>
          <p:spPr bwMode="auto">
            <a:xfrm rot="239454">
              <a:off x="3707" y="1682"/>
              <a:ext cx="1206" cy="1049"/>
            </a:xfrm>
            <a:custGeom>
              <a:avLst/>
              <a:gdLst>
                <a:gd name="T0" fmla="*/ 0 w 1104"/>
                <a:gd name="T1" fmla="*/ 0 h 960"/>
                <a:gd name="T2" fmla="*/ 336 w 1104"/>
                <a:gd name="T3" fmla="*/ 480 h 960"/>
                <a:gd name="T4" fmla="*/ 1104 w 1104"/>
                <a:gd name="T5" fmla="*/ 96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04" h="960">
                  <a:moveTo>
                    <a:pt x="0" y="0"/>
                  </a:moveTo>
                  <a:cubicBezTo>
                    <a:pt x="76" y="160"/>
                    <a:pt x="152" y="320"/>
                    <a:pt x="336" y="480"/>
                  </a:cubicBezTo>
                  <a:cubicBezTo>
                    <a:pt x="520" y="640"/>
                    <a:pt x="812" y="800"/>
                    <a:pt x="1104" y="960"/>
                  </a:cubicBezTo>
                </a:path>
              </a:pathLst>
            </a:custGeom>
            <a:noFill/>
            <a:ln w="38100" cap="sq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450590" name="Rectangle 30">
            <a:extLst>
              <a:ext uri="{FF2B5EF4-FFF2-40B4-BE49-F238E27FC236}">
                <a16:creationId xmlns:a16="http://schemas.microsoft.com/office/drawing/2014/main" id="{48A9C6E8-8DB3-4263-A6FD-CD1DA2ED2A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5688" y="5943600"/>
            <a:ext cx="304006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柴油机，压燃式</a:t>
            </a:r>
          </a:p>
        </p:txBody>
      </p:sp>
      <p:sp>
        <p:nvSpPr>
          <p:cNvPr id="450591" name="Rectangle 31">
            <a:extLst>
              <a:ext uri="{FF2B5EF4-FFF2-40B4-BE49-F238E27FC236}">
                <a16:creationId xmlns:a16="http://schemas.microsoft.com/office/drawing/2014/main" id="{78EB3D79-CF13-46F0-ACF3-66B7CDCE94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4288" y="5943600"/>
            <a:ext cx="304006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汽油机，点燃式</a:t>
            </a:r>
          </a:p>
        </p:txBody>
      </p:sp>
      <p:graphicFrame>
        <p:nvGraphicFramePr>
          <p:cNvPr id="450592" name="Object 32">
            <a:extLst>
              <a:ext uri="{FF2B5EF4-FFF2-40B4-BE49-F238E27FC236}">
                <a16:creationId xmlns:a16="http://schemas.microsoft.com/office/drawing/2014/main" id="{6CEF7936-CCE2-4A48-BAB5-A9B55C429C9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58000" y="1524000"/>
          <a:ext cx="947738" cy="544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9904" name="Equation" r:id="rId3" imgW="355320" imgH="203040" progId="Equation.DSMT4">
                  <p:embed/>
                </p:oleObj>
              </mc:Choice>
              <mc:Fallback>
                <p:oleObj name="Equation" r:id="rId3" imgW="355320" imgH="203040" progId="Equation.DSMT4">
                  <p:embed/>
                  <p:pic>
                    <p:nvPicPr>
                      <p:cNvPr id="0" name="Object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0" y="1524000"/>
                        <a:ext cx="947738" cy="544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05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05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05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05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50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505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505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505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0590" grpId="0" autoUpdateAnimBg="0"/>
      <p:bldP spid="450591" grpId="0" autoUpdateAnimBg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02" name="Rectangle 2">
            <a:extLst>
              <a:ext uri="{FF2B5EF4-FFF2-40B4-BE49-F238E27FC236}">
                <a16:creationId xmlns:a16="http://schemas.microsoft.com/office/drawing/2014/main" id="{57ED1A76-B9DE-4C3B-B762-590A2AC944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447800" y="166688"/>
            <a:ext cx="6400800" cy="823912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间冷＋回热示意图</a:t>
            </a:r>
          </a:p>
        </p:txBody>
      </p:sp>
      <p:sp>
        <p:nvSpPr>
          <p:cNvPr id="512003" name="AutoShape 3">
            <a:extLst>
              <a:ext uri="{FF2B5EF4-FFF2-40B4-BE49-F238E27FC236}">
                <a16:creationId xmlns:a16="http://schemas.microsoft.com/office/drawing/2014/main" id="{EE187D46-8773-43C8-9649-A731FFFA5CDC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2916237" y="4017963"/>
            <a:ext cx="1406525" cy="381000"/>
          </a:xfrm>
          <a:custGeom>
            <a:avLst/>
            <a:gdLst>
              <a:gd name="G0" fmla="+- 5400 0 0"/>
              <a:gd name="G1" fmla="+- 21600 0 5400"/>
              <a:gd name="G2" fmla="*/ 5400 1 2"/>
              <a:gd name="G3" fmla="+- 21600 0 G2"/>
              <a:gd name="G4" fmla="+/ 5400 21600 2"/>
              <a:gd name="G5" fmla="+/ G1 0 2"/>
              <a:gd name="G6" fmla="*/ 21600 21600 5400"/>
              <a:gd name="G7" fmla="*/ G6 1 2"/>
              <a:gd name="G8" fmla="+- 21600 0 G7"/>
              <a:gd name="G9" fmla="*/ 21600 1 2"/>
              <a:gd name="G10" fmla="+- 5400 0 G9"/>
              <a:gd name="G11" fmla="?: G10 G8 0"/>
              <a:gd name="G12" fmla="?: G10 G7 21600"/>
              <a:gd name="T0" fmla="*/ 18900 w 21600"/>
              <a:gd name="T1" fmla="*/ 10800 h 21600"/>
              <a:gd name="T2" fmla="*/ 10800 w 21600"/>
              <a:gd name="T3" fmla="*/ 21600 h 21600"/>
              <a:gd name="T4" fmla="*/ 2700 w 21600"/>
              <a:gd name="T5" fmla="*/ 10800 h 21600"/>
              <a:gd name="T6" fmla="*/ 10800 w 21600"/>
              <a:gd name="T7" fmla="*/ 0 h 21600"/>
              <a:gd name="T8" fmla="*/ 4500 w 21600"/>
              <a:gd name="T9" fmla="*/ 4500 h 21600"/>
              <a:gd name="T10" fmla="*/ 17100 w 21600"/>
              <a:gd name="T11" fmla="*/ 17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CCFF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2004" name="AutoShape 4">
            <a:extLst>
              <a:ext uri="{FF2B5EF4-FFF2-40B4-BE49-F238E27FC236}">
                <a16:creationId xmlns:a16="http://schemas.microsoft.com/office/drawing/2014/main" id="{F9268F9A-C43F-4122-86C3-51FC6CC07B31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6743700" y="3771900"/>
            <a:ext cx="1981200" cy="838200"/>
          </a:xfrm>
          <a:custGeom>
            <a:avLst/>
            <a:gdLst>
              <a:gd name="G0" fmla="+- 5400 0 0"/>
              <a:gd name="G1" fmla="+- 21600 0 5400"/>
              <a:gd name="G2" fmla="*/ 5400 1 2"/>
              <a:gd name="G3" fmla="+- 21600 0 G2"/>
              <a:gd name="G4" fmla="+/ 5400 21600 2"/>
              <a:gd name="G5" fmla="+/ G1 0 2"/>
              <a:gd name="G6" fmla="*/ 21600 21600 5400"/>
              <a:gd name="G7" fmla="*/ G6 1 2"/>
              <a:gd name="G8" fmla="+- 21600 0 G7"/>
              <a:gd name="G9" fmla="*/ 21600 1 2"/>
              <a:gd name="G10" fmla="+- 5400 0 G9"/>
              <a:gd name="G11" fmla="?: G10 G8 0"/>
              <a:gd name="G12" fmla="?: G10 G7 21600"/>
              <a:gd name="T0" fmla="*/ 18900 w 21600"/>
              <a:gd name="T1" fmla="*/ 10800 h 21600"/>
              <a:gd name="T2" fmla="*/ 10800 w 21600"/>
              <a:gd name="T3" fmla="*/ 21600 h 21600"/>
              <a:gd name="T4" fmla="*/ 2700 w 21600"/>
              <a:gd name="T5" fmla="*/ 10800 h 21600"/>
              <a:gd name="T6" fmla="*/ 10800 w 21600"/>
              <a:gd name="T7" fmla="*/ 0 h 21600"/>
              <a:gd name="T8" fmla="*/ 4500 w 21600"/>
              <a:gd name="T9" fmla="*/ 4500 h 21600"/>
              <a:gd name="T10" fmla="*/ 17100 w 21600"/>
              <a:gd name="T11" fmla="*/ 17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2005" name="Rectangle 5">
            <a:extLst>
              <a:ext uri="{FF2B5EF4-FFF2-40B4-BE49-F238E27FC236}">
                <a16:creationId xmlns:a16="http://schemas.microsoft.com/office/drawing/2014/main" id="{59668497-C7C3-48F2-9550-244DB51311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0" y="4114800"/>
            <a:ext cx="3522663" cy="76200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1889D45A-CCAD-4967-97C6-86807B292C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600" y="2362200"/>
            <a:ext cx="1066800" cy="457200"/>
          </a:xfrm>
          <a:prstGeom prst="rect">
            <a:avLst/>
          </a:prstGeom>
          <a:solidFill>
            <a:srgbClr val="FF33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2007" name="Line 7">
            <a:extLst>
              <a:ext uri="{FF2B5EF4-FFF2-40B4-BE49-F238E27FC236}">
                <a16:creationId xmlns:a16="http://schemas.microsoft.com/office/drawing/2014/main" id="{9905DEC7-6371-4781-93F1-7EDB027EFB7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524000" y="5486400"/>
            <a:ext cx="0" cy="715963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2008" name="Line 8">
            <a:extLst>
              <a:ext uri="{FF2B5EF4-FFF2-40B4-BE49-F238E27FC236}">
                <a16:creationId xmlns:a16="http://schemas.microsoft.com/office/drawing/2014/main" id="{336843D7-48ED-41F9-815F-FAD7E157C35A}"/>
              </a:ext>
            </a:extLst>
          </p:cNvPr>
          <p:cNvSpPr>
            <a:spLocks noChangeShapeType="1"/>
          </p:cNvSpPr>
          <p:nvPr/>
        </p:nvSpPr>
        <p:spPr bwMode="auto">
          <a:xfrm>
            <a:off x="6629400" y="2590800"/>
            <a:ext cx="690563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2009" name="Line 9">
            <a:extLst>
              <a:ext uri="{FF2B5EF4-FFF2-40B4-BE49-F238E27FC236}">
                <a16:creationId xmlns:a16="http://schemas.microsoft.com/office/drawing/2014/main" id="{2A65ECC5-D867-4228-A29C-C013342C9071}"/>
              </a:ext>
            </a:extLst>
          </p:cNvPr>
          <p:cNvSpPr>
            <a:spLocks noChangeShapeType="1"/>
          </p:cNvSpPr>
          <p:nvPr/>
        </p:nvSpPr>
        <p:spPr bwMode="auto">
          <a:xfrm>
            <a:off x="7315200" y="2590800"/>
            <a:ext cx="0" cy="11430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2010" name="Rectangle 10">
            <a:extLst>
              <a:ext uri="{FF2B5EF4-FFF2-40B4-BE49-F238E27FC236}">
                <a16:creationId xmlns:a16="http://schemas.microsoft.com/office/drawing/2014/main" id="{5BE60FBA-CACD-4E1C-819D-420577B3AD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7900" y="49053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512011" name="Rectangle 11">
            <a:extLst>
              <a:ext uri="{FF2B5EF4-FFF2-40B4-BE49-F238E27FC236}">
                <a16:creationId xmlns:a16="http://schemas.microsoft.com/office/drawing/2014/main" id="{BA1E050D-1B71-482F-9B5E-E7383819DA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78700" y="2771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512012" name="Rectangle 12">
            <a:extLst>
              <a:ext uri="{FF2B5EF4-FFF2-40B4-BE49-F238E27FC236}">
                <a16:creationId xmlns:a16="http://schemas.microsoft.com/office/drawing/2014/main" id="{02406831-46CA-471B-996A-A46AF363C6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93100" y="48291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512013" name="Rectangle 13">
            <a:extLst>
              <a:ext uri="{FF2B5EF4-FFF2-40B4-BE49-F238E27FC236}">
                <a16:creationId xmlns:a16="http://schemas.microsoft.com/office/drawing/2014/main" id="{1E355845-AA02-4765-9BA3-E965E46C2F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59575" y="5357813"/>
            <a:ext cx="18161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燃气轮机</a:t>
            </a:r>
          </a:p>
        </p:txBody>
      </p:sp>
      <p:sp>
        <p:nvSpPr>
          <p:cNvPr id="512014" name="Rectangle 14">
            <a:extLst>
              <a:ext uri="{FF2B5EF4-FFF2-40B4-BE49-F238E27FC236}">
                <a16:creationId xmlns:a16="http://schemas.microsoft.com/office/drawing/2014/main" id="{9FD9600E-8381-48DA-AD7C-6201D57C4E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9575" y="2919413"/>
            <a:ext cx="1403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ea typeface="宋体" panose="02010600030101010101" pitchFamily="2" charset="-122"/>
              </a:rPr>
              <a:t>燃烧室</a:t>
            </a:r>
          </a:p>
        </p:txBody>
      </p:sp>
      <p:sp>
        <p:nvSpPr>
          <p:cNvPr id="512015" name="Rectangle 15">
            <a:extLst>
              <a:ext uri="{FF2B5EF4-FFF2-40B4-BE49-F238E27FC236}">
                <a16:creationId xmlns:a16="http://schemas.microsoft.com/office/drawing/2014/main" id="{FB2EFFB3-9624-4424-8647-0D4ED3CDD0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2590800"/>
            <a:ext cx="838200" cy="457200"/>
          </a:xfrm>
          <a:prstGeom prst="rect">
            <a:avLst/>
          </a:prstGeom>
          <a:solidFill>
            <a:schemeClr val="tx2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2016" name="Line 16">
            <a:extLst>
              <a:ext uri="{FF2B5EF4-FFF2-40B4-BE49-F238E27FC236}">
                <a16:creationId xmlns:a16="http://schemas.microsoft.com/office/drawing/2014/main" id="{98595EB7-CC85-468D-8851-ADBF544242E9}"/>
              </a:ext>
            </a:extLst>
          </p:cNvPr>
          <p:cNvSpPr>
            <a:spLocks noChangeShapeType="1"/>
          </p:cNvSpPr>
          <p:nvPr/>
        </p:nvSpPr>
        <p:spPr bwMode="auto">
          <a:xfrm>
            <a:off x="3429000" y="2819400"/>
            <a:ext cx="0" cy="6731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2017" name="Rectangle 17">
            <a:extLst>
              <a:ext uri="{FF2B5EF4-FFF2-40B4-BE49-F238E27FC236}">
                <a16:creationId xmlns:a16="http://schemas.microsoft.com/office/drawing/2014/main" id="{A89F1135-771B-4688-B775-FA598322FD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8988" y="1624013"/>
            <a:ext cx="140811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ea typeface="宋体" panose="02010600030101010101" pitchFamily="2" charset="-122"/>
              </a:rPr>
              <a:t>间冷器</a:t>
            </a:r>
          </a:p>
        </p:txBody>
      </p:sp>
      <p:sp>
        <p:nvSpPr>
          <p:cNvPr id="512018" name="Rectangle 18">
            <a:extLst>
              <a:ext uri="{FF2B5EF4-FFF2-40B4-BE49-F238E27FC236}">
                <a16:creationId xmlns:a16="http://schemas.microsoft.com/office/drawing/2014/main" id="{22B48FB4-1D8D-4DF5-ABEF-B20AADAE61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9900" y="23145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5</a:t>
            </a:r>
            <a:endParaRPr lang="en-US" altLang="zh-CN" baseline="-250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12019" name="Rectangle 19">
            <a:extLst>
              <a:ext uri="{FF2B5EF4-FFF2-40B4-BE49-F238E27FC236}">
                <a16:creationId xmlns:a16="http://schemas.microsoft.com/office/drawing/2014/main" id="{E3DC7A24-D8C1-48BB-BF7D-BFF90B55ED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4191000"/>
            <a:ext cx="1504950" cy="76200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2020" name="AutoShape 20">
            <a:extLst>
              <a:ext uri="{FF2B5EF4-FFF2-40B4-BE49-F238E27FC236}">
                <a16:creationId xmlns:a16="http://schemas.microsoft.com/office/drawing/2014/main" id="{27BBCFDE-0E96-4D2E-9A79-9863D253885C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456406" y="3810794"/>
            <a:ext cx="2732088" cy="596900"/>
          </a:xfrm>
          <a:custGeom>
            <a:avLst/>
            <a:gdLst>
              <a:gd name="G0" fmla="+- 5400 0 0"/>
              <a:gd name="G1" fmla="+- 21600 0 5400"/>
              <a:gd name="G2" fmla="*/ 5400 1 2"/>
              <a:gd name="G3" fmla="+- 21600 0 G2"/>
              <a:gd name="G4" fmla="+/ 5400 21600 2"/>
              <a:gd name="G5" fmla="+/ G1 0 2"/>
              <a:gd name="G6" fmla="*/ 21600 21600 5400"/>
              <a:gd name="G7" fmla="*/ G6 1 2"/>
              <a:gd name="G8" fmla="+- 21600 0 G7"/>
              <a:gd name="G9" fmla="*/ 21600 1 2"/>
              <a:gd name="G10" fmla="+- 5400 0 G9"/>
              <a:gd name="G11" fmla="?: G10 G8 0"/>
              <a:gd name="G12" fmla="?: G10 G7 21600"/>
              <a:gd name="T0" fmla="*/ 18900 w 21600"/>
              <a:gd name="T1" fmla="*/ 10800 h 21600"/>
              <a:gd name="T2" fmla="*/ 10800 w 21600"/>
              <a:gd name="T3" fmla="*/ 21600 h 21600"/>
              <a:gd name="T4" fmla="*/ 2700 w 21600"/>
              <a:gd name="T5" fmla="*/ 10800 h 21600"/>
              <a:gd name="T6" fmla="*/ 10800 w 21600"/>
              <a:gd name="T7" fmla="*/ 0 h 21600"/>
              <a:gd name="T8" fmla="*/ 4500 w 21600"/>
              <a:gd name="T9" fmla="*/ 4500 h 21600"/>
              <a:gd name="T10" fmla="*/ 17100 w 21600"/>
              <a:gd name="T11" fmla="*/ 17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CCFF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2021" name="Line 21">
            <a:extLst>
              <a:ext uri="{FF2B5EF4-FFF2-40B4-BE49-F238E27FC236}">
                <a16:creationId xmlns:a16="http://schemas.microsoft.com/office/drawing/2014/main" id="{C15421CD-8969-40A7-9090-76E603859F1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133600" y="2819400"/>
            <a:ext cx="0" cy="6096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2022" name="Line 22">
            <a:extLst>
              <a:ext uri="{FF2B5EF4-FFF2-40B4-BE49-F238E27FC236}">
                <a16:creationId xmlns:a16="http://schemas.microsoft.com/office/drawing/2014/main" id="{5B0D9B69-DB2F-4A8A-851E-21D7108165C9}"/>
              </a:ext>
            </a:extLst>
          </p:cNvPr>
          <p:cNvSpPr>
            <a:spLocks noChangeShapeType="1"/>
          </p:cNvSpPr>
          <p:nvPr/>
        </p:nvSpPr>
        <p:spPr bwMode="auto">
          <a:xfrm>
            <a:off x="2133600" y="2819400"/>
            <a:ext cx="2286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2023" name="Line 23">
            <a:extLst>
              <a:ext uri="{FF2B5EF4-FFF2-40B4-BE49-F238E27FC236}">
                <a16:creationId xmlns:a16="http://schemas.microsoft.com/office/drawing/2014/main" id="{0D6234F4-5618-4ABD-9B04-765103AEC2DD}"/>
              </a:ext>
            </a:extLst>
          </p:cNvPr>
          <p:cNvSpPr>
            <a:spLocks noChangeShapeType="1"/>
          </p:cNvSpPr>
          <p:nvPr/>
        </p:nvSpPr>
        <p:spPr bwMode="auto">
          <a:xfrm>
            <a:off x="3200400" y="2819400"/>
            <a:ext cx="223838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2024" name="Line 24">
            <a:extLst>
              <a:ext uri="{FF2B5EF4-FFF2-40B4-BE49-F238E27FC236}">
                <a16:creationId xmlns:a16="http://schemas.microsoft.com/office/drawing/2014/main" id="{B32D6827-E142-487D-9E54-F8A816FAC98E}"/>
              </a:ext>
            </a:extLst>
          </p:cNvPr>
          <p:cNvSpPr>
            <a:spLocks noChangeShapeType="1"/>
          </p:cNvSpPr>
          <p:nvPr/>
        </p:nvSpPr>
        <p:spPr bwMode="auto">
          <a:xfrm>
            <a:off x="2514600" y="2209800"/>
            <a:ext cx="0" cy="3810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2025" name="Line 25">
            <a:extLst>
              <a:ext uri="{FF2B5EF4-FFF2-40B4-BE49-F238E27FC236}">
                <a16:creationId xmlns:a16="http://schemas.microsoft.com/office/drawing/2014/main" id="{7FB64EAD-4ABC-48CE-B6DF-10507CC2BFE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043238" y="2209800"/>
            <a:ext cx="0" cy="3810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2026" name="Rectangle 26">
            <a:extLst>
              <a:ext uri="{FF2B5EF4-FFF2-40B4-BE49-F238E27FC236}">
                <a16:creationId xmlns:a16="http://schemas.microsoft.com/office/drawing/2014/main" id="{6CF00BB0-2953-4872-9242-882BDBC141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5975" y="5129213"/>
            <a:ext cx="1408113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CCFFFF"/>
                </a:solidFill>
                <a:ea typeface="宋体" panose="02010600030101010101" pitchFamily="2" charset="-122"/>
              </a:rPr>
              <a:t>压气机</a:t>
            </a:r>
          </a:p>
        </p:txBody>
      </p:sp>
      <p:sp>
        <p:nvSpPr>
          <p:cNvPr id="512027" name="Rectangle 27">
            <a:extLst>
              <a:ext uri="{FF2B5EF4-FFF2-40B4-BE49-F238E27FC236}">
                <a16:creationId xmlns:a16="http://schemas.microsoft.com/office/drawing/2014/main" id="{D94A76AD-35EA-4224-94A2-B772C357EC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59100" y="30765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6</a:t>
            </a:r>
            <a:endParaRPr lang="en-US" altLang="zh-CN" baseline="-250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12028" name="Rectangle 28">
            <a:extLst>
              <a:ext uri="{FF2B5EF4-FFF2-40B4-BE49-F238E27FC236}">
                <a16:creationId xmlns:a16="http://schemas.microsoft.com/office/drawing/2014/main" id="{81DB70A0-2488-4569-BBC3-B97CCD82C8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89363" y="3533775"/>
            <a:ext cx="52228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2’</a:t>
            </a:r>
          </a:p>
        </p:txBody>
      </p:sp>
      <p:sp>
        <p:nvSpPr>
          <p:cNvPr id="512029" name="Rectangle 29">
            <a:extLst>
              <a:ext uri="{FF2B5EF4-FFF2-40B4-BE49-F238E27FC236}">
                <a16:creationId xmlns:a16="http://schemas.microsoft.com/office/drawing/2014/main" id="{FCD90686-E0F5-4B88-BBFE-3BF4F3C589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0" y="2362200"/>
            <a:ext cx="838200" cy="457200"/>
          </a:xfrm>
          <a:prstGeom prst="rect">
            <a:avLst/>
          </a:prstGeom>
          <a:solidFill>
            <a:srgbClr val="FFCC99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2030" name="Line 30">
            <a:extLst>
              <a:ext uri="{FF2B5EF4-FFF2-40B4-BE49-F238E27FC236}">
                <a16:creationId xmlns:a16="http://schemas.microsoft.com/office/drawing/2014/main" id="{43F1FE39-456D-48B4-8311-7A57FC4E8069}"/>
              </a:ext>
            </a:extLst>
          </p:cNvPr>
          <p:cNvSpPr>
            <a:spLocks noChangeShapeType="1"/>
          </p:cNvSpPr>
          <p:nvPr/>
        </p:nvSpPr>
        <p:spPr bwMode="auto">
          <a:xfrm>
            <a:off x="5029200" y="2590800"/>
            <a:ext cx="5334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2031" name="Line 31">
            <a:extLst>
              <a:ext uri="{FF2B5EF4-FFF2-40B4-BE49-F238E27FC236}">
                <a16:creationId xmlns:a16="http://schemas.microsoft.com/office/drawing/2014/main" id="{BE0214C0-C2BB-47F0-B337-87E93F69141F}"/>
              </a:ext>
            </a:extLst>
          </p:cNvPr>
          <p:cNvSpPr>
            <a:spLocks noChangeShapeType="1"/>
          </p:cNvSpPr>
          <p:nvPr/>
        </p:nvSpPr>
        <p:spPr bwMode="auto">
          <a:xfrm>
            <a:off x="4876800" y="1981200"/>
            <a:ext cx="0" cy="3810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2032" name="Line 32">
            <a:extLst>
              <a:ext uri="{FF2B5EF4-FFF2-40B4-BE49-F238E27FC236}">
                <a16:creationId xmlns:a16="http://schemas.microsoft.com/office/drawing/2014/main" id="{293C7F8A-4C1F-466B-A6F5-79D5A5EC5BF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153400" y="1981200"/>
            <a:ext cx="0" cy="1258888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2033" name="Line 33">
            <a:extLst>
              <a:ext uri="{FF2B5EF4-FFF2-40B4-BE49-F238E27FC236}">
                <a16:creationId xmlns:a16="http://schemas.microsoft.com/office/drawing/2014/main" id="{2510DE97-3F4A-4280-A2C8-8D4193ADA1E4}"/>
              </a:ext>
            </a:extLst>
          </p:cNvPr>
          <p:cNvSpPr>
            <a:spLocks noChangeShapeType="1"/>
          </p:cNvSpPr>
          <p:nvPr/>
        </p:nvSpPr>
        <p:spPr bwMode="auto">
          <a:xfrm>
            <a:off x="4876800" y="1981200"/>
            <a:ext cx="32766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2034" name="Line 34">
            <a:extLst>
              <a:ext uri="{FF2B5EF4-FFF2-40B4-BE49-F238E27FC236}">
                <a16:creationId xmlns:a16="http://schemas.microsoft.com/office/drawing/2014/main" id="{3D0B8FE3-15EE-42E2-BD67-F4883DDBF025}"/>
              </a:ext>
            </a:extLst>
          </p:cNvPr>
          <p:cNvSpPr>
            <a:spLocks noChangeShapeType="1"/>
          </p:cNvSpPr>
          <p:nvPr/>
        </p:nvSpPr>
        <p:spPr bwMode="auto">
          <a:xfrm>
            <a:off x="4267200" y="2819400"/>
            <a:ext cx="0" cy="3048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2035" name="Rectangle 35">
            <a:extLst>
              <a:ext uri="{FF2B5EF4-FFF2-40B4-BE49-F238E27FC236}">
                <a16:creationId xmlns:a16="http://schemas.microsoft.com/office/drawing/2014/main" id="{9670435E-AA4E-46C3-AAF6-4F83259FDC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5575" y="1219200"/>
            <a:ext cx="14081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FFCC99"/>
                </a:solidFill>
                <a:ea typeface="宋体" panose="02010600030101010101" pitchFamily="2" charset="-122"/>
              </a:rPr>
              <a:t>回热器</a:t>
            </a:r>
          </a:p>
        </p:txBody>
      </p:sp>
      <p:sp>
        <p:nvSpPr>
          <p:cNvPr id="512036" name="Line 36">
            <a:extLst>
              <a:ext uri="{FF2B5EF4-FFF2-40B4-BE49-F238E27FC236}">
                <a16:creationId xmlns:a16="http://schemas.microsoft.com/office/drawing/2014/main" id="{72C11E30-0955-4E16-8203-B640C57D788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810000" y="2590800"/>
            <a:ext cx="0" cy="1274763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2037" name="Line 37">
            <a:extLst>
              <a:ext uri="{FF2B5EF4-FFF2-40B4-BE49-F238E27FC236}">
                <a16:creationId xmlns:a16="http://schemas.microsoft.com/office/drawing/2014/main" id="{F88E0B52-89CB-424C-8797-A5067B21A622}"/>
              </a:ext>
            </a:extLst>
          </p:cNvPr>
          <p:cNvSpPr>
            <a:spLocks noChangeShapeType="1"/>
          </p:cNvSpPr>
          <p:nvPr/>
        </p:nvSpPr>
        <p:spPr bwMode="auto">
          <a:xfrm>
            <a:off x="3803650" y="2590800"/>
            <a:ext cx="363538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2038" name="Rectangle 38">
            <a:extLst>
              <a:ext uri="{FF2B5EF4-FFF2-40B4-BE49-F238E27FC236}">
                <a16:creationId xmlns:a16="http://schemas.microsoft.com/office/drawing/2014/main" id="{E352FA30-1DE2-4A2E-8A48-799344E507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48150" y="2924175"/>
            <a:ext cx="5794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  <a:r>
              <a:rPr lang="en-US" altLang="zh-CN" baseline="-25000">
                <a:solidFill>
                  <a:schemeClr val="tx1"/>
                </a:solidFill>
                <a:ea typeface="宋体" panose="02010600030101010101" pitchFamily="2" charset="-122"/>
              </a:rPr>
              <a:t>R</a:t>
            </a:r>
          </a:p>
        </p:txBody>
      </p:sp>
      <p:sp>
        <p:nvSpPr>
          <p:cNvPr id="512039" name="Rectangle 39">
            <a:extLst>
              <a:ext uri="{FF2B5EF4-FFF2-40B4-BE49-F238E27FC236}">
                <a16:creationId xmlns:a16="http://schemas.microsoft.com/office/drawing/2014/main" id="{890191C6-5190-4999-BC4F-F8EE0EA1A1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59363" y="2514600"/>
            <a:ext cx="57943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  <a:r>
              <a:rPr lang="en-US" altLang="zh-CN" baseline="-25000">
                <a:solidFill>
                  <a:schemeClr val="tx1"/>
                </a:solidFill>
                <a:ea typeface="宋体" panose="02010600030101010101" pitchFamily="2" charset="-122"/>
              </a:rPr>
              <a:t>R</a:t>
            </a:r>
          </a:p>
        </p:txBody>
      </p:sp>
      <p:sp>
        <p:nvSpPr>
          <p:cNvPr id="512040" name="Rectangle 40">
            <a:extLst>
              <a:ext uri="{FF2B5EF4-FFF2-40B4-BE49-F238E27FC236}">
                <a16:creationId xmlns:a16="http://schemas.microsoft.com/office/drawing/2014/main" id="{BA3149A8-CD37-4D82-87A8-992BD3B599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4238" y="1143000"/>
            <a:ext cx="2925762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GB" altLang="zh-CN" sz="3600">
                <a:ea typeface="宋体" panose="02010600030101010101" pitchFamily="2" charset="-122"/>
              </a:rPr>
              <a:t>Intercooler</a:t>
            </a:r>
            <a:endParaRPr lang="en-US" altLang="zh-CN" sz="3600">
              <a:ea typeface="宋体" panose="02010600030101010101" pitchFamily="2" charset="-122"/>
            </a:endParaRPr>
          </a:p>
        </p:txBody>
      </p:sp>
      <p:sp>
        <p:nvSpPr>
          <p:cNvPr id="512041" name="Rectangle 41">
            <a:extLst>
              <a:ext uri="{FF2B5EF4-FFF2-40B4-BE49-F238E27FC236}">
                <a16:creationId xmlns:a16="http://schemas.microsoft.com/office/drawing/2014/main" id="{62FA9B7C-2E73-46FA-8C7A-4F3E272F7A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7800" y="1219200"/>
            <a:ext cx="2925763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GB" altLang="zh-CN" sz="3600">
                <a:solidFill>
                  <a:srgbClr val="FFCC99"/>
                </a:solidFill>
                <a:ea typeface="宋体" panose="02010600030101010101" pitchFamily="2" charset="-122"/>
              </a:rPr>
              <a:t>Regenerator</a:t>
            </a:r>
            <a:endParaRPr lang="en-US" altLang="zh-CN" sz="3600">
              <a:solidFill>
                <a:srgbClr val="FFCC99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498" name="Rectangle 2">
            <a:extLst>
              <a:ext uri="{FF2B5EF4-FFF2-40B4-BE49-F238E27FC236}">
                <a16:creationId xmlns:a16="http://schemas.microsoft.com/office/drawing/2014/main" id="{F8026AD6-4852-423A-BE20-997FD65AA6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66688"/>
            <a:ext cx="8153400" cy="823912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间冷＋回热在</a:t>
            </a:r>
            <a:r>
              <a:rPr lang="en-US" altLang="zh-CN" sz="4800" b="1" i="1">
                <a:solidFill>
                  <a:srgbClr val="66FF66"/>
                </a:solidFill>
                <a:latin typeface="Times New Roman" panose="02020603050405020304" pitchFamily="18" charset="0"/>
                <a:ea typeface="楷体_GB2312" pitchFamily="49" charset="-122"/>
              </a:rPr>
              <a:t>Ts</a:t>
            </a:r>
            <a:r>
              <a:rPr lang="zh-CN" altLang="en-US" sz="4800" b="1">
                <a:ea typeface="楷体_GB2312" pitchFamily="49" charset="-122"/>
              </a:rPr>
              <a:t>图上的表示</a:t>
            </a:r>
          </a:p>
        </p:txBody>
      </p:sp>
      <p:sp>
        <p:nvSpPr>
          <p:cNvPr id="490499" name="Rectangle 3">
            <a:extLst>
              <a:ext uri="{FF2B5EF4-FFF2-40B4-BE49-F238E27FC236}">
                <a16:creationId xmlns:a16="http://schemas.microsoft.com/office/drawing/2014/main" id="{A4D948B7-16FC-467E-9CD6-C6B06CD476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0950" y="33813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90500" name="Line 4">
            <a:extLst>
              <a:ext uri="{FF2B5EF4-FFF2-40B4-BE49-F238E27FC236}">
                <a16:creationId xmlns:a16="http://schemas.microsoft.com/office/drawing/2014/main" id="{E4164946-05B4-4031-84B6-8F605023E79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429250" y="1905000"/>
            <a:ext cx="0" cy="3667125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0501" name="Line 5">
            <a:extLst>
              <a:ext uri="{FF2B5EF4-FFF2-40B4-BE49-F238E27FC236}">
                <a16:creationId xmlns:a16="http://schemas.microsoft.com/office/drawing/2014/main" id="{A1D9D3C4-962D-44DC-A652-0A3F5EE02180}"/>
              </a:ext>
            </a:extLst>
          </p:cNvPr>
          <p:cNvSpPr>
            <a:spLocks noChangeShapeType="1"/>
          </p:cNvSpPr>
          <p:nvPr/>
        </p:nvSpPr>
        <p:spPr bwMode="auto">
          <a:xfrm>
            <a:off x="5429250" y="5562600"/>
            <a:ext cx="3368675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0502" name="Line 6">
            <a:extLst>
              <a:ext uri="{FF2B5EF4-FFF2-40B4-BE49-F238E27FC236}">
                <a16:creationId xmlns:a16="http://schemas.microsoft.com/office/drawing/2014/main" id="{2713CE6D-CC28-4D25-A42D-ED591FC6D138}"/>
              </a:ext>
            </a:extLst>
          </p:cNvPr>
          <p:cNvSpPr>
            <a:spLocks noChangeShapeType="1"/>
          </p:cNvSpPr>
          <p:nvPr/>
        </p:nvSpPr>
        <p:spPr bwMode="auto">
          <a:xfrm>
            <a:off x="6648450" y="3965575"/>
            <a:ext cx="0" cy="857250"/>
          </a:xfrm>
          <a:prstGeom prst="line">
            <a:avLst/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0503" name="Line 7">
            <a:extLst>
              <a:ext uri="{FF2B5EF4-FFF2-40B4-BE49-F238E27FC236}">
                <a16:creationId xmlns:a16="http://schemas.microsoft.com/office/drawing/2014/main" id="{585CEC6E-2C6E-4F72-AB9A-B05556A67934}"/>
              </a:ext>
            </a:extLst>
          </p:cNvPr>
          <p:cNvSpPr>
            <a:spLocks noChangeShapeType="1"/>
          </p:cNvSpPr>
          <p:nvPr/>
        </p:nvSpPr>
        <p:spPr bwMode="auto">
          <a:xfrm>
            <a:off x="8477250" y="2514600"/>
            <a:ext cx="0" cy="857250"/>
          </a:xfrm>
          <a:prstGeom prst="line">
            <a:avLst/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0504" name="Rectangle 8">
            <a:extLst>
              <a:ext uri="{FF2B5EF4-FFF2-40B4-BE49-F238E27FC236}">
                <a16:creationId xmlns:a16="http://schemas.microsoft.com/office/drawing/2014/main" id="{A06A3CD9-4B29-4533-B21B-D1F35731C5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7150" y="4767263"/>
            <a:ext cx="387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90505" name="Rectangle 9">
            <a:extLst>
              <a:ext uri="{FF2B5EF4-FFF2-40B4-BE49-F238E27FC236}">
                <a16:creationId xmlns:a16="http://schemas.microsoft.com/office/drawing/2014/main" id="{285A04F1-2359-4912-8CFB-8C4F146342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40750" y="2009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90506" name="Rectangle 10">
            <a:extLst>
              <a:ext uri="{FF2B5EF4-FFF2-40B4-BE49-F238E27FC236}">
                <a16:creationId xmlns:a16="http://schemas.microsoft.com/office/drawing/2014/main" id="{C60CD831-9301-4DAB-8396-828A266322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40750" y="28479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90507" name="Rectangle 11">
            <a:extLst>
              <a:ext uri="{FF2B5EF4-FFF2-40B4-BE49-F238E27FC236}">
                <a16:creationId xmlns:a16="http://schemas.microsoft.com/office/drawing/2014/main" id="{8B7FE23F-5D35-4709-9089-6082072BFC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2200" y="1828800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T</a:t>
            </a:r>
          </a:p>
        </p:txBody>
      </p:sp>
      <p:sp>
        <p:nvSpPr>
          <p:cNvPr id="490508" name="Rectangle 12">
            <a:extLst>
              <a:ext uri="{FF2B5EF4-FFF2-40B4-BE49-F238E27FC236}">
                <a16:creationId xmlns:a16="http://schemas.microsoft.com/office/drawing/2014/main" id="{699414E6-CE31-4BC0-9A5E-86AEFB3BC3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58200" y="5514975"/>
            <a:ext cx="3429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490509" name="Freeform 13">
            <a:extLst>
              <a:ext uri="{FF2B5EF4-FFF2-40B4-BE49-F238E27FC236}">
                <a16:creationId xmlns:a16="http://schemas.microsoft.com/office/drawing/2014/main" id="{7B8557B1-8F3F-4C3D-9A5D-69A003E3CF46}"/>
              </a:ext>
            </a:extLst>
          </p:cNvPr>
          <p:cNvSpPr>
            <a:spLocks/>
          </p:cNvSpPr>
          <p:nvPr/>
        </p:nvSpPr>
        <p:spPr bwMode="auto">
          <a:xfrm>
            <a:off x="6648450" y="2514600"/>
            <a:ext cx="1828800" cy="1447800"/>
          </a:xfrm>
          <a:custGeom>
            <a:avLst/>
            <a:gdLst>
              <a:gd name="T0" fmla="*/ 0 w 1152"/>
              <a:gd name="T1" fmla="*/ 912 h 912"/>
              <a:gd name="T2" fmla="*/ 576 w 1152"/>
              <a:gd name="T3" fmla="*/ 528 h 912"/>
              <a:gd name="T4" fmla="*/ 1152 w 1152"/>
              <a:gd name="T5" fmla="*/ 0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52" h="912">
                <a:moveTo>
                  <a:pt x="0" y="912"/>
                </a:moveTo>
                <a:cubicBezTo>
                  <a:pt x="192" y="796"/>
                  <a:pt x="384" y="680"/>
                  <a:pt x="576" y="528"/>
                </a:cubicBezTo>
                <a:cubicBezTo>
                  <a:pt x="768" y="376"/>
                  <a:pt x="960" y="188"/>
                  <a:pt x="1152" y="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0510" name="Freeform 14">
            <a:extLst>
              <a:ext uri="{FF2B5EF4-FFF2-40B4-BE49-F238E27FC236}">
                <a16:creationId xmlns:a16="http://schemas.microsoft.com/office/drawing/2014/main" id="{F843810B-14AA-4FCB-BC60-D47BEEDA7898}"/>
              </a:ext>
            </a:extLst>
          </p:cNvPr>
          <p:cNvSpPr>
            <a:spLocks/>
          </p:cNvSpPr>
          <p:nvPr/>
        </p:nvSpPr>
        <p:spPr bwMode="auto">
          <a:xfrm>
            <a:off x="6648450" y="3352800"/>
            <a:ext cx="1828800" cy="1447800"/>
          </a:xfrm>
          <a:custGeom>
            <a:avLst/>
            <a:gdLst>
              <a:gd name="T0" fmla="*/ 0 w 1152"/>
              <a:gd name="T1" fmla="*/ 912 h 912"/>
              <a:gd name="T2" fmla="*/ 768 w 1152"/>
              <a:gd name="T3" fmla="*/ 480 h 912"/>
              <a:gd name="T4" fmla="*/ 1152 w 1152"/>
              <a:gd name="T5" fmla="*/ 0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52" h="912">
                <a:moveTo>
                  <a:pt x="0" y="912"/>
                </a:moveTo>
                <a:cubicBezTo>
                  <a:pt x="288" y="772"/>
                  <a:pt x="576" y="632"/>
                  <a:pt x="768" y="480"/>
                </a:cubicBezTo>
                <a:cubicBezTo>
                  <a:pt x="960" y="328"/>
                  <a:pt x="1056" y="164"/>
                  <a:pt x="1152" y="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0511" name="Rectangle 15">
            <a:extLst>
              <a:ext uri="{FF2B5EF4-FFF2-40B4-BE49-F238E27FC236}">
                <a16:creationId xmlns:a16="http://schemas.microsoft.com/office/drawing/2014/main" id="{B211B9EE-7523-4E7C-99BE-35D5C72327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4363" y="3686175"/>
            <a:ext cx="52228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2’</a:t>
            </a:r>
          </a:p>
        </p:txBody>
      </p:sp>
      <p:sp>
        <p:nvSpPr>
          <p:cNvPr id="490512" name="Rectangle 16">
            <a:extLst>
              <a:ext uri="{FF2B5EF4-FFF2-40B4-BE49-F238E27FC236}">
                <a16:creationId xmlns:a16="http://schemas.microsoft.com/office/drawing/2014/main" id="{3DC90059-084F-4173-93E3-DBA09D2D2B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6100" y="4676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6</a:t>
            </a:r>
            <a:endParaRPr lang="en-US" altLang="zh-CN" baseline="-25000">
              <a:ea typeface="宋体" panose="02010600030101010101" pitchFamily="2" charset="-122"/>
            </a:endParaRPr>
          </a:p>
        </p:txBody>
      </p:sp>
      <p:sp>
        <p:nvSpPr>
          <p:cNvPr id="490513" name="Freeform 17">
            <a:extLst>
              <a:ext uri="{FF2B5EF4-FFF2-40B4-BE49-F238E27FC236}">
                <a16:creationId xmlns:a16="http://schemas.microsoft.com/office/drawing/2014/main" id="{10032F91-801F-40D7-9993-24D4471CB20A}"/>
              </a:ext>
            </a:extLst>
          </p:cNvPr>
          <p:cNvSpPr>
            <a:spLocks/>
          </p:cNvSpPr>
          <p:nvPr/>
        </p:nvSpPr>
        <p:spPr bwMode="auto">
          <a:xfrm>
            <a:off x="5943600" y="3962400"/>
            <a:ext cx="685800" cy="381000"/>
          </a:xfrm>
          <a:custGeom>
            <a:avLst/>
            <a:gdLst>
              <a:gd name="T0" fmla="*/ 432 w 432"/>
              <a:gd name="T1" fmla="*/ 0 h 240"/>
              <a:gd name="T2" fmla="*/ 192 w 432"/>
              <a:gd name="T3" fmla="*/ 144 h 240"/>
              <a:gd name="T4" fmla="*/ 0 w 432"/>
              <a:gd name="T5" fmla="*/ 24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2" h="240">
                <a:moveTo>
                  <a:pt x="432" y="0"/>
                </a:moveTo>
                <a:cubicBezTo>
                  <a:pt x="348" y="52"/>
                  <a:pt x="264" y="104"/>
                  <a:pt x="192" y="144"/>
                </a:cubicBezTo>
                <a:cubicBezTo>
                  <a:pt x="120" y="184"/>
                  <a:pt x="60" y="212"/>
                  <a:pt x="0" y="240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0514" name="Line 18">
            <a:extLst>
              <a:ext uri="{FF2B5EF4-FFF2-40B4-BE49-F238E27FC236}">
                <a16:creationId xmlns:a16="http://schemas.microsoft.com/office/drawing/2014/main" id="{768767F6-7674-499D-92EF-0DB18F777945}"/>
              </a:ext>
            </a:extLst>
          </p:cNvPr>
          <p:cNvSpPr>
            <a:spLocks noChangeShapeType="1"/>
          </p:cNvSpPr>
          <p:nvPr/>
        </p:nvSpPr>
        <p:spPr bwMode="auto">
          <a:xfrm>
            <a:off x="5943600" y="4343400"/>
            <a:ext cx="0" cy="38100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0515" name="Freeform 19">
            <a:extLst>
              <a:ext uri="{FF2B5EF4-FFF2-40B4-BE49-F238E27FC236}">
                <a16:creationId xmlns:a16="http://schemas.microsoft.com/office/drawing/2014/main" id="{8197A8F1-1CE2-4FF7-B43D-5C97EB1CA89E}"/>
              </a:ext>
            </a:extLst>
          </p:cNvPr>
          <p:cNvSpPr>
            <a:spLocks/>
          </p:cNvSpPr>
          <p:nvPr/>
        </p:nvSpPr>
        <p:spPr bwMode="auto">
          <a:xfrm>
            <a:off x="5943600" y="4343400"/>
            <a:ext cx="685800" cy="381000"/>
          </a:xfrm>
          <a:custGeom>
            <a:avLst/>
            <a:gdLst>
              <a:gd name="T0" fmla="*/ 432 w 432"/>
              <a:gd name="T1" fmla="*/ 0 h 240"/>
              <a:gd name="T2" fmla="*/ 240 w 432"/>
              <a:gd name="T3" fmla="*/ 144 h 240"/>
              <a:gd name="T4" fmla="*/ 0 w 432"/>
              <a:gd name="T5" fmla="*/ 24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2" h="240">
                <a:moveTo>
                  <a:pt x="432" y="0"/>
                </a:moveTo>
                <a:cubicBezTo>
                  <a:pt x="372" y="52"/>
                  <a:pt x="312" y="104"/>
                  <a:pt x="240" y="144"/>
                </a:cubicBezTo>
                <a:cubicBezTo>
                  <a:pt x="168" y="184"/>
                  <a:pt x="84" y="212"/>
                  <a:pt x="0" y="240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0516" name="Rectangle 20">
            <a:extLst>
              <a:ext uri="{FF2B5EF4-FFF2-40B4-BE49-F238E27FC236}">
                <a16:creationId xmlns:a16="http://schemas.microsoft.com/office/drawing/2014/main" id="{8ECBAE05-EC10-4A97-AE66-B560788149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5750" y="3914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5</a:t>
            </a:r>
          </a:p>
        </p:txBody>
      </p:sp>
      <p:graphicFrame>
        <p:nvGraphicFramePr>
          <p:cNvPr id="490517" name="Object 21">
            <a:extLst>
              <a:ext uri="{FF2B5EF4-FFF2-40B4-BE49-F238E27FC236}">
                <a16:creationId xmlns:a16="http://schemas.microsoft.com/office/drawing/2014/main" id="{B626BAED-47AA-4D00-A2A9-932265A7A44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3400" y="1295400"/>
          <a:ext cx="3352800" cy="1336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0596" name="Equation" r:id="rId3" imgW="1104840" imgH="444240" progId="Equation.DSMT4">
                  <p:embed/>
                </p:oleObj>
              </mc:Choice>
              <mc:Fallback>
                <p:oleObj name="Equation" r:id="rId3" imgW="1104840" imgH="444240" progId="Equation.DSMT4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" y="1295400"/>
                        <a:ext cx="3352800" cy="1336675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0518" name="AutoShape 22">
            <a:extLst>
              <a:ext uri="{FF2B5EF4-FFF2-40B4-BE49-F238E27FC236}">
                <a16:creationId xmlns:a16="http://schemas.microsoft.com/office/drawing/2014/main" id="{F1A69151-2913-476E-8E91-52A86CF769F8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2667000" y="2133600"/>
            <a:ext cx="219075" cy="414338"/>
          </a:xfrm>
          <a:prstGeom prst="upArrow">
            <a:avLst>
              <a:gd name="adj1" fmla="val 50000"/>
              <a:gd name="adj2" fmla="val 47283"/>
            </a:avLst>
          </a:prstGeom>
          <a:solidFill>
            <a:srgbClr val="0000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90519" name="AutoShape 23">
            <a:extLst>
              <a:ext uri="{FF2B5EF4-FFF2-40B4-BE49-F238E27FC236}">
                <a16:creationId xmlns:a16="http://schemas.microsoft.com/office/drawing/2014/main" id="{8F2CFE98-9B9F-4574-AFE4-14B72C6AF7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3200" y="1447800"/>
            <a:ext cx="219075" cy="414338"/>
          </a:xfrm>
          <a:prstGeom prst="upArrow">
            <a:avLst>
              <a:gd name="adj1" fmla="val 50000"/>
              <a:gd name="adj2" fmla="val 47283"/>
            </a:avLst>
          </a:prstGeom>
          <a:solidFill>
            <a:srgbClr val="0000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90520" name="Line 24">
            <a:extLst>
              <a:ext uri="{FF2B5EF4-FFF2-40B4-BE49-F238E27FC236}">
                <a16:creationId xmlns:a16="http://schemas.microsoft.com/office/drawing/2014/main" id="{949FA128-A6CF-478A-A68E-E5F2BEDACEA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543800" y="3352800"/>
            <a:ext cx="914400" cy="0"/>
          </a:xfrm>
          <a:prstGeom prst="line">
            <a:avLst/>
          </a:prstGeom>
          <a:noFill/>
          <a:ln w="31750">
            <a:solidFill>
              <a:srgbClr val="99FFCC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0521" name="Line 25">
            <a:extLst>
              <a:ext uri="{FF2B5EF4-FFF2-40B4-BE49-F238E27FC236}">
                <a16:creationId xmlns:a16="http://schemas.microsoft.com/office/drawing/2014/main" id="{0CB01B8C-9C89-43A3-8E1B-099091576C26}"/>
              </a:ext>
            </a:extLst>
          </p:cNvPr>
          <p:cNvSpPr>
            <a:spLocks noChangeShapeType="1"/>
          </p:cNvSpPr>
          <p:nvPr/>
        </p:nvSpPr>
        <p:spPr bwMode="auto">
          <a:xfrm>
            <a:off x="5943600" y="4343400"/>
            <a:ext cx="1587500" cy="0"/>
          </a:xfrm>
          <a:prstGeom prst="line">
            <a:avLst/>
          </a:prstGeom>
          <a:noFill/>
          <a:ln w="31750">
            <a:solidFill>
              <a:srgbClr val="99FFCC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0522" name="Rectangle 26">
            <a:extLst>
              <a:ext uri="{FF2B5EF4-FFF2-40B4-BE49-F238E27FC236}">
                <a16:creationId xmlns:a16="http://schemas.microsoft.com/office/drawing/2014/main" id="{E41DBA76-26D4-4A77-8914-861BAC9426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0" y="4205288"/>
            <a:ext cx="53657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ea typeface="宋体" panose="02010600030101010101" pitchFamily="2" charset="-122"/>
              </a:rPr>
              <a:t>4</a:t>
            </a:r>
            <a:r>
              <a:rPr lang="en-US" altLang="zh-CN" sz="2800" baseline="-25000">
                <a:ea typeface="宋体" panose="02010600030101010101" pitchFamily="2" charset="-122"/>
              </a:rPr>
              <a:t>R</a:t>
            </a:r>
          </a:p>
        </p:txBody>
      </p:sp>
      <p:sp>
        <p:nvSpPr>
          <p:cNvPr id="490523" name="Rectangle 27">
            <a:extLst>
              <a:ext uri="{FF2B5EF4-FFF2-40B4-BE49-F238E27FC236}">
                <a16:creationId xmlns:a16="http://schemas.microsoft.com/office/drawing/2014/main" id="{179A14E3-D1AB-4B02-9FF2-4386CDFFB8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1025" y="2819400"/>
            <a:ext cx="5365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ea typeface="宋体" panose="02010600030101010101" pitchFamily="2" charset="-122"/>
              </a:rPr>
              <a:t>2</a:t>
            </a:r>
            <a:r>
              <a:rPr lang="en-US" altLang="zh-CN" sz="2800" baseline="-25000">
                <a:ea typeface="宋体" panose="02010600030101010101" pitchFamily="2" charset="-122"/>
              </a:rPr>
              <a:t>R</a:t>
            </a:r>
          </a:p>
        </p:txBody>
      </p:sp>
      <p:graphicFrame>
        <p:nvGraphicFramePr>
          <p:cNvPr id="490524" name="Object 28">
            <a:extLst>
              <a:ext uri="{FF2B5EF4-FFF2-40B4-BE49-F238E27FC236}">
                <a16:creationId xmlns:a16="http://schemas.microsoft.com/office/drawing/2014/main" id="{2B5606A3-7400-4DD4-AF2E-A91E8C9F237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3400" y="2743200"/>
          <a:ext cx="3352800" cy="1336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0597" name="Equation" r:id="rId5" imgW="1104840" imgH="444240" progId="Equation.DSMT4">
                  <p:embed/>
                </p:oleObj>
              </mc:Choice>
              <mc:Fallback>
                <p:oleObj name="Equation" r:id="rId5" imgW="1104840" imgH="444240" progId="Equation.DSMT4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" y="2743200"/>
                        <a:ext cx="3352800" cy="1336675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0525" name="AutoShape 29">
            <a:extLst>
              <a:ext uri="{FF2B5EF4-FFF2-40B4-BE49-F238E27FC236}">
                <a16:creationId xmlns:a16="http://schemas.microsoft.com/office/drawing/2014/main" id="{E8171521-EA32-4A9B-B0A6-42194D0835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2938463"/>
            <a:ext cx="219075" cy="414337"/>
          </a:xfrm>
          <a:prstGeom prst="upArrow">
            <a:avLst>
              <a:gd name="adj1" fmla="val 50000"/>
              <a:gd name="adj2" fmla="val 47283"/>
            </a:avLst>
          </a:prstGeom>
          <a:solidFill>
            <a:srgbClr val="0000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90526" name="Object 30">
            <a:extLst>
              <a:ext uri="{FF2B5EF4-FFF2-40B4-BE49-F238E27FC236}">
                <a16:creationId xmlns:a16="http://schemas.microsoft.com/office/drawing/2014/main" id="{FE26B7BF-14BE-4B07-8421-C3178FE070E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38288" y="4292600"/>
          <a:ext cx="3281362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0598" name="Equation" r:id="rId7" imgW="1079280" imgH="241200" progId="Equation.DSMT4">
                  <p:embed/>
                </p:oleObj>
              </mc:Choice>
              <mc:Fallback>
                <p:oleObj name="Equation" r:id="rId7" imgW="1079280" imgH="241200" progId="Equation.DSMT4">
                  <p:embed/>
                  <p:pic>
                    <p:nvPicPr>
                      <p:cNvPr id="0" name="Object 3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38288" y="4292600"/>
                        <a:ext cx="3281362" cy="727075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 w="9525">
                        <a:solidFill>
                          <a:srgbClr val="66FF66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0527" name="Object 31">
            <a:extLst>
              <a:ext uri="{FF2B5EF4-FFF2-40B4-BE49-F238E27FC236}">
                <a16:creationId xmlns:a16="http://schemas.microsoft.com/office/drawing/2014/main" id="{4D18378F-B042-4AAA-BCD2-52BEF1D966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60513" y="5091113"/>
          <a:ext cx="3163887" cy="725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0599" name="Equation" r:id="rId9" imgW="1041120" imgH="241200" progId="Equation.DSMT4">
                  <p:embed/>
                </p:oleObj>
              </mc:Choice>
              <mc:Fallback>
                <p:oleObj name="Equation" r:id="rId9" imgW="1041120" imgH="241200" progId="Equation.DSMT4">
                  <p:embed/>
                  <p:pic>
                    <p:nvPicPr>
                      <p:cNvPr id="0" name="Object 3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60513" y="5091113"/>
                        <a:ext cx="3163887" cy="725487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 w="9525">
                        <a:solidFill>
                          <a:srgbClr val="66FF66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90529" name="Group 33">
            <a:extLst>
              <a:ext uri="{FF2B5EF4-FFF2-40B4-BE49-F238E27FC236}">
                <a16:creationId xmlns:a16="http://schemas.microsoft.com/office/drawing/2014/main" id="{FDAADB32-8C4B-42EB-940A-55DFA4506337}"/>
              </a:ext>
            </a:extLst>
          </p:cNvPr>
          <p:cNvGrpSpPr>
            <a:grpSpLocks/>
          </p:cNvGrpSpPr>
          <p:nvPr/>
        </p:nvGrpSpPr>
        <p:grpSpPr bwMode="auto">
          <a:xfrm>
            <a:off x="0" y="4005263"/>
            <a:ext cx="1692275" cy="1439862"/>
            <a:chOff x="0" y="2614"/>
            <a:chExt cx="1066" cy="907"/>
          </a:xfrm>
        </p:grpSpPr>
        <p:sp>
          <p:nvSpPr>
            <p:cNvPr id="490530" name="AutoShape 34">
              <a:extLst>
                <a:ext uri="{FF2B5EF4-FFF2-40B4-BE49-F238E27FC236}">
                  <a16:creationId xmlns:a16="http://schemas.microsoft.com/office/drawing/2014/main" id="{CFB1C608-40C7-4A4D-BAC8-D4B464D2D3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614"/>
              <a:ext cx="1066" cy="907"/>
            </a:xfrm>
            <a:prstGeom prst="irregularSeal1">
              <a:avLst/>
            </a:prstGeom>
            <a:solidFill>
              <a:srgbClr val="CCFFFF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90531" name="Rectangle 35">
              <a:extLst>
                <a:ext uri="{FF2B5EF4-FFF2-40B4-BE49-F238E27FC236}">
                  <a16:creationId xmlns:a16="http://schemas.microsoft.com/office/drawing/2014/main" id="{F13D383D-F832-4CA9-B5EE-C96C710502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" y="2843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>
                  <a:solidFill>
                    <a:schemeClr val="bg2"/>
                  </a:solidFill>
                  <a:ea typeface="宋体" panose="02010600030101010101" pitchFamily="2" charset="-122"/>
                </a:rPr>
                <a:t>结论：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905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905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905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905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0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905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905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905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905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0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905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905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905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905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905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905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905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905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905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905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905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905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905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905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905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905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90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90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8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0" dur="500"/>
                                        <p:tgtEl>
                                          <p:spTgt spid="490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5" dur="500"/>
                                        <p:tgtEl>
                                          <p:spTgt spid="490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0522" grpId="0" autoUpdateAnimBg="0"/>
      <p:bldP spid="490523" grpId="0" autoUpdateAnimBg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026" name="Rectangle 2">
            <a:extLst>
              <a:ext uri="{FF2B5EF4-FFF2-40B4-BE49-F238E27FC236}">
                <a16:creationId xmlns:a16="http://schemas.microsoft.com/office/drawing/2014/main" id="{FB90DE64-DFB7-4E65-B1FF-A90AE7AA78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447800" y="166688"/>
            <a:ext cx="6400800" cy="823912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再热</a:t>
            </a:r>
            <a:r>
              <a:rPr lang="en-US" altLang="zh-CN" sz="4800" b="1">
                <a:latin typeface="Times New Roman" panose="02020603050405020304" pitchFamily="18" charset="0"/>
                <a:ea typeface="楷体_GB2312" pitchFamily="49" charset="-122"/>
              </a:rPr>
              <a:t>reheating</a:t>
            </a:r>
            <a:r>
              <a:rPr lang="zh-CN" altLang="en-US" sz="4800" b="1">
                <a:ea typeface="楷体_GB2312" pitchFamily="49" charset="-122"/>
              </a:rPr>
              <a:t>示意图</a:t>
            </a:r>
          </a:p>
        </p:txBody>
      </p:sp>
      <p:sp>
        <p:nvSpPr>
          <p:cNvPr id="513027" name="AutoShape 3">
            <a:extLst>
              <a:ext uri="{FF2B5EF4-FFF2-40B4-BE49-F238E27FC236}">
                <a16:creationId xmlns:a16="http://schemas.microsoft.com/office/drawing/2014/main" id="{46E49B17-B5CE-4ED7-8CD7-E6F4D6412694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1333500" y="3278188"/>
            <a:ext cx="1981200" cy="838200"/>
          </a:xfrm>
          <a:custGeom>
            <a:avLst/>
            <a:gdLst>
              <a:gd name="G0" fmla="+- 5400 0 0"/>
              <a:gd name="G1" fmla="+- 21600 0 5400"/>
              <a:gd name="G2" fmla="*/ 5400 1 2"/>
              <a:gd name="G3" fmla="+- 21600 0 G2"/>
              <a:gd name="G4" fmla="+/ 5400 21600 2"/>
              <a:gd name="G5" fmla="+/ G1 0 2"/>
              <a:gd name="G6" fmla="*/ 21600 21600 5400"/>
              <a:gd name="G7" fmla="*/ G6 1 2"/>
              <a:gd name="G8" fmla="+- 21600 0 G7"/>
              <a:gd name="G9" fmla="*/ 21600 1 2"/>
              <a:gd name="G10" fmla="+- 5400 0 G9"/>
              <a:gd name="G11" fmla="?: G10 G8 0"/>
              <a:gd name="G12" fmla="?: G10 G7 21600"/>
              <a:gd name="T0" fmla="*/ 18900 w 21600"/>
              <a:gd name="T1" fmla="*/ 10800 h 21600"/>
              <a:gd name="T2" fmla="*/ 10800 w 21600"/>
              <a:gd name="T3" fmla="*/ 21600 h 21600"/>
              <a:gd name="T4" fmla="*/ 2700 w 21600"/>
              <a:gd name="T5" fmla="*/ 10800 h 21600"/>
              <a:gd name="T6" fmla="*/ 10800 w 21600"/>
              <a:gd name="T7" fmla="*/ 0 h 21600"/>
              <a:gd name="T8" fmla="*/ 4500 w 21600"/>
              <a:gd name="T9" fmla="*/ 4500 h 21600"/>
              <a:gd name="T10" fmla="*/ 17100 w 21600"/>
              <a:gd name="T11" fmla="*/ 17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CCFF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3028" name="AutoShape 4">
            <a:extLst>
              <a:ext uri="{FF2B5EF4-FFF2-40B4-BE49-F238E27FC236}">
                <a16:creationId xmlns:a16="http://schemas.microsoft.com/office/drawing/2014/main" id="{DFD1B7CD-C72B-4A7E-B254-FBF42035B659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4837112" y="3468688"/>
            <a:ext cx="1298575" cy="457200"/>
          </a:xfrm>
          <a:custGeom>
            <a:avLst/>
            <a:gdLst>
              <a:gd name="G0" fmla="+- 5400 0 0"/>
              <a:gd name="G1" fmla="+- 21600 0 5400"/>
              <a:gd name="G2" fmla="*/ 5400 1 2"/>
              <a:gd name="G3" fmla="+- 21600 0 G2"/>
              <a:gd name="G4" fmla="+/ 5400 21600 2"/>
              <a:gd name="G5" fmla="+/ G1 0 2"/>
              <a:gd name="G6" fmla="*/ 21600 21600 5400"/>
              <a:gd name="G7" fmla="*/ G6 1 2"/>
              <a:gd name="G8" fmla="+- 21600 0 G7"/>
              <a:gd name="G9" fmla="*/ 21600 1 2"/>
              <a:gd name="G10" fmla="+- 5400 0 G9"/>
              <a:gd name="G11" fmla="?: G10 G8 0"/>
              <a:gd name="G12" fmla="?: G10 G7 21600"/>
              <a:gd name="T0" fmla="*/ 18900 w 21600"/>
              <a:gd name="T1" fmla="*/ 10800 h 21600"/>
              <a:gd name="T2" fmla="*/ 10800 w 21600"/>
              <a:gd name="T3" fmla="*/ 21600 h 21600"/>
              <a:gd name="T4" fmla="*/ 2700 w 21600"/>
              <a:gd name="T5" fmla="*/ 10800 h 21600"/>
              <a:gd name="T6" fmla="*/ 10800 w 21600"/>
              <a:gd name="T7" fmla="*/ 0 h 21600"/>
              <a:gd name="T8" fmla="*/ 4500 w 21600"/>
              <a:gd name="T9" fmla="*/ 4500 h 21600"/>
              <a:gd name="T10" fmla="*/ 17100 w 21600"/>
              <a:gd name="T11" fmla="*/ 17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66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3029" name="Rectangle 5">
            <a:extLst>
              <a:ext uri="{FF2B5EF4-FFF2-40B4-BE49-F238E27FC236}">
                <a16:creationId xmlns:a16="http://schemas.microsoft.com/office/drawing/2014/main" id="{6E4FDFF9-4D60-4068-8B22-6DF7278602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3200" y="3657600"/>
            <a:ext cx="2514600" cy="76200"/>
          </a:xfrm>
          <a:prstGeom prst="rect">
            <a:avLst/>
          </a:prstGeom>
          <a:solidFill>
            <a:srgbClr val="CCFF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3030" name="Rectangle 6">
            <a:extLst>
              <a:ext uri="{FF2B5EF4-FFF2-40B4-BE49-F238E27FC236}">
                <a16:creationId xmlns:a16="http://schemas.microsoft.com/office/drawing/2014/main" id="{7B742E12-FD90-4CE7-90B2-F624BADA62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0" y="1828800"/>
            <a:ext cx="1066800" cy="457200"/>
          </a:xfrm>
          <a:prstGeom prst="rect">
            <a:avLst/>
          </a:prstGeom>
          <a:solidFill>
            <a:srgbClr val="FF33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3031" name="Line 7">
            <a:extLst>
              <a:ext uri="{FF2B5EF4-FFF2-40B4-BE49-F238E27FC236}">
                <a16:creationId xmlns:a16="http://schemas.microsoft.com/office/drawing/2014/main" id="{27640256-F2A0-4436-8FCC-E34098D6690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743200" y="2054225"/>
            <a:ext cx="0" cy="11303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3032" name="Line 8">
            <a:extLst>
              <a:ext uri="{FF2B5EF4-FFF2-40B4-BE49-F238E27FC236}">
                <a16:creationId xmlns:a16="http://schemas.microsoft.com/office/drawing/2014/main" id="{23D6EE1D-7AA2-4BF0-93EC-3FA679924F75}"/>
              </a:ext>
            </a:extLst>
          </p:cNvPr>
          <p:cNvSpPr>
            <a:spLocks noChangeShapeType="1"/>
          </p:cNvSpPr>
          <p:nvPr/>
        </p:nvSpPr>
        <p:spPr bwMode="auto">
          <a:xfrm>
            <a:off x="2743200" y="2057400"/>
            <a:ext cx="6858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3033" name="Line 9">
            <a:extLst>
              <a:ext uri="{FF2B5EF4-FFF2-40B4-BE49-F238E27FC236}">
                <a16:creationId xmlns:a16="http://schemas.microsoft.com/office/drawing/2014/main" id="{DADD1679-0047-45F7-98B4-FCDAFD0269B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905000" y="4648200"/>
            <a:ext cx="0" cy="715963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3034" name="Line 10">
            <a:extLst>
              <a:ext uri="{FF2B5EF4-FFF2-40B4-BE49-F238E27FC236}">
                <a16:creationId xmlns:a16="http://schemas.microsoft.com/office/drawing/2014/main" id="{2D1683E1-4EE6-4C16-903D-4C25F51BC79D}"/>
              </a:ext>
            </a:extLst>
          </p:cNvPr>
          <p:cNvSpPr>
            <a:spLocks noChangeShapeType="1"/>
          </p:cNvSpPr>
          <p:nvPr/>
        </p:nvSpPr>
        <p:spPr bwMode="auto">
          <a:xfrm>
            <a:off x="4495800" y="2057400"/>
            <a:ext cx="7620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3035" name="Line 11">
            <a:extLst>
              <a:ext uri="{FF2B5EF4-FFF2-40B4-BE49-F238E27FC236}">
                <a16:creationId xmlns:a16="http://schemas.microsoft.com/office/drawing/2014/main" id="{A0F14B20-87A7-4107-BCC1-F7AEAC1CFDC9}"/>
              </a:ext>
            </a:extLst>
          </p:cNvPr>
          <p:cNvSpPr>
            <a:spLocks noChangeShapeType="1"/>
          </p:cNvSpPr>
          <p:nvPr/>
        </p:nvSpPr>
        <p:spPr bwMode="auto">
          <a:xfrm>
            <a:off x="5257800" y="2057400"/>
            <a:ext cx="0" cy="1323975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3036" name="Line 12">
            <a:extLst>
              <a:ext uri="{FF2B5EF4-FFF2-40B4-BE49-F238E27FC236}">
                <a16:creationId xmlns:a16="http://schemas.microsoft.com/office/drawing/2014/main" id="{5373B719-8BC8-4CBB-A592-FA0AEA975F95}"/>
              </a:ext>
            </a:extLst>
          </p:cNvPr>
          <p:cNvSpPr>
            <a:spLocks noChangeShapeType="1"/>
          </p:cNvSpPr>
          <p:nvPr/>
        </p:nvSpPr>
        <p:spPr bwMode="auto">
          <a:xfrm>
            <a:off x="7772400" y="5105400"/>
            <a:ext cx="0" cy="665163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3037" name="Rectangle 13">
            <a:extLst>
              <a:ext uri="{FF2B5EF4-FFF2-40B4-BE49-F238E27FC236}">
                <a16:creationId xmlns:a16="http://schemas.microsoft.com/office/drawing/2014/main" id="{0DEA0CF4-6CB0-4F36-A73A-C91B50D1C2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5100" y="45243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513038" name="Rectangle 14">
            <a:extLst>
              <a:ext uri="{FF2B5EF4-FFF2-40B4-BE49-F238E27FC236}">
                <a16:creationId xmlns:a16="http://schemas.microsoft.com/office/drawing/2014/main" id="{9039019F-7D3B-4DF8-9C9B-6682E6C0F4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2500" y="20320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513039" name="Rectangle 15">
            <a:extLst>
              <a:ext uri="{FF2B5EF4-FFF2-40B4-BE49-F238E27FC236}">
                <a16:creationId xmlns:a16="http://schemas.microsoft.com/office/drawing/2014/main" id="{C00D3389-79D2-4850-A694-66541A3BE7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2700" y="14001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513040" name="Rectangle 16">
            <a:extLst>
              <a:ext uri="{FF2B5EF4-FFF2-40B4-BE49-F238E27FC236}">
                <a16:creationId xmlns:a16="http://schemas.microsoft.com/office/drawing/2014/main" id="{6DE3F3C9-F9F9-477E-AFC6-39037BA0FB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1625" y="5057775"/>
            <a:ext cx="52228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4’</a:t>
            </a:r>
          </a:p>
        </p:txBody>
      </p:sp>
      <p:sp>
        <p:nvSpPr>
          <p:cNvPr id="513041" name="Rectangle 17">
            <a:extLst>
              <a:ext uri="{FF2B5EF4-FFF2-40B4-BE49-F238E27FC236}">
                <a16:creationId xmlns:a16="http://schemas.microsoft.com/office/drawing/2014/main" id="{13DA8ED4-5BB9-498A-AF41-8616EC6022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5588" y="5586413"/>
            <a:ext cx="140811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CCFFFF"/>
                </a:solidFill>
                <a:ea typeface="宋体" panose="02010600030101010101" pitchFamily="2" charset="-122"/>
              </a:rPr>
              <a:t>压气机</a:t>
            </a:r>
          </a:p>
        </p:txBody>
      </p:sp>
      <p:sp>
        <p:nvSpPr>
          <p:cNvPr id="513042" name="Rectangle 18">
            <a:extLst>
              <a:ext uri="{FF2B5EF4-FFF2-40B4-BE49-F238E27FC236}">
                <a16:creationId xmlns:a16="http://schemas.microsoft.com/office/drawing/2014/main" id="{BC217FC1-6D2E-4458-B787-D63D5B34C9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40375" y="5129213"/>
            <a:ext cx="18161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燃气轮机</a:t>
            </a:r>
          </a:p>
        </p:txBody>
      </p:sp>
      <p:sp>
        <p:nvSpPr>
          <p:cNvPr id="513043" name="Rectangle 19">
            <a:extLst>
              <a:ext uri="{FF2B5EF4-FFF2-40B4-BE49-F238E27FC236}">
                <a16:creationId xmlns:a16="http://schemas.microsoft.com/office/drawing/2014/main" id="{9278338C-754D-4102-9CCF-F2CD672DFD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8175" y="1096963"/>
            <a:ext cx="16065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ea typeface="宋体" panose="02010600030101010101" pitchFamily="2" charset="-122"/>
              </a:rPr>
              <a:t>燃烧室</a:t>
            </a:r>
            <a:r>
              <a:rPr lang="en-US" altLang="zh-CN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513044" name="AutoShape 20">
            <a:extLst>
              <a:ext uri="{FF2B5EF4-FFF2-40B4-BE49-F238E27FC236}">
                <a16:creationId xmlns:a16="http://schemas.microsoft.com/office/drawing/2014/main" id="{B6EBA9B3-ABF6-43B8-8F9A-EFBCA0A87CC8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6138068" y="3463132"/>
            <a:ext cx="2811463" cy="457200"/>
          </a:xfrm>
          <a:custGeom>
            <a:avLst/>
            <a:gdLst>
              <a:gd name="G0" fmla="+- 5400 0 0"/>
              <a:gd name="G1" fmla="+- 21600 0 5400"/>
              <a:gd name="G2" fmla="*/ 5400 1 2"/>
              <a:gd name="G3" fmla="+- 21600 0 G2"/>
              <a:gd name="G4" fmla="+/ 5400 21600 2"/>
              <a:gd name="G5" fmla="+/ G1 0 2"/>
              <a:gd name="G6" fmla="*/ 21600 21600 5400"/>
              <a:gd name="G7" fmla="*/ G6 1 2"/>
              <a:gd name="G8" fmla="+- 21600 0 G7"/>
              <a:gd name="G9" fmla="*/ 21600 1 2"/>
              <a:gd name="G10" fmla="+- 5400 0 G9"/>
              <a:gd name="G11" fmla="?: G10 G8 0"/>
              <a:gd name="G12" fmla="?: G10 G7 21600"/>
              <a:gd name="T0" fmla="*/ 18900 w 21600"/>
              <a:gd name="T1" fmla="*/ 10800 h 21600"/>
              <a:gd name="T2" fmla="*/ 10800 w 21600"/>
              <a:gd name="T3" fmla="*/ 21600 h 21600"/>
              <a:gd name="T4" fmla="*/ 2700 w 21600"/>
              <a:gd name="T5" fmla="*/ 10800 h 21600"/>
              <a:gd name="T6" fmla="*/ 10800 w 21600"/>
              <a:gd name="T7" fmla="*/ 0 h 21600"/>
              <a:gd name="T8" fmla="*/ 4500 w 21600"/>
              <a:gd name="T9" fmla="*/ 4500 h 21600"/>
              <a:gd name="T10" fmla="*/ 17100 w 21600"/>
              <a:gd name="T11" fmla="*/ 17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66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3045" name="Rectangle 21">
            <a:extLst>
              <a:ext uri="{FF2B5EF4-FFF2-40B4-BE49-F238E27FC236}">
                <a16:creationId xmlns:a16="http://schemas.microsoft.com/office/drawing/2014/main" id="{5A794B1D-AAA4-4693-929D-90513089BB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000" y="3657600"/>
            <a:ext cx="1600200" cy="76200"/>
          </a:xfrm>
          <a:prstGeom prst="rect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3046" name="Rectangle 22">
            <a:extLst>
              <a:ext uri="{FF2B5EF4-FFF2-40B4-BE49-F238E27FC236}">
                <a16:creationId xmlns:a16="http://schemas.microsoft.com/office/drawing/2014/main" id="{01BA9BE9-6F40-477A-BCC3-24DB823B59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9800" y="1828800"/>
            <a:ext cx="838200" cy="457200"/>
          </a:xfrm>
          <a:prstGeom prst="rect">
            <a:avLst/>
          </a:prstGeom>
          <a:solidFill>
            <a:srgbClr val="FF33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3047" name="Line 23">
            <a:extLst>
              <a:ext uri="{FF2B5EF4-FFF2-40B4-BE49-F238E27FC236}">
                <a16:creationId xmlns:a16="http://schemas.microsoft.com/office/drawing/2014/main" id="{4EE05503-F477-4205-8E07-4A498522FB0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15000" y="2057400"/>
            <a:ext cx="0" cy="9906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3048" name="Line 24">
            <a:extLst>
              <a:ext uri="{FF2B5EF4-FFF2-40B4-BE49-F238E27FC236}">
                <a16:creationId xmlns:a16="http://schemas.microsoft.com/office/drawing/2014/main" id="{F6988EEF-EE8E-4F09-B45E-4DCAF4F3F0BB}"/>
              </a:ext>
            </a:extLst>
          </p:cNvPr>
          <p:cNvSpPr>
            <a:spLocks noChangeShapeType="1"/>
          </p:cNvSpPr>
          <p:nvPr/>
        </p:nvSpPr>
        <p:spPr bwMode="auto">
          <a:xfrm>
            <a:off x="5715000" y="2057400"/>
            <a:ext cx="3048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3049" name="Line 25">
            <a:extLst>
              <a:ext uri="{FF2B5EF4-FFF2-40B4-BE49-F238E27FC236}">
                <a16:creationId xmlns:a16="http://schemas.microsoft.com/office/drawing/2014/main" id="{3FEC721D-1BD8-47A9-9166-64CB61E71B89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0" y="2057400"/>
            <a:ext cx="454025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3050" name="Line 26">
            <a:extLst>
              <a:ext uri="{FF2B5EF4-FFF2-40B4-BE49-F238E27FC236}">
                <a16:creationId xmlns:a16="http://schemas.microsoft.com/office/drawing/2014/main" id="{19133A6A-E2F5-47FF-9CE8-A02A984760BE}"/>
              </a:ext>
            </a:extLst>
          </p:cNvPr>
          <p:cNvSpPr>
            <a:spLocks noChangeShapeType="1"/>
          </p:cNvSpPr>
          <p:nvPr/>
        </p:nvSpPr>
        <p:spPr bwMode="auto">
          <a:xfrm>
            <a:off x="7308850" y="2057400"/>
            <a:ext cx="0" cy="9144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3051" name="Rectangle 27">
            <a:extLst>
              <a:ext uri="{FF2B5EF4-FFF2-40B4-BE49-F238E27FC236}">
                <a16:creationId xmlns:a16="http://schemas.microsoft.com/office/drawing/2014/main" id="{5665B2D7-DB20-49D8-B64A-E3ABBE707A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3413" y="2209800"/>
            <a:ext cx="161131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ea typeface="宋体" panose="02010600030101010101" pitchFamily="2" charset="-122"/>
              </a:rPr>
              <a:t>燃烧室</a:t>
            </a:r>
            <a:r>
              <a:rPr lang="en-US" altLang="zh-CN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513052" name="Rectangle 28">
            <a:extLst>
              <a:ext uri="{FF2B5EF4-FFF2-40B4-BE49-F238E27FC236}">
                <a16:creationId xmlns:a16="http://schemas.microsoft.com/office/drawing/2014/main" id="{64DCC55E-3C5A-4069-83E3-070C66A079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42175" y="1552575"/>
            <a:ext cx="52228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3’</a:t>
            </a:r>
          </a:p>
        </p:txBody>
      </p:sp>
      <p:sp>
        <p:nvSpPr>
          <p:cNvPr id="513053" name="Rectangle 29">
            <a:extLst>
              <a:ext uri="{FF2B5EF4-FFF2-40B4-BE49-F238E27FC236}">
                <a16:creationId xmlns:a16="http://schemas.microsoft.com/office/drawing/2014/main" id="{463E8E7A-8CBF-462F-AEBC-328806EC2C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4850" y="2697163"/>
            <a:ext cx="387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5</a:t>
            </a:r>
          </a:p>
        </p:txBody>
      </p:sp>
      <p:sp>
        <p:nvSpPr>
          <p:cNvPr id="513054" name="Rectangle 30">
            <a:extLst>
              <a:ext uri="{FF2B5EF4-FFF2-40B4-BE49-F238E27FC236}">
                <a16:creationId xmlns:a16="http://schemas.microsoft.com/office/drawing/2014/main" id="{13A016E8-ED8C-4DA6-8618-156C4493E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8800" y="1111250"/>
            <a:ext cx="2925763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GB" altLang="zh-CN" sz="3600">
                <a:ea typeface="宋体" panose="02010600030101010101" pitchFamily="2" charset="-122"/>
              </a:rPr>
              <a:t>Reheater</a:t>
            </a:r>
            <a:endParaRPr lang="en-US" altLang="zh-CN" sz="3600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546" name="Rectangle 2">
            <a:extLst>
              <a:ext uri="{FF2B5EF4-FFF2-40B4-BE49-F238E27FC236}">
                <a16:creationId xmlns:a16="http://schemas.microsoft.com/office/drawing/2014/main" id="{9696996F-C55D-43F8-9442-C005DAE786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44475"/>
            <a:ext cx="8229600" cy="823913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再热在</a:t>
            </a:r>
            <a:r>
              <a:rPr lang="en-US" altLang="zh-CN" sz="4800" b="1" i="1">
                <a:solidFill>
                  <a:srgbClr val="66FF66"/>
                </a:solidFill>
                <a:latin typeface="Times New Roman" panose="02020603050405020304" pitchFamily="18" charset="0"/>
                <a:ea typeface="楷体_GB2312" pitchFamily="49" charset="-122"/>
              </a:rPr>
              <a:t>Ts</a:t>
            </a:r>
            <a:r>
              <a:rPr lang="zh-CN" altLang="en-US" sz="4800" b="1">
                <a:ea typeface="楷体_GB2312" pitchFamily="49" charset="-122"/>
              </a:rPr>
              <a:t>图上的表示</a:t>
            </a:r>
          </a:p>
        </p:txBody>
      </p:sp>
      <p:sp>
        <p:nvSpPr>
          <p:cNvPr id="492547" name="Rectangle 3">
            <a:extLst>
              <a:ext uri="{FF2B5EF4-FFF2-40B4-BE49-F238E27FC236}">
                <a16:creationId xmlns:a16="http://schemas.microsoft.com/office/drawing/2014/main" id="{7A1225C9-F243-4B3B-8996-EEB326476E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49900" y="33813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92548" name="Line 4">
            <a:extLst>
              <a:ext uri="{FF2B5EF4-FFF2-40B4-BE49-F238E27FC236}">
                <a16:creationId xmlns:a16="http://schemas.microsoft.com/office/drawing/2014/main" id="{81D6107E-5161-46EC-936F-2E5C3D7E375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800600" y="1981200"/>
            <a:ext cx="0" cy="3522663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2549" name="Line 5">
            <a:extLst>
              <a:ext uri="{FF2B5EF4-FFF2-40B4-BE49-F238E27FC236}">
                <a16:creationId xmlns:a16="http://schemas.microsoft.com/office/drawing/2014/main" id="{7D1607F2-28F0-4720-9462-C818BE5B86F9}"/>
              </a:ext>
            </a:extLst>
          </p:cNvPr>
          <p:cNvSpPr>
            <a:spLocks noChangeShapeType="1"/>
          </p:cNvSpPr>
          <p:nvPr/>
        </p:nvSpPr>
        <p:spPr bwMode="auto">
          <a:xfrm>
            <a:off x="4800600" y="5486400"/>
            <a:ext cx="3440113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2550" name="Line 6">
            <a:extLst>
              <a:ext uri="{FF2B5EF4-FFF2-40B4-BE49-F238E27FC236}">
                <a16:creationId xmlns:a16="http://schemas.microsoft.com/office/drawing/2014/main" id="{CAE052D2-C576-4362-BBA6-CFF1900B52F1}"/>
              </a:ext>
            </a:extLst>
          </p:cNvPr>
          <p:cNvSpPr>
            <a:spLocks noChangeShapeType="1"/>
          </p:cNvSpPr>
          <p:nvPr/>
        </p:nvSpPr>
        <p:spPr bwMode="auto">
          <a:xfrm>
            <a:off x="6019800" y="3962400"/>
            <a:ext cx="0" cy="857250"/>
          </a:xfrm>
          <a:prstGeom prst="line">
            <a:avLst/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2551" name="Rectangle 7">
            <a:extLst>
              <a:ext uri="{FF2B5EF4-FFF2-40B4-BE49-F238E27FC236}">
                <a16:creationId xmlns:a16="http://schemas.microsoft.com/office/drawing/2014/main" id="{B0469989-C812-4F4C-957B-D7AD4C68D2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54700" y="48291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92552" name="Rectangle 8">
            <a:extLst>
              <a:ext uri="{FF2B5EF4-FFF2-40B4-BE49-F238E27FC236}">
                <a16:creationId xmlns:a16="http://schemas.microsoft.com/office/drawing/2014/main" id="{5B8BB841-B5F7-4079-8D91-477EBAFABD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31100" y="19335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92553" name="Rectangle 9">
            <a:extLst>
              <a:ext uri="{FF2B5EF4-FFF2-40B4-BE49-F238E27FC236}">
                <a16:creationId xmlns:a16="http://schemas.microsoft.com/office/drawing/2014/main" id="{D28682EF-6B52-4E51-8E1D-4913EE6C90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9113" y="1857375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T</a:t>
            </a:r>
          </a:p>
        </p:txBody>
      </p:sp>
      <p:sp>
        <p:nvSpPr>
          <p:cNvPr id="492554" name="Rectangle 10">
            <a:extLst>
              <a:ext uri="{FF2B5EF4-FFF2-40B4-BE49-F238E27FC236}">
                <a16:creationId xmlns:a16="http://schemas.microsoft.com/office/drawing/2014/main" id="{D6335C37-F888-4E78-AE3F-75D555E4E7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62900" y="5438775"/>
            <a:ext cx="3429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492555" name="Freeform 11">
            <a:extLst>
              <a:ext uri="{FF2B5EF4-FFF2-40B4-BE49-F238E27FC236}">
                <a16:creationId xmlns:a16="http://schemas.microsoft.com/office/drawing/2014/main" id="{1FCCE739-5047-4512-8EE6-FBCE2CCB95C9}"/>
              </a:ext>
            </a:extLst>
          </p:cNvPr>
          <p:cNvSpPr>
            <a:spLocks/>
          </p:cNvSpPr>
          <p:nvPr/>
        </p:nvSpPr>
        <p:spPr bwMode="auto">
          <a:xfrm>
            <a:off x="6019800" y="2514600"/>
            <a:ext cx="1828800" cy="1447800"/>
          </a:xfrm>
          <a:custGeom>
            <a:avLst/>
            <a:gdLst>
              <a:gd name="T0" fmla="*/ 0 w 1152"/>
              <a:gd name="T1" fmla="*/ 912 h 912"/>
              <a:gd name="T2" fmla="*/ 576 w 1152"/>
              <a:gd name="T3" fmla="*/ 528 h 912"/>
              <a:gd name="T4" fmla="*/ 1152 w 1152"/>
              <a:gd name="T5" fmla="*/ 0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52" h="912">
                <a:moveTo>
                  <a:pt x="0" y="912"/>
                </a:moveTo>
                <a:cubicBezTo>
                  <a:pt x="192" y="796"/>
                  <a:pt x="384" y="680"/>
                  <a:pt x="576" y="528"/>
                </a:cubicBezTo>
                <a:cubicBezTo>
                  <a:pt x="768" y="376"/>
                  <a:pt x="960" y="188"/>
                  <a:pt x="1152" y="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2556" name="Freeform 12">
            <a:extLst>
              <a:ext uri="{FF2B5EF4-FFF2-40B4-BE49-F238E27FC236}">
                <a16:creationId xmlns:a16="http://schemas.microsoft.com/office/drawing/2014/main" id="{88684D84-8A96-4C42-93B3-C06C5907145E}"/>
              </a:ext>
            </a:extLst>
          </p:cNvPr>
          <p:cNvSpPr>
            <a:spLocks/>
          </p:cNvSpPr>
          <p:nvPr/>
        </p:nvSpPr>
        <p:spPr bwMode="auto">
          <a:xfrm>
            <a:off x="6019800" y="3352800"/>
            <a:ext cx="1828800" cy="1447800"/>
          </a:xfrm>
          <a:custGeom>
            <a:avLst/>
            <a:gdLst>
              <a:gd name="T0" fmla="*/ 0 w 1152"/>
              <a:gd name="T1" fmla="*/ 912 h 912"/>
              <a:gd name="T2" fmla="*/ 768 w 1152"/>
              <a:gd name="T3" fmla="*/ 480 h 912"/>
              <a:gd name="T4" fmla="*/ 1152 w 1152"/>
              <a:gd name="T5" fmla="*/ 0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52" h="912">
                <a:moveTo>
                  <a:pt x="0" y="912"/>
                </a:moveTo>
                <a:cubicBezTo>
                  <a:pt x="288" y="772"/>
                  <a:pt x="576" y="632"/>
                  <a:pt x="768" y="480"/>
                </a:cubicBezTo>
                <a:cubicBezTo>
                  <a:pt x="960" y="328"/>
                  <a:pt x="1056" y="164"/>
                  <a:pt x="1152" y="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2557" name="Freeform 13">
            <a:extLst>
              <a:ext uri="{FF2B5EF4-FFF2-40B4-BE49-F238E27FC236}">
                <a16:creationId xmlns:a16="http://schemas.microsoft.com/office/drawing/2014/main" id="{3B4FC89D-56DE-402A-9964-D03C1AE47A12}"/>
              </a:ext>
            </a:extLst>
          </p:cNvPr>
          <p:cNvSpPr>
            <a:spLocks noChangeAspect="1"/>
          </p:cNvSpPr>
          <p:nvPr/>
        </p:nvSpPr>
        <p:spPr bwMode="auto">
          <a:xfrm>
            <a:off x="7848600" y="2954338"/>
            <a:ext cx="238125" cy="398462"/>
          </a:xfrm>
          <a:custGeom>
            <a:avLst/>
            <a:gdLst>
              <a:gd name="T0" fmla="*/ 0 w 288"/>
              <a:gd name="T1" fmla="*/ 480 h 480"/>
              <a:gd name="T2" fmla="*/ 144 w 288"/>
              <a:gd name="T3" fmla="*/ 288 h 480"/>
              <a:gd name="T4" fmla="*/ 288 w 288"/>
              <a:gd name="T5" fmla="*/ 0 h 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88" h="480">
                <a:moveTo>
                  <a:pt x="0" y="480"/>
                </a:moveTo>
                <a:cubicBezTo>
                  <a:pt x="48" y="424"/>
                  <a:pt x="96" y="368"/>
                  <a:pt x="144" y="288"/>
                </a:cubicBezTo>
                <a:cubicBezTo>
                  <a:pt x="192" y="208"/>
                  <a:pt x="240" y="104"/>
                  <a:pt x="288" y="0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2558" name="Freeform 14">
            <a:extLst>
              <a:ext uri="{FF2B5EF4-FFF2-40B4-BE49-F238E27FC236}">
                <a16:creationId xmlns:a16="http://schemas.microsoft.com/office/drawing/2014/main" id="{E293C0ED-9011-4627-9AA1-5313DBE7AB80}"/>
              </a:ext>
            </a:extLst>
          </p:cNvPr>
          <p:cNvSpPr>
            <a:spLocks noChangeAspect="1"/>
          </p:cNvSpPr>
          <p:nvPr/>
        </p:nvSpPr>
        <p:spPr bwMode="auto">
          <a:xfrm>
            <a:off x="7848600" y="2514600"/>
            <a:ext cx="230188" cy="349250"/>
          </a:xfrm>
          <a:custGeom>
            <a:avLst/>
            <a:gdLst>
              <a:gd name="T0" fmla="*/ 0 w 288"/>
              <a:gd name="T1" fmla="*/ 432 h 432"/>
              <a:gd name="T2" fmla="*/ 144 w 288"/>
              <a:gd name="T3" fmla="*/ 240 h 432"/>
              <a:gd name="T4" fmla="*/ 288 w 288"/>
              <a:gd name="T5" fmla="*/ 0 h 4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88" h="432">
                <a:moveTo>
                  <a:pt x="0" y="432"/>
                </a:moveTo>
                <a:cubicBezTo>
                  <a:pt x="48" y="372"/>
                  <a:pt x="96" y="312"/>
                  <a:pt x="144" y="240"/>
                </a:cubicBezTo>
                <a:cubicBezTo>
                  <a:pt x="192" y="168"/>
                  <a:pt x="240" y="84"/>
                  <a:pt x="288" y="0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2559" name="Rectangle 15">
            <a:extLst>
              <a:ext uri="{FF2B5EF4-FFF2-40B4-BE49-F238E27FC236}">
                <a16:creationId xmlns:a16="http://schemas.microsoft.com/office/drawing/2014/main" id="{21493C32-F04F-420B-8966-2CD17312ED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80363" y="1947863"/>
            <a:ext cx="52228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3’</a:t>
            </a:r>
          </a:p>
        </p:txBody>
      </p:sp>
      <p:sp>
        <p:nvSpPr>
          <p:cNvPr id="492560" name="Rectangle 16">
            <a:extLst>
              <a:ext uri="{FF2B5EF4-FFF2-40B4-BE49-F238E27FC236}">
                <a16:creationId xmlns:a16="http://schemas.microsoft.com/office/drawing/2014/main" id="{3A5253CB-EE8B-4D6F-AB23-CB318AE370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32763" y="2633663"/>
            <a:ext cx="52228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4’</a:t>
            </a:r>
          </a:p>
        </p:txBody>
      </p:sp>
      <p:sp>
        <p:nvSpPr>
          <p:cNvPr id="492561" name="Line 17">
            <a:extLst>
              <a:ext uri="{FF2B5EF4-FFF2-40B4-BE49-F238E27FC236}">
                <a16:creationId xmlns:a16="http://schemas.microsoft.com/office/drawing/2014/main" id="{F61BAF15-2DF4-4FE0-A311-995F3858EC53}"/>
              </a:ext>
            </a:extLst>
          </p:cNvPr>
          <p:cNvSpPr>
            <a:spLocks noChangeShapeType="1"/>
          </p:cNvSpPr>
          <p:nvPr/>
        </p:nvSpPr>
        <p:spPr bwMode="auto">
          <a:xfrm>
            <a:off x="7848600" y="2514600"/>
            <a:ext cx="0" cy="857250"/>
          </a:xfrm>
          <a:prstGeom prst="line">
            <a:avLst/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2562" name="Rectangle 18">
            <a:extLst>
              <a:ext uri="{FF2B5EF4-FFF2-40B4-BE49-F238E27FC236}">
                <a16:creationId xmlns:a16="http://schemas.microsoft.com/office/drawing/2014/main" id="{D2892BBF-933B-4B3D-A6A9-1BEA3BF180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12100" y="32289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92563" name="Line 19">
            <a:extLst>
              <a:ext uri="{FF2B5EF4-FFF2-40B4-BE49-F238E27FC236}">
                <a16:creationId xmlns:a16="http://schemas.microsoft.com/office/drawing/2014/main" id="{43408263-E0AA-43A6-8B4E-A40F946887D6}"/>
              </a:ext>
            </a:extLst>
          </p:cNvPr>
          <p:cNvSpPr>
            <a:spLocks noChangeShapeType="1"/>
          </p:cNvSpPr>
          <p:nvPr/>
        </p:nvSpPr>
        <p:spPr bwMode="auto">
          <a:xfrm>
            <a:off x="8077200" y="2554288"/>
            <a:ext cx="0" cy="403225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graphicFrame>
        <p:nvGraphicFramePr>
          <p:cNvPr id="492564" name="Object 20">
            <a:extLst>
              <a:ext uri="{FF2B5EF4-FFF2-40B4-BE49-F238E27FC236}">
                <a16:creationId xmlns:a16="http://schemas.microsoft.com/office/drawing/2014/main" id="{7519B4D7-74B5-4A23-A663-EEFECCBFE32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00150" y="2514600"/>
          <a:ext cx="1812925" cy="725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1184" name="Equation" r:id="rId3" imgW="596880" imgH="241200" progId="Equation.DSMT4">
                  <p:embed/>
                </p:oleObj>
              </mc:Choice>
              <mc:Fallback>
                <p:oleObj name="Equation" r:id="rId3" imgW="596880" imgH="241200" progId="Equation.DSMT4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00150" y="2514600"/>
                        <a:ext cx="1812925" cy="725488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 w="9525">
                        <a:solidFill>
                          <a:srgbClr val="66FF66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2565" name="Object 21">
            <a:extLst>
              <a:ext uri="{FF2B5EF4-FFF2-40B4-BE49-F238E27FC236}">
                <a16:creationId xmlns:a16="http://schemas.microsoft.com/office/drawing/2014/main" id="{6EE30838-2194-4BE7-B754-97D89E4B38B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19200" y="3429000"/>
          <a:ext cx="1774825" cy="725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1185" name="Equation" r:id="rId5" imgW="583920" imgH="241200" progId="Equation.DSMT4">
                  <p:embed/>
                </p:oleObj>
              </mc:Choice>
              <mc:Fallback>
                <p:oleObj name="Equation" r:id="rId5" imgW="583920" imgH="241200" progId="Equation.DSMT4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9200" y="3429000"/>
                        <a:ext cx="1774825" cy="725488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 w="9525">
                        <a:solidFill>
                          <a:srgbClr val="66FF66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2567" name="Rectangle 23">
            <a:extLst>
              <a:ext uri="{FF2B5EF4-FFF2-40B4-BE49-F238E27FC236}">
                <a16:creationId xmlns:a16="http://schemas.microsoft.com/office/drawing/2014/main" id="{CC03C29D-0046-4330-AB91-1CB5752EA1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1250" y="26670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5</a:t>
            </a:r>
          </a:p>
        </p:txBody>
      </p:sp>
      <p:grpSp>
        <p:nvGrpSpPr>
          <p:cNvPr id="492568" name="Group 24">
            <a:extLst>
              <a:ext uri="{FF2B5EF4-FFF2-40B4-BE49-F238E27FC236}">
                <a16:creationId xmlns:a16="http://schemas.microsoft.com/office/drawing/2014/main" id="{D956ECEE-2FF1-4592-B7EB-6655B412FE0E}"/>
              </a:ext>
            </a:extLst>
          </p:cNvPr>
          <p:cNvGrpSpPr>
            <a:grpSpLocks/>
          </p:cNvGrpSpPr>
          <p:nvPr/>
        </p:nvGrpSpPr>
        <p:grpSpPr bwMode="auto">
          <a:xfrm>
            <a:off x="503238" y="1052513"/>
            <a:ext cx="1692275" cy="1439862"/>
            <a:chOff x="0" y="2614"/>
            <a:chExt cx="1066" cy="907"/>
          </a:xfrm>
        </p:grpSpPr>
        <p:sp>
          <p:nvSpPr>
            <p:cNvPr id="492569" name="AutoShape 25">
              <a:extLst>
                <a:ext uri="{FF2B5EF4-FFF2-40B4-BE49-F238E27FC236}">
                  <a16:creationId xmlns:a16="http://schemas.microsoft.com/office/drawing/2014/main" id="{E8CA2138-B92B-4AF3-8D3F-1C717599FB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614"/>
              <a:ext cx="1066" cy="907"/>
            </a:xfrm>
            <a:prstGeom prst="irregularSeal1">
              <a:avLst/>
            </a:prstGeom>
            <a:solidFill>
              <a:srgbClr val="CCFFFF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92570" name="Rectangle 26">
              <a:extLst>
                <a:ext uri="{FF2B5EF4-FFF2-40B4-BE49-F238E27FC236}">
                  <a16:creationId xmlns:a16="http://schemas.microsoft.com/office/drawing/2014/main" id="{9928AA98-864C-438E-8C26-7A1AE7264A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" y="2843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>
                  <a:solidFill>
                    <a:schemeClr val="bg2"/>
                  </a:solidFill>
                  <a:ea typeface="宋体" panose="02010600030101010101" pitchFamily="2" charset="-122"/>
                </a:rPr>
                <a:t>结论：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2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925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925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925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925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2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925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925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925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925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2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925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925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925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925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925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925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925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925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925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925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2559" grpId="0" autoUpdateAnimBg="0"/>
      <p:bldP spid="492560" grpId="0" autoUpdateAnimBg="0"/>
      <p:bldP spid="492567" grpId="0" autoUpdateAnimBg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050" name="Rectangle 2">
            <a:extLst>
              <a:ext uri="{FF2B5EF4-FFF2-40B4-BE49-F238E27FC236}">
                <a16:creationId xmlns:a16="http://schemas.microsoft.com/office/drawing/2014/main" id="{B5577F68-A800-4FF6-A5F5-927F04F446C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152400"/>
            <a:ext cx="8229600" cy="823913"/>
          </a:xfrm>
        </p:spPr>
        <p:txBody>
          <a:bodyPr/>
          <a:lstStyle/>
          <a:p>
            <a:r>
              <a:rPr lang="zh-CN" altLang="en-US" sz="4800" b="1">
                <a:latin typeface="楷体_GB2312" pitchFamily="49" charset="-122"/>
                <a:ea typeface="楷体_GB2312" pitchFamily="49" charset="-122"/>
              </a:rPr>
              <a:t>再热＋回热示意图</a:t>
            </a:r>
            <a:endParaRPr lang="zh-CN" altLang="en-US" sz="4800" b="1"/>
          </a:p>
        </p:txBody>
      </p:sp>
      <p:sp>
        <p:nvSpPr>
          <p:cNvPr id="514051" name="AutoShape 3">
            <a:extLst>
              <a:ext uri="{FF2B5EF4-FFF2-40B4-BE49-F238E27FC236}">
                <a16:creationId xmlns:a16="http://schemas.microsoft.com/office/drawing/2014/main" id="{A5F434B5-7D69-4425-A6A9-110B462FD28D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342900" y="3848100"/>
            <a:ext cx="1981200" cy="838200"/>
          </a:xfrm>
          <a:custGeom>
            <a:avLst/>
            <a:gdLst>
              <a:gd name="G0" fmla="+- 5400 0 0"/>
              <a:gd name="G1" fmla="+- 21600 0 5400"/>
              <a:gd name="G2" fmla="*/ 5400 1 2"/>
              <a:gd name="G3" fmla="+- 21600 0 G2"/>
              <a:gd name="G4" fmla="+/ 5400 21600 2"/>
              <a:gd name="G5" fmla="+/ G1 0 2"/>
              <a:gd name="G6" fmla="*/ 21600 21600 5400"/>
              <a:gd name="G7" fmla="*/ G6 1 2"/>
              <a:gd name="G8" fmla="+- 21600 0 G7"/>
              <a:gd name="G9" fmla="*/ 21600 1 2"/>
              <a:gd name="G10" fmla="+- 5400 0 G9"/>
              <a:gd name="G11" fmla="?: G10 G8 0"/>
              <a:gd name="G12" fmla="?: G10 G7 21600"/>
              <a:gd name="T0" fmla="*/ 18900 w 21600"/>
              <a:gd name="T1" fmla="*/ 10800 h 21600"/>
              <a:gd name="T2" fmla="*/ 10800 w 21600"/>
              <a:gd name="T3" fmla="*/ 21600 h 21600"/>
              <a:gd name="T4" fmla="*/ 2700 w 21600"/>
              <a:gd name="T5" fmla="*/ 10800 h 21600"/>
              <a:gd name="T6" fmla="*/ 10800 w 21600"/>
              <a:gd name="T7" fmla="*/ 0 h 21600"/>
              <a:gd name="T8" fmla="*/ 4500 w 21600"/>
              <a:gd name="T9" fmla="*/ 4500 h 21600"/>
              <a:gd name="T10" fmla="*/ 17100 w 21600"/>
              <a:gd name="T11" fmla="*/ 17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CCFF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4052" name="AutoShape 4">
            <a:extLst>
              <a:ext uri="{FF2B5EF4-FFF2-40B4-BE49-F238E27FC236}">
                <a16:creationId xmlns:a16="http://schemas.microsoft.com/office/drawing/2014/main" id="{C1E42B45-02D9-4CE1-8842-84EF08B30984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4837112" y="4078288"/>
            <a:ext cx="1298575" cy="457200"/>
          </a:xfrm>
          <a:custGeom>
            <a:avLst/>
            <a:gdLst>
              <a:gd name="G0" fmla="+- 5400 0 0"/>
              <a:gd name="G1" fmla="+- 21600 0 5400"/>
              <a:gd name="G2" fmla="*/ 5400 1 2"/>
              <a:gd name="G3" fmla="+- 21600 0 G2"/>
              <a:gd name="G4" fmla="+/ 5400 21600 2"/>
              <a:gd name="G5" fmla="+/ G1 0 2"/>
              <a:gd name="G6" fmla="*/ 21600 21600 5400"/>
              <a:gd name="G7" fmla="*/ G6 1 2"/>
              <a:gd name="G8" fmla="+- 21600 0 G7"/>
              <a:gd name="G9" fmla="*/ 21600 1 2"/>
              <a:gd name="G10" fmla="+- 5400 0 G9"/>
              <a:gd name="G11" fmla="?: G10 G8 0"/>
              <a:gd name="G12" fmla="?: G10 G7 21600"/>
              <a:gd name="T0" fmla="*/ 18900 w 21600"/>
              <a:gd name="T1" fmla="*/ 10800 h 21600"/>
              <a:gd name="T2" fmla="*/ 10800 w 21600"/>
              <a:gd name="T3" fmla="*/ 21600 h 21600"/>
              <a:gd name="T4" fmla="*/ 2700 w 21600"/>
              <a:gd name="T5" fmla="*/ 10800 h 21600"/>
              <a:gd name="T6" fmla="*/ 10800 w 21600"/>
              <a:gd name="T7" fmla="*/ 0 h 21600"/>
              <a:gd name="T8" fmla="*/ 4500 w 21600"/>
              <a:gd name="T9" fmla="*/ 4500 h 21600"/>
              <a:gd name="T10" fmla="*/ 17100 w 21600"/>
              <a:gd name="T11" fmla="*/ 17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66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4053" name="Rectangle 5">
            <a:extLst>
              <a:ext uri="{FF2B5EF4-FFF2-40B4-BE49-F238E27FC236}">
                <a16:creationId xmlns:a16="http://schemas.microsoft.com/office/drawing/2014/main" id="{D8EC9949-DDA3-4BF6-8794-C08DF880A8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2600" y="4267200"/>
            <a:ext cx="3522663" cy="76200"/>
          </a:xfrm>
          <a:prstGeom prst="rect">
            <a:avLst/>
          </a:prstGeom>
          <a:solidFill>
            <a:srgbClr val="CCFF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4054" name="Rectangle 6">
            <a:extLst>
              <a:ext uri="{FF2B5EF4-FFF2-40B4-BE49-F238E27FC236}">
                <a16:creationId xmlns:a16="http://schemas.microsoft.com/office/drawing/2014/main" id="{A89A79A1-16D8-4A1A-8BB2-A0EBE4047A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00" y="2438400"/>
            <a:ext cx="838200" cy="457200"/>
          </a:xfrm>
          <a:prstGeom prst="rect">
            <a:avLst/>
          </a:prstGeom>
          <a:solidFill>
            <a:srgbClr val="FF33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4055" name="Line 7">
            <a:extLst>
              <a:ext uri="{FF2B5EF4-FFF2-40B4-BE49-F238E27FC236}">
                <a16:creationId xmlns:a16="http://schemas.microsoft.com/office/drawing/2014/main" id="{0F07C107-F55B-4B62-9233-D0CE1BA4C43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52600" y="2667000"/>
            <a:ext cx="0" cy="11303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4056" name="Line 8">
            <a:extLst>
              <a:ext uri="{FF2B5EF4-FFF2-40B4-BE49-F238E27FC236}">
                <a16:creationId xmlns:a16="http://schemas.microsoft.com/office/drawing/2014/main" id="{856FD79E-1CBD-4FA9-AD2C-93562470DAFD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2667000"/>
            <a:ext cx="40005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4057" name="Line 9">
            <a:extLst>
              <a:ext uri="{FF2B5EF4-FFF2-40B4-BE49-F238E27FC236}">
                <a16:creationId xmlns:a16="http://schemas.microsoft.com/office/drawing/2014/main" id="{4DCFADDA-3574-4F15-9433-243CBF08F3A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14400" y="5257800"/>
            <a:ext cx="0" cy="715963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4058" name="Line 10">
            <a:extLst>
              <a:ext uri="{FF2B5EF4-FFF2-40B4-BE49-F238E27FC236}">
                <a16:creationId xmlns:a16="http://schemas.microsoft.com/office/drawing/2014/main" id="{88ADE2BE-25A9-4306-9943-A5B63E727D15}"/>
              </a:ext>
            </a:extLst>
          </p:cNvPr>
          <p:cNvSpPr>
            <a:spLocks noChangeShapeType="1"/>
          </p:cNvSpPr>
          <p:nvPr/>
        </p:nvSpPr>
        <p:spPr bwMode="auto">
          <a:xfrm>
            <a:off x="4495800" y="2667000"/>
            <a:ext cx="7620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4059" name="Line 11">
            <a:extLst>
              <a:ext uri="{FF2B5EF4-FFF2-40B4-BE49-F238E27FC236}">
                <a16:creationId xmlns:a16="http://schemas.microsoft.com/office/drawing/2014/main" id="{DAFAABDB-0767-4909-8B21-7E78FAA96DC6}"/>
              </a:ext>
            </a:extLst>
          </p:cNvPr>
          <p:cNvSpPr>
            <a:spLocks noChangeShapeType="1"/>
          </p:cNvSpPr>
          <p:nvPr/>
        </p:nvSpPr>
        <p:spPr bwMode="auto">
          <a:xfrm>
            <a:off x="5257800" y="2667000"/>
            <a:ext cx="0" cy="1323975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4060" name="Rectangle 12">
            <a:extLst>
              <a:ext uri="{FF2B5EF4-FFF2-40B4-BE49-F238E27FC236}">
                <a16:creationId xmlns:a16="http://schemas.microsoft.com/office/drawing/2014/main" id="{5BC9613B-4BE9-49FD-BB2A-D7DC1455D7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7900" y="57435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514061" name="Rectangle 13">
            <a:extLst>
              <a:ext uri="{FF2B5EF4-FFF2-40B4-BE49-F238E27FC236}">
                <a16:creationId xmlns:a16="http://schemas.microsoft.com/office/drawing/2014/main" id="{FCECBD28-0C06-4D92-92E7-270F99DA5C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2700" y="28479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514062" name="Rectangle 14">
            <a:extLst>
              <a:ext uri="{FF2B5EF4-FFF2-40B4-BE49-F238E27FC236}">
                <a16:creationId xmlns:a16="http://schemas.microsoft.com/office/drawing/2014/main" id="{EC671129-F1B4-40D4-897E-96C1E60FD1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4400" y="31242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514063" name="Rectangle 15">
            <a:extLst>
              <a:ext uri="{FF2B5EF4-FFF2-40B4-BE49-F238E27FC236}">
                <a16:creationId xmlns:a16="http://schemas.microsoft.com/office/drawing/2014/main" id="{23B44CC4-5C97-42C6-BB55-5997F1E9C2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1625" y="5514975"/>
            <a:ext cx="52228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4’</a:t>
            </a:r>
          </a:p>
        </p:txBody>
      </p:sp>
      <p:sp>
        <p:nvSpPr>
          <p:cNvPr id="514064" name="Rectangle 16">
            <a:extLst>
              <a:ext uri="{FF2B5EF4-FFF2-40B4-BE49-F238E27FC236}">
                <a16:creationId xmlns:a16="http://schemas.microsoft.com/office/drawing/2014/main" id="{28580888-9790-4B40-9003-9CEB0FD6A8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5588" y="5586413"/>
            <a:ext cx="140811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CCFFFF"/>
                </a:solidFill>
                <a:ea typeface="宋体" panose="02010600030101010101" pitchFamily="2" charset="-122"/>
              </a:rPr>
              <a:t>压气机</a:t>
            </a:r>
          </a:p>
        </p:txBody>
      </p:sp>
      <p:sp>
        <p:nvSpPr>
          <p:cNvPr id="514065" name="Rectangle 17">
            <a:extLst>
              <a:ext uri="{FF2B5EF4-FFF2-40B4-BE49-F238E27FC236}">
                <a16:creationId xmlns:a16="http://schemas.microsoft.com/office/drawing/2014/main" id="{E4EC3994-1407-44FB-9696-FA037138E6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40375" y="5357813"/>
            <a:ext cx="18161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燃气轮机</a:t>
            </a:r>
          </a:p>
        </p:txBody>
      </p:sp>
      <p:sp>
        <p:nvSpPr>
          <p:cNvPr id="514066" name="AutoShape 18">
            <a:extLst>
              <a:ext uri="{FF2B5EF4-FFF2-40B4-BE49-F238E27FC236}">
                <a16:creationId xmlns:a16="http://schemas.microsoft.com/office/drawing/2014/main" id="{6180E794-8B38-4454-ADD9-6CD48D69875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6138068" y="3996532"/>
            <a:ext cx="2811463" cy="457200"/>
          </a:xfrm>
          <a:custGeom>
            <a:avLst/>
            <a:gdLst>
              <a:gd name="G0" fmla="+- 5400 0 0"/>
              <a:gd name="G1" fmla="+- 21600 0 5400"/>
              <a:gd name="G2" fmla="*/ 5400 1 2"/>
              <a:gd name="G3" fmla="+- 21600 0 G2"/>
              <a:gd name="G4" fmla="+/ 5400 21600 2"/>
              <a:gd name="G5" fmla="+/ G1 0 2"/>
              <a:gd name="G6" fmla="*/ 21600 21600 5400"/>
              <a:gd name="G7" fmla="*/ G6 1 2"/>
              <a:gd name="G8" fmla="+- 21600 0 G7"/>
              <a:gd name="G9" fmla="*/ 21600 1 2"/>
              <a:gd name="G10" fmla="+- 5400 0 G9"/>
              <a:gd name="G11" fmla="?: G10 G8 0"/>
              <a:gd name="G12" fmla="?: G10 G7 21600"/>
              <a:gd name="T0" fmla="*/ 18900 w 21600"/>
              <a:gd name="T1" fmla="*/ 10800 h 21600"/>
              <a:gd name="T2" fmla="*/ 10800 w 21600"/>
              <a:gd name="T3" fmla="*/ 21600 h 21600"/>
              <a:gd name="T4" fmla="*/ 2700 w 21600"/>
              <a:gd name="T5" fmla="*/ 10800 h 21600"/>
              <a:gd name="T6" fmla="*/ 10800 w 21600"/>
              <a:gd name="T7" fmla="*/ 0 h 21600"/>
              <a:gd name="T8" fmla="*/ 4500 w 21600"/>
              <a:gd name="T9" fmla="*/ 4500 h 21600"/>
              <a:gd name="T10" fmla="*/ 17100 w 21600"/>
              <a:gd name="T11" fmla="*/ 17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66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4067" name="Rectangle 19">
            <a:extLst>
              <a:ext uri="{FF2B5EF4-FFF2-40B4-BE49-F238E27FC236}">
                <a16:creationId xmlns:a16="http://schemas.microsoft.com/office/drawing/2014/main" id="{D418F681-2F4E-4897-9E7B-960031A2C4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000" y="4267200"/>
            <a:ext cx="1600200" cy="76200"/>
          </a:xfrm>
          <a:prstGeom prst="rect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4068" name="Rectangle 20">
            <a:extLst>
              <a:ext uri="{FF2B5EF4-FFF2-40B4-BE49-F238E27FC236}">
                <a16:creationId xmlns:a16="http://schemas.microsoft.com/office/drawing/2014/main" id="{958A25C0-7E6F-436F-BB00-A4178F9028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9800" y="2438400"/>
            <a:ext cx="838200" cy="457200"/>
          </a:xfrm>
          <a:prstGeom prst="rect">
            <a:avLst/>
          </a:prstGeom>
          <a:solidFill>
            <a:srgbClr val="FF33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4069" name="Line 21">
            <a:extLst>
              <a:ext uri="{FF2B5EF4-FFF2-40B4-BE49-F238E27FC236}">
                <a16:creationId xmlns:a16="http://schemas.microsoft.com/office/drawing/2014/main" id="{53C14C81-5151-4591-B62F-70AF91B315C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15000" y="2667000"/>
            <a:ext cx="0" cy="9906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4070" name="Line 22">
            <a:extLst>
              <a:ext uri="{FF2B5EF4-FFF2-40B4-BE49-F238E27FC236}">
                <a16:creationId xmlns:a16="http://schemas.microsoft.com/office/drawing/2014/main" id="{558F99EE-B3D5-4F30-9D56-54F239109243}"/>
              </a:ext>
            </a:extLst>
          </p:cNvPr>
          <p:cNvSpPr>
            <a:spLocks noChangeShapeType="1"/>
          </p:cNvSpPr>
          <p:nvPr/>
        </p:nvSpPr>
        <p:spPr bwMode="auto">
          <a:xfrm>
            <a:off x="5715000" y="2667000"/>
            <a:ext cx="3048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4071" name="Line 23">
            <a:extLst>
              <a:ext uri="{FF2B5EF4-FFF2-40B4-BE49-F238E27FC236}">
                <a16:creationId xmlns:a16="http://schemas.microsoft.com/office/drawing/2014/main" id="{58DFB170-E106-4448-AFE1-84AFC1026C84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0" y="2667000"/>
            <a:ext cx="454025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4072" name="Line 24">
            <a:extLst>
              <a:ext uri="{FF2B5EF4-FFF2-40B4-BE49-F238E27FC236}">
                <a16:creationId xmlns:a16="http://schemas.microsoft.com/office/drawing/2014/main" id="{F709906D-E634-4260-B9F0-97A36036A8A5}"/>
              </a:ext>
            </a:extLst>
          </p:cNvPr>
          <p:cNvSpPr>
            <a:spLocks noChangeShapeType="1"/>
          </p:cNvSpPr>
          <p:nvPr/>
        </p:nvSpPr>
        <p:spPr bwMode="auto">
          <a:xfrm>
            <a:off x="7308850" y="2667000"/>
            <a:ext cx="0" cy="9144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4073" name="Rectangle 25">
            <a:extLst>
              <a:ext uri="{FF2B5EF4-FFF2-40B4-BE49-F238E27FC236}">
                <a16:creationId xmlns:a16="http://schemas.microsoft.com/office/drawing/2014/main" id="{0B97DBCB-B567-4976-A3F3-91FD6BA45B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7688" y="1477963"/>
            <a:ext cx="161131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FFFF00"/>
                </a:solidFill>
                <a:ea typeface="宋体" panose="02010600030101010101" pitchFamily="2" charset="-122"/>
              </a:rPr>
              <a:t>燃烧室</a:t>
            </a:r>
            <a:r>
              <a:rPr lang="en-US" altLang="zh-CN">
                <a:solidFill>
                  <a:srgbClr val="FFFF00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514074" name="Rectangle 26">
            <a:extLst>
              <a:ext uri="{FF2B5EF4-FFF2-40B4-BE49-F238E27FC236}">
                <a16:creationId xmlns:a16="http://schemas.microsoft.com/office/drawing/2014/main" id="{95A01D55-C9C4-4953-AB6D-1A013F6357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2438400"/>
            <a:ext cx="838200" cy="457200"/>
          </a:xfrm>
          <a:prstGeom prst="rect">
            <a:avLst/>
          </a:prstGeom>
          <a:solidFill>
            <a:srgbClr val="FFCC99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4075" name="Line 27">
            <a:extLst>
              <a:ext uri="{FF2B5EF4-FFF2-40B4-BE49-F238E27FC236}">
                <a16:creationId xmlns:a16="http://schemas.microsoft.com/office/drawing/2014/main" id="{59367E39-DDA4-47DE-BEEF-BDA0897612F7}"/>
              </a:ext>
            </a:extLst>
          </p:cNvPr>
          <p:cNvSpPr>
            <a:spLocks noChangeShapeType="1"/>
          </p:cNvSpPr>
          <p:nvPr/>
        </p:nvSpPr>
        <p:spPr bwMode="auto">
          <a:xfrm>
            <a:off x="2971800" y="2667000"/>
            <a:ext cx="6858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4076" name="Rectangle 28">
            <a:extLst>
              <a:ext uri="{FF2B5EF4-FFF2-40B4-BE49-F238E27FC236}">
                <a16:creationId xmlns:a16="http://schemas.microsoft.com/office/drawing/2014/main" id="{F35CF8B5-CBAE-4B89-8C6D-A780F51F6D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7800" y="1782763"/>
            <a:ext cx="1408113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FFCC99"/>
                </a:solidFill>
                <a:ea typeface="宋体" panose="02010600030101010101" pitchFamily="2" charset="-122"/>
              </a:rPr>
              <a:t>回热器</a:t>
            </a:r>
          </a:p>
        </p:txBody>
      </p:sp>
      <p:sp>
        <p:nvSpPr>
          <p:cNvPr id="514077" name="Line 29">
            <a:extLst>
              <a:ext uri="{FF2B5EF4-FFF2-40B4-BE49-F238E27FC236}">
                <a16:creationId xmlns:a16="http://schemas.microsoft.com/office/drawing/2014/main" id="{42B8CD38-F4A8-4BA3-9BEE-167BCBED68B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772400" y="2057400"/>
            <a:ext cx="0" cy="777875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4078" name="Line 30">
            <a:extLst>
              <a:ext uri="{FF2B5EF4-FFF2-40B4-BE49-F238E27FC236}">
                <a16:creationId xmlns:a16="http://schemas.microsoft.com/office/drawing/2014/main" id="{DE1CC951-A1D0-4326-8ABA-90F202F974DF}"/>
              </a:ext>
            </a:extLst>
          </p:cNvPr>
          <p:cNvSpPr>
            <a:spLocks noChangeShapeType="1"/>
          </p:cNvSpPr>
          <p:nvPr/>
        </p:nvSpPr>
        <p:spPr bwMode="auto">
          <a:xfrm>
            <a:off x="2895600" y="2057400"/>
            <a:ext cx="48768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4079" name="Line 31">
            <a:extLst>
              <a:ext uri="{FF2B5EF4-FFF2-40B4-BE49-F238E27FC236}">
                <a16:creationId xmlns:a16="http://schemas.microsoft.com/office/drawing/2014/main" id="{CBF030F6-AB08-4ECC-95AB-EC898AC89267}"/>
              </a:ext>
            </a:extLst>
          </p:cNvPr>
          <p:cNvSpPr>
            <a:spLocks noChangeShapeType="1"/>
          </p:cNvSpPr>
          <p:nvPr/>
        </p:nvSpPr>
        <p:spPr bwMode="auto">
          <a:xfrm>
            <a:off x="2895600" y="2057400"/>
            <a:ext cx="0" cy="3810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4080" name="Line 32">
            <a:extLst>
              <a:ext uri="{FF2B5EF4-FFF2-40B4-BE49-F238E27FC236}">
                <a16:creationId xmlns:a16="http://schemas.microsoft.com/office/drawing/2014/main" id="{560AD7A8-F977-49AC-BF3A-BA6DEF92EBA3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0" y="2895600"/>
            <a:ext cx="0" cy="3048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4081" name="Rectangle 33">
            <a:extLst>
              <a:ext uri="{FF2B5EF4-FFF2-40B4-BE49-F238E27FC236}">
                <a16:creationId xmlns:a16="http://schemas.microsoft.com/office/drawing/2014/main" id="{DFCA52DA-4CF7-4F9D-A058-26B6AC216A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6600" y="1477963"/>
            <a:ext cx="16764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solidFill>
                  <a:srgbClr val="FFFF00"/>
                </a:solidFill>
                <a:ea typeface="宋体" panose="02010600030101010101" pitchFamily="2" charset="-122"/>
              </a:rPr>
              <a:t>燃烧室</a:t>
            </a:r>
            <a:r>
              <a:rPr lang="en-US" altLang="zh-CN">
                <a:solidFill>
                  <a:srgbClr val="FFFF00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514082" name="Rectangle 34">
            <a:extLst>
              <a:ext uri="{FF2B5EF4-FFF2-40B4-BE49-F238E27FC236}">
                <a16:creationId xmlns:a16="http://schemas.microsoft.com/office/drawing/2014/main" id="{74B6C8BC-3584-4A0B-9428-A34DC448E0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66950" y="3000375"/>
            <a:ext cx="5794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  <a:r>
              <a:rPr lang="en-US" altLang="zh-CN" baseline="-25000">
                <a:solidFill>
                  <a:schemeClr val="tx1"/>
                </a:solidFill>
                <a:ea typeface="宋体" panose="02010600030101010101" pitchFamily="2" charset="-122"/>
              </a:rPr>
              <a:t>R</a:t>
            </a:r>
          </a:p>
        </p:txBody>
      </p:sp>
      <p:sp>
        <p:nvSpPr>
          <p:cNvPr id="514083" name="Rectangle 35">
            <a:extLst>
              <a:ext uri="{FF2B5EF4-FFF2-40B4-BE49-F238E27FC236}">
                <a16:creationId xmlns:a16="http://schemas.microsoft.com/office/drawing/2014/main" id="{64AB4524-4BD7-4A82-B1E0-C1D2335FE9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8163" y="2590800"/>
            <a:ext cx="57943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  <a:r>
              <a:rPr lang="en-US" altLang="zh-CN" baseline="-25000">
                <a:solidFill>
                  <a:schemeClr val="tx1"/>
                </a:solidFill>
                <a:ea typeface="宋体" panose="02010600030101010101" pitchFamily="2" charset="-122"/>
              </a:rPr>
              <a:t>R</a:t>
            </a:r>
          </a:p>
        </p:txBody>
      </p:sp>
      <p:sp>
        <p:nvSpPr>
          <p:cNvPr id="514084" name="Rectangle 36">
            <a:extLst>
              <a:ext uri="{FF2B5EF4-FFF2-40B4-BE49-F238E27FC236}">
                <a16:creationId xmlns:a16="http://schemas.microsoft.com/office/drawing/2014/main" id="{4933A3A0-86E8-4553-BE12-7F6B169CE9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4850" y="32766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5</a:t>
            </a:r>
          </a:p>
        </p:txBody>
      </p:sp>
      <p:sp>
        <p:nvSpPr>
          <p:cNvPr id="514085" name="Rectangle 37">
            <a:extLst>
              <a:ext uri="{FF2B5EF4-FFF2-40B4-BE49-F238E27FC236}">
                <a16:creationId xmlns:a16="http://schemas.microsoft.com/office/drawing/2014/main" id="{36447B1C-9DDE-431A-B286-11369176FA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0" y="2895600"/>
            <a:ext cx="52228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3’</a:t>
            </a:r>
          </a:p>
        </p:txBody>
      </p:sp>
      <p:sp>
        <p:nvSpPr>
          <p:cNvPr id="514086" name="Rectangle 38">
            <a:extLst>
              <a:ext uri="{FF2B5EF4-FFF2-40B4-BE49-F238E27FC236}">
                <a16:creationId xmlns:a16="http://schemas.microsoft.com/office/drawing/2014/main" id="{2487E55B-FC38-4831-BE51-D3676D4320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85800"/>
            <a:ext cx="775017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GB" altLang="zh-CN" sz="4000">
                <a:ea typeface="宋体" panose="02010600030101010101" pitchFamily="2" charset="-122"/>
              </a:rPr>
              <a:t>Reheat-regenerative cycle</a:t>
            </a:r>
            <a:endParaRPr lang="en-US" altLang="zh-CN" sz="4000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594" name="Rectangle 2">
            <a:extLst>
              <a:ext uri="{FF2B5EF4-FFF2-40B4-BE49-F238E27FC236}">
                <a16:creationId xmlns:a16="http://schemas.microsoft.com/office/drawing/2014/main" id="{C9C09D25-3294-422F-B247-F6A4D8B289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44475"/>
            <a:ext cx="8229600" cy="823913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再热</a:t>
            </a:r>
            <a:r>
              <a:rPr lang="zh-CN" altLang="en-US" sz="4800" b="1">
                <a:latin typeface="楷体_GB2312" pitchFamily="49" charset="-122"/>
                <a:ea typeface="楷体_GB2312" pitchFamily="49" charset="-122"/>
              </a:rPr>
              <a:t>＋回热</a:t>
            </a:r>
            <a:r>
              <a:rPr lang="zh-CN" altLang="en-US" sz="4800" b="1">
                <a:ea typeface="楷体_GB2312" pitchFamily="49" charset="-122"/>
              </a:rPr>
              <a:t>在</a:t>
            </a:r>
            <a:r>
              <a:rPr lang="en-US" altLang="zh-CN" sz="4800" b="1" i="1">
                <a:solidFill>
                  <a:srgbClr val="66FF66"/>
                </a:solidFill>
                <a:latin typeface="Times New Roman" panose="02020603050405020304" pitchFamily="18" charset="0"/>
                <a:ea typeface="楷体_GB2312" pitchFamily="49" charset="-122"/>
              </a:rPr>
              <a:t>Ts</a:t>
            </a:r>
            <a:r>
              <a:rPr lang="zh-CN" altLang="en-US" sz="4800" b="1">
                <a:ea typeface="楷体_GB2312" pitchFamily="49" charset="-122"/>
              </a:rPr>
              <a:t>图上的表示</a:t>
            </a:r>
          </a:p>
        </p:txBody>
      </p:sp>
      <p:sp>
        <p:nvSpPr>
          <p:cNvPr id="494595" name="Rectangle 3">
            <a:extLst>
              <a:ext uri="{FF2B5EF4-FFF2-40B4-BE49-F238E27FC236}">
                <a16:creationId xmlns:a16="http://schemas.microsoft.com/office/drawing/2014/main" id="{C9B036EA-7863-4093-8E37-65DBAA1379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49900" y="33813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94596" name="Line 4">
            <a:extLst>
              <a:ext uri="{FF2B5EF4-FFF2-40B4-BE49-F238E27FC236}">
                <a16:creationId xmlns:a16="http://schemas.microsoft.com/office/drawing/2014/main" id="{E8329017-26B5-4CEE-9AFD-FC0E00FAE25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800600" y="1981200"/>
            <a:ext cx="0" cy="3522663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4597" name="Line 5">
            <a:extLst>
              <a:ext uri="{FF2B5EF4-FFF2-40B4-BE49-F238E27FC236}">
                <a16:creationId xmlns:a16="http://schemas.microsoft.com/office/drawing/2014/main" id="{3CABC2C5-E952-4FAA-B5BB-0C4DBE418474}"/>
              </a:ext>
            </a:extLst>
          </p:cNvPr>
          <p:cNvSpPr>
            <a:spLocks noChangeShapeType="1"/>
          </p:cNvSpPr>
          <p:nvPr/>
        </p:nvSpPr>
        <p:spPr bwMode="auto">
          <a:xfrm>
            <a:off x="4800600" y="5486400"/>
            <a:ext cx="3440113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4598" name="Line 6">
            <a:extLst>
              <a:ext uri="{FF2B5EF4-FFF2-40B4-BE49-F238E27FC236}">
                <a16:creationId xmlns:a16="http://schemas.microsoft.com/office/drawing/2014/main" id="{4C3743BD-21D9-4AFD-A6E5-22806E687BAD}"/>
              </a:ext>
            </a:extLst>
          </p:cNvPr>
          <p:cNvSpPr>
            <a:spLocks noChangeShapeType="1"/>
          </p:cNvSpPr>
          <p:nvPr/>
        </p:nvSpPr>
        <p:spPr bwMode="auto">
          <a:xfrm>
            <a:off x="6019800" y="3962400"/>
            <a:ext cx="0" cy="857250"/>
          </a:xfrm>
          <a:prstGeom prst="line">
            <a:avLst/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4599" name="Rectangle 7">
            <a:extLst>
              <a:ext uri="{FF2B5EF4-FFF2-40B4-BE49-F238E27FC236}">
                <a16:creationId xmlns:a16="http://schemas.microsoft.com/office/drawing/2014/main" id="{DFB743ED-845B-433F-9DA2-C406910923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54700" y="48291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94600" name="Rectangle 8">
            <a:extLst>
              <a:ext uri="{FF2B5EF4-FFF2-40B4-BE49-F238E27FC236}">
                <a16:creationId xmlns:a16="http://schemas.microsoft.com/office/drawing/2014/main" id="{47160C73-B00D-4E6E-B0C8-50C33F9F2C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31100" y="19335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94601" name="Rectangle 9">
            <a:extLst>
              <a:ext uri="{FF2B5EF4-FFF2-40B4-BE49-F238E27FC236}">
                <a16:creationId xmlns:a16="http://schemas.microsoft.com/office/drawing/2014/main" id="{79C1FAD9-C234-4E33-BF8E-8DC0736E88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9113" y="1857375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T</a:t>
            </a:r>
          </a:p>
        </p:txBody>
      </p:sp>
      <p:sp>
        <p:nvSpPr>
          <p:cNvPr id="494602" name="Rectangle 10">
            <a:extLst>
              <a:ext uri="{FF2B5EF4-FFF2-40B4-BE49-F238E27FC236}">
                <a16:creationId xmlns:a16="http://schemas.microsoft.com/office/drawing/2014/main" id="{5A7698A9-50F7-4A00-BCD1-C9FDBA9189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62900" y="5438775"/>
            <a:ext cx="3429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494603" name="Freeform 11">
            <a:extLst>
              <a:ext uri="{FF2B5EF4-FFF2-40B4-BE49-F238E27FC236}">
                <a16:creationId xmlns:a16="http://schemas.microsoft.com/office/drawing/2014/main" id="{C1E048DF-3077-4459-81AF-44FD71C76900}"/>
              </a:ext>
            </a:extLst>
          </p:cNvPr>
          <p:cNvSpPr>
            <a:spLocks/>
          </p:cNvSpPr>
          <p:nvPr/>
        </p:nvSpPr>
        <p:spPr bwMode="auto">
          <a:xfrm>
            <a:off x="6019800" y="2514600"/>
            <a:ext cx="1828800" cy="1447800"/>
          </a:xfrm>
          <a:custGeom>
            <a:avLst/>
            <a:gdLst>
              <a:gd name="T0" fmla="*/ 0 w 1152"/>
              <a:gd name="T1" fmla="*/ 912 h 912"/>
              <a:gd name="T2" fmla="*/ 576 w 1152"/>
              <a:gd name="T3" fmla="*/ 528 h 912"/>
              <a:gd name="T4" fmla="*/ 1152 w 1152"/>
              <a:gd name="T5" fmla="*/ 0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52" h="912">
                <a:moveTo>
                  <a:pt x="0" y="912"/>
                </a:moveTo>
                <a:cubicBezTo>
                  <a:pt x="192" y="796"/>
                  <a:pt x="384" y="680"/>
                  <a:pt x="576" y="528"/>
                </a:cubicBezTo>
                <a:cubicBezTo>
                  <a:pt x="768" y="376"/>
                  <a:pt x="960" y="188"/>
                  <a:pt x="1152" y="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4604" name="Freeform 12">
            <a:extLst>
              <a:ext uri="{FF2B5EF4-FFF2-40B4-BE49-F238E27FC236}">
                <a16:creationId xmlns:a16="http://schemas.microsoft.com/office/drawing/2014/main" id="{9173C328-B4D4-43E4-A76A-56B12FB9BE9C}"/>
              </a:ext>
            </a:extLst>
          </p:cNvPr>
          <p:cNvSpPr>
            <a:spLocks/>
          </p:cNvSpPr>
          <p:nvPr/>
        </p:nvSpPr>
        <p:spPr bwMode="auto">
          <a:xfrm>
            <a:off x="6019800" y="3352800"/>
            <a:ext cx="1828800" cy="1447800"/>
          </a:xfrm>
          <a:custGeom>
            <a:avLst/>
            <a:gdLst>
              <a:gd name="T0" fmla="*/ 0 w 1152"/>
              <a:gd name="T1" fmla="*/ 912 h 912"/>
              <a:gd name="T2" fmla="*/ 768 w 1152"/>
              <a:gd name="T3" fmla="*/ 480 h 912"/>
              <a:gd name="T4" fmla="*/ 1152 w 1152"/>
              <a:gd name="T5" fmla="*/ 0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52" h="912">
                <a:moveTo>
                  <a:pt x="0" y="912"/>
                </a:moveTo>
                <a:cubicBezTo>
                  <a:pt x="288" y="772"/>
                  <a:pt x="576" y="632"/>
                  <a:pt x="768" y="480"/>
                </a:cubicBezTo>
                <a:cubicBezTo>
                  <a:pt x="960" y="328"/>
                  <a:pt x="1056" y="164"/>
                  <a:pt x="1152" y="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4605" name="Freeform 13">
            <a:extLst>
              <a:ext uri="{FF2B5EF4-FFF2-40B4-BE49-F238E27FC236}">
                <a16:creationId xmlns:a16="http://schemas.microsoft.com/office/drawing/2014/main" id="{9D3BA095-FE07-4C33-84CA-1E002F48FF8C}"/>
              </a:ext>
            </a:extLst>
          </p:cNvPr>
          <p:cNvSpPr>
            <a:spLocks noChangeAspect="1"/>
          </p:cNvSpPr>
          <p:nvPr/>
        </p:nvSpPr>
        <p:spPr bwMode="auto">
          <a:xfrm>
            <a:off x="7848600" y="2954338"/>
            <a:ext cx="238125" cy="398462"/>
          </a:xfrm>
          <a:custGeom>
            <a:avLst/>
            <a:gdLst>
              <a:gd name="T0" fmla="*/ 0 w 288"/>
              <a:gd name="T1" fmla="*/ 480 h 480"/>
              <a:gd name="T2" fmla="*/ 144 w 288"/>
              <a:gd name="T3" fmla="*/ 288 h 480"/>
              <a:gd name="T4" fmla="*/ 288 w 288"/>
              <a:gd name="T5" fmla="*/ 0 h 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88" h="480">
                <a:moveTo>
                  <a:pt x="0" y="480"/>
                </a:moveTo>
                <a:cubicBezTo>
                  <a:pt x="48" y="424"/>
                  <a:pt x="96" y="368"/>
                  <a:pt x="144" y="288"/>
                </a:cubicBezTo>
                <a:cubicBezTo>
                  <a:pt x="192" y="208"/>
                  <a:pt x="240" y="104"/>
                  <a:pt x="288" y="0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4606" name="Freeform 14">
            <a:extLst>
              <a:ext uri="{FF2B5EF4-FFF2-40B4-BE49-F238E27FC236}">
                <a16:creationId xmlns:a16="http://schemas.microsoft.com/office/drawing/2014/main" id="{9EF65068-51A7-4B24-B6E4-323616B0107F}"/>
              </a:ext>
            </a:extLst>
          </p:cNvPr>
          <p:cNvSpPr>
            <a:spLocks noChangeAspect="1"/>
          </p:cNvSpPr>
          <p:nvPr/>
        </p:nvSpPr>
        <p:spPr bwMode="auto">
          <a:xfrm>
            <a:off x="7848600" y="2514600"/>
            <a:ext cx="230188" cy="349250"/>
          </a:xfrm>
          <a:custGeom>
            <a:avLst/>
            <a:gdLst>
              <a:gd name="T0" fmla="*/ 0 w 288"/>
              <a:gd name="T1" fmla="*/ 432 h 432"/>
              <a:gd name="T2" fmla="*/ 144 w 288"/>
              <a:gd name="T3" fmla="*/ 240 h 432"/>
              <a:gd name="T4" fmla="*/ 288 w 288"/>
              <a:gd name="T5" fmla="*/ 0 h 4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88" h="432">
                <a:moveTo>
                  <a:pt x="0" y="432"/>
                </a:moveTo>
                <a:cubicBezTo>
                  <a:pt x="48" y="372"/>
                  <a:pt x="96" y="312"/>
                  <a:pt x="144" y="240"/>
                </a:cubicBezTo>
                <a:cubicBezTo>
                  <a:pt x="192" y="168"/>
                  <a:pt x="240" y="84"/>
                  <a:pt x="288" y="0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4607" name="Rectangle 15">
            <a:extLst>
              <a:ext uri="{FF2B5EF4-FFF2-40B4-BE49-F238E27FC236}">
                <a16:creationId xmlns:a16="http://schemas.microsoft.com/office/drawing/2014/main" id="{A9BB3638-3AA7-4AA3-86EA-8CEEF0114E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80363" y="1947863"/>
            <a:ext cx="52228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3’</a:t>
            </a:r>
          </a:p>
        </p:txBody>
      </p:sp>
      <p:sp>
        <p:nvSpPr>
          <p:cNvPr id="494608" name="Rectangle 16">
            <a:extLst>
              <a:ext uri="{FF2B5EF4-FFF2-40B4-BE49-F238E27FC236}">
                <a16:creationId xmlns:a16="http://schemas.microsoft.com/office/drawing/2014/main" id="{A2A7FF04-1B14-4D31-8499-07A0DC9A05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32763" y="2633663"/>
            <a:ext cx="52228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dirty="0">
                <a:ea typeface="宋体" panose="02010600030101010101" pitchFamily="2" charset="-122"/>
              </a:rPr>
              <a:t>4’</a:t>
            </a:r>
          </a:p>
        </p:txBody>
      </p:sp>
      <p:sp>
        <p:nvSpPr>
          <p:cNvPr id="494609" name="Line 17">
            <a:extLst>
              <a:ext uri="{FF2B5EF4-FFF2-40B4-BE49-F238E27FC236}">
                <a16:creationId xmlns:a16="http://schemas.microsoft.com/office/drawing/2014/main" id="{7039CCAC-3793-421B-97A3-03F33768072E}"/>
              </a:ext>
            </a:extLst>
          </p:cNvPr>
          <p:cNvSpPr>
            <a:spLocks noChangeShapeType="1"/>
          </p:cNvSpPr>
          <p:nvPr/>
        </p:nvSpPr>
        <p:spPr bwMode="auto">
          <a:xfrm>
            <a:off x="7848600" y="2514600"/>
            <a:ext cx="0" cy="857250"/>
          </a:xfrm>
          <a:prstGeom prst="line">
            <a:avLst/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4610" name="Rectangle 18">
            <a:extLst>
              <a:ext uri="{FF2B5EF4-FFF2-40B4-BE49-F238E27FC236}">
                <a16:creationId xmlns:a16="http://schemas.microsoft.com/office/drawing/2014/main" id="{4FF1A539-CD9C-4DE4-8ACC-B582BEC446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12100" y="32289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94611" name="Line 19">
            <a:extLst>
              <a:ext uri="{FF2B5EF4-FFF2-40B4-BE49-F238E27FC236}">
                <a16:creationId xmlns:a16="http://schemas.microsoft.com/office/drawing/2014/main" id="{27E3884B-5BE5-4DA8-841A-D0534EBB0FC6}"/>
              </a:ext>
            </a:extLst>
          </p:cNvPr>
          <p:cNvSpPr>
            <a:spLocks noChangeShapeType="1"/>
          </p:cNvSpPr>
          <p:nvPr/>
        </p:nvSpPr>
        <p:spPr bwMode="auto">
          <a:xfrm>
            <a:off x="8077200" y="2554288"/>
            <a:ext cx="0" cy="403225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grpSp>
        <p:nvGrpSpPr>
          <p:cNvPr id="494625" name="Group 33">
            <a:extLst>
              <a:ext uri="{FF2B5EF4-FFF2-40B4-BE49-F238E27FC236}">
                <a16:creationId xmlns:a16="http://schemas.microsoft.com/office/drawing/2014/main" id="{3E995BE0-07FF-45ED-BCA2-B156BC7AD6C8}"/>
              </a:ext>
            </a:extLst>
          </p:cNvPr>
          <p:cNvGrpSpPr>
            <a:grpSpLocks/>
          </p:cNvGrpSpPr>
          <p:nvPr/>
        </p:nvGrpSpPr>
        <p:grpSpPr bwMode="auto">
          <a:xfrm>
            <a:off x="0" y="4149725"/>
            <a:ext cx="1692275" cy="1439863"/>
            <a:chOff x="0" y="2614"/>
            <a:chExt cx="1066" cy="907"/>
          </a:xfrm>
        </p:grpSpPr>
        <p:sp>
          <p:nvSpPr>
            <p:cNvPr id="494624" name="AutoShape 32">
              <a:extLst>
                <a:ext uri="{FF2B5EF4-FFF2-40B4-BE49-F238E27FC236}">
                  <a16:creationId xmlns:a16="http://schemas.microsoft.com/office/drawing/2014/main" id="{5E8CF91C-2AA0-476C-824F-C060F730DA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614"/>
              <a:ext cx="1066" cy="907"/>
            </a:xfrm>
            <a:prstGeom prst="irregularSeal1">
              <a:avLst/>
            </a:prstGeom>
            <a:solidFill>
              <a:srgbClr val="CCFFFF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94612" name="Rectangle 20">
              <a:extLst>
                <a:ext uri="{FF2B5EF4-FFF2-40B4-BE49-F238E27FC236}">
                  <a16:creationId xmlns:a16="http://schemas.microsoft.com/office/drawing/2014/main" id="{71E74469-CCA2-4DEF-AAAA-BC2484B0D6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" y="2843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>
                  <a:solidFill>
                    <a:schemeClr val="bg2"/>
                  </a:solidFill>
                  <a:ea typeface="宋体" panose="02010600030101010101" pitchFamily="2" charset="-122"/>
                </a:rPr>
                <a:t>结论：</a:t>
              </a:r>
            </a:p>
          </p:txBody>
        </p:sp>
      </p:grpSp>
      <p:sp>
        <p:nvSpPr>
          <p:cNvPr id="494613" name="Rectangle 21">
            <a:extLst>
              <a:ext uri="{FF2B5EF4-FFF2-40B4-BE49-F238E27FC236}">
                <a16:creationId xmlns:a16="http://schemas.microsoft.com/office/drawing/2014/main" id="{80A341EA-6CCC-4F8B-9E42-F3246F9470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1250" y="26670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5</a:t>
            </a:r>
          </a:p>
        </p:txBody>
      </p:sp>
      <p:sp>
        <p:nvSpPr>
          <p:cNvPr id="494614" name="Line 22">
            <a:extLst>
              <a:ext uri="{FF2B5EF4-FFF2-40B4-BE49-F238E27FC236}">
                <a16:creationId xmlns:a16="http://schemas.microsoft.com/office/drawing/2014/main" id="{8DA46A25-FA20-4A52-AD6D-BAEEC89A7037}"/>
              </a:ext>
            </a:extLst>
          </p:cNvPr>
          <p:cNvSpPr>
            <a:spLocks noChangeShapeType="1"/>
          </p:cNvSpPr>
          <p:nvPr/>
        </p:nvSpPr>
        <p:spPr bwMode="auto">
          <a:xfrm>
            <a:off x="6019800" y="3962400"/>
            <a:ext cx="1371600" cy="0"/>
          </a:xfrm>
          <a:prstGeom prst="line">
            <a:avLst/>
          </a:prstGeom>
          <a:noFill/>
          <a:ln w="31750">
            <a:solidFill>
              <a:srgbClr val="FFFF00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4615" name="Line 23">
            <a:extLst>
              <a:ext uri="{FF2B5EF4-FFF2-40B4-BE49-F238E27FC236}">
                <a16:creationId xmlns:a16="http://schemas.microsoft.com/office/drawing/2014/main" id="{AF311BBE-DA2B-4F98-8105-31B084F1645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391400" y="2971800"/>
            <a:ext cx="685800" cy="0"/>
          </a:xfrm>
          <a:prstGeom prst="line">
            <a:avLst/>
          </a:prstGeom>
          <a:noFill/>
          <a:ln w="31750">
            <a:solidFill>
              <a:srgbClr val="FFFF00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4616" name="Rectangle 24">
            <a:extLst>
              <a:ext uri="{FF2B5EF4-FFF2-40B4-BE49-F238E27FC236}">
                <a16:creationId xmlns:a16="http://schemas.microsoft.com/office/drawing/2014/main" id="{352737A6-0F53-4117-BCC1-D8EDA9340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9650" y="3762375"/>
            <a:ext cx="5794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  <a:r>
              <a:rPr lang="en-US" altLang="en-US" baseline="-25000">
                <a:solidFill>
                  <a:schemeClr val="tx1"/>
                </a:solidFill>
                <a:ea typeface="宋体" panose="02010600030101010101" pitchFamily="2" charset="-122"/>
              </a:rPr>
              <a:t>R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94617" name="Rectangle 25">
            <a:extLst>
              <a:ext uri="{FF2B5EF4-FFF2-40B4-BE49-F238E27FC236}">
                <a16:creationId xmlns:a16="http://schemas.microsoft.com/office/drawing/2014/main" id="{AB3A0F8D-2A55-4B54-ABA0-6B907F82D4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7363" y="2390775"/>
            <a:ext cx="57943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  <a:r>
              <a:rPr lang="en-US" altLang="en-US" baseline="-25000">
                <a:solidFill>
                  <a:schemeClr val="tx1"/>
                </a:solidFill>
                <a:ea typeface="宋体" panose="02010600030101010101" pitchFamily="2" charset="-122"/>
              </a:rPr>
              <a:t>R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graphicFrame>
        <p:nvGraphicFramePr>
          <p:cNvPr id="494618" name="Object 26">
            <a:extLst>
              <a:ext uri="{FF2B5EF4-FFF2-40B4-BE49-F238E27FC236}">
                <a16:creationId xmlns:a16="http://schemas.microsoft.com/office/drawing/2014/main" id="{F6B0174A-E936-487D-B1A8-F2416180F6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7456319"/>
              </p:ext>
            </p:extLst>
          </p:nvPr>
        </p:nvGraphicFramePr>
        <p:xfrm>
          <a:off x="230188" y="1127124"/>
          <a:ext cx="6767513" cy="1293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2256" name="Equation" r:id="rId3" imgW="2234880" imgH="431640" progId="Equation.DSMT4">
                  <p:embed/>
                </p:oleObj>
              </mc:Choice>
              <mc:Fallback>
                <p:oleObj name="Equation" r:id="rId3" imgW="2234880" imgH="431640" progId="Equation.DSMT4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0188" y="1127124"/>
                        <a:ext cx="6767513" cy="1293813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4619" name="AutoShape 27">
            <a:extLst>
              <a:ext uri="{FF2B5EF4-FFF2-40B4-BE49-F238E27FC236}">
                <a16:creationId xmlns:a16="http://schemas.microsoft.com/office/drawing/2014/main" id="{B5B1AED8-7F81-4680-AEFE-B0BD72D9F3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9613" y="1933575"/>
            <a:ext cx="219075" cy="381000"/>
          </a:xfrm>
          <a:prstGeom prst="upArrow">
            <a:avLst>
              <a:gd name="adj1" fmla="val 50000"/>
              <a:gd name="adj2" fmla="val 43478"/>
            </a:avLst>
          </a:prstGeom>
          <a:solidFill>
            <a:srgbClr val="0000FF"/>
          </a:solidFill>
          <a:ln w="12700" cap="sq">
            <a:solidFill>
              <a:srgbClr val="0000FF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94620" name="Object 28">
            <a:extLst>
              <a:ext uri="{FF2B5EF4-FFF2-40B4-BE49-F238E27FC236}">
                <a16:creationId xmlns:a16="http://schemas.microsoft.com/office/drawing/2014/main" id="{F754522F-3C72-437A-86D3-3CAC636A75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9600" y="2667000"/>
          <a:ext cx="2119313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2257" name="Equation" r:id="rId5" imgW="698400" imgH="228600" progId="Equation.DSMT4">
                  <p:embed/>
                </p:oleObj>
              </mc:Choice>
              <mc:Fallback>
                <p:oleObj name="Equation" r:id="rId5" imgW="698400" imgH="228600" progId="Equation.DSMT4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" y="2667000"/>
                        <a:ext cx="2119313" cy="687388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4621" name="Object 29">
            <a:extLst>
              <a:ext uri="{FF2B5EF4-FFF2-40B4-BE49-F238E27FC236}">
                <a16:creationId xmlns:a16="http://schemas.microsoft.com/office/drawing/2014/main" id="{5D60A9EC-9191-4153-8F10-E48A43371F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6425" y="3429000"/>
          <a:ext cx="2317750" cy="722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2258" name="Equation" r:id="rId7" imgW="761760" imgH="241200" progId="Equation.DSMT4">
                  <p:embed/>
                </p:oleObj>
              </mc:Choice>
              <mc:Fallback>
                <p:oleObj name="Equation" r:id="rId7" imgW="761760" imgH="241200" progId="Equation.DSMT4">
                  <p:embed/>
                  <p:pic>
                    <p:nvPicPr>
                      <p:cNvPr id="0" name="Object 2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6425" y="3429000"/>
                        <a:ext cx="2317750" cy="722313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4622" name="Object 30">
            <a:extLst>
              <a:ext uri="{FF2B5EF4-FFF2-40B4-BE49-F238E27FC236}">
                <a16:creationId xmlns:a16="http://schemas.microsoft.com/office/drawing/2014/main" id="{006B16BB-DAA5-4D4C-AB65-B993F42AA30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01763" y="4437063"/>
          <a:ext cx="3281362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2259" name="Equation" r:id="rId9" imgW="1079280" imgH="241200" progId="Equation.DSMT4">
                  <p:embed/>
                </p:oleObj>
              </mc:Choice>
              <mc:Fallback>
                <p:oleObj name="Equation" r:id="rId9" imgW="1079280" imgH="241200" progId="Equation.DSMT4">
                  <p:embed/>
                  <p:pic>
                    <p:nvPicPr>
                      <p:cNvPr id="0" name="Object 3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01763" y="4437063"/>
                        <a:ext cx="3281362" cy="727075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 w="9525">
                        <a:solidFill>
                          <a:srgbClr val="66FF66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4623" name="Object 31">
            <a:extLst>
              <a:ext uri="{FF2B5EF4-FFF2-40B4-BE49-F238E27FC236}">
                <a16:creationId xmlns:a16="http://schemas.microsoft.com/office/drawing/2014/main" id="{86EFF4D0-B77C-45CE-B7AB-9B3E414393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20813" y="5351463"/>
          <a:ext cx="3203575" cy="725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2260" name="Equation" r:id="rId11" imgW="1054080" imgH="241200" progId="Equation.DSMT4">
                  <p:embed/>
                </p:oleObj>
              </mc:Choice>
              <mc:Fallback>
                <p:oleObj name="Equation" r:id="rId11" imgW="1054080" imgH="241200" progId="Equation.DSMT4">
                  <p:embed/>
                  <p:pic>
                    <p:nvPicPr>
                      <p:cNvPr id="0" name="Object 3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20813" y="5351463"/>
                        <a:ext cx="3203575" cy="725487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 w="9525">
                        <a:solidFill>
                          <a:srgbClr val="66FF66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946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946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946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946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4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946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946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946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946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4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946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946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946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946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946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946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946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946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946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946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946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946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8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0" dur="500"/>
                                        <p:tgtEl>
                                          <p:spTgt spid="494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5" dur="500"/>
                                        <p:tgtEl>
                                          <p:spTgt spid="494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4616" grpId="0" autoUpdateAnimBg="0"/>
      <p:bldP spid="494617" grpId="0" autoUpdateAnimBg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618" name="Rectangle 2">
            <a:extLst>
              <a:ext uri="{FF2B5EF4-FFF2-40B4-BE49-F238E27FC236}">
                <a16:creationId xmlns:a16="http://schemas.microsoft.com/office/drawing/2014/main" id="{E7DE24B3-038A-4291-A27C-4CA4F01A35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42888"/>
            <a:ext cx="8229600" cy="823912"/>
          </a:xfrm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再热</a:t>
            </a:r>
            <a:r>
              <a:rPr kumimoji="1" lang="en-US" altLang="zh-CN" sz="4800" b="1">
                <a:latin typeface="Times New Roman" panose="02020603050405020304" pitchFamily="18" charset="0"/>
                <a:ea typeface="楷体_GB2312" pitchFamily="49" charset="-122"/>
              </a:rPr>
              <a:t>+</a:t>
            </a:r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间冷</a:t>
            </a:r>
            <a:r>
              <a:rPr kumimoji="1" lang="en-US" altLang="zh-CN" sz="4800" b="1">
                <a:latin typeface="Times New Roman" panose="02020603050405020304" pitchFamily="18" charset="0"/>
                <a:ea typeface="楷体_GB2312" pitchFamily="49" charset="-122"/>
              </a:rPr>
              <a:t>+</a:t>
            </a:r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回热示意图</a:t>
            </a:r>
          </a:p>
        </p:txBody>
      </p:sp>
      <p:sp>
        <p:nvSpPr>
          <p:cNvPr id="495619" name="AutoShape 3">
            <a:extLst>
              <a:ext uri="{FF2B5EF4-FFF2-40B4-BE49-F238E27FC236}">
                <a16:creationId xmlns:a16="http://schemas.microsoft.com/office/drawing/2014/main" id="{B59B288F-E69C-40A2-8C98-F35A3067C652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1641475" y="4073525"/>
            <a:ext cx="1227138" cy="395288"/>
          </a:xfrm>
          <a:custGeom>
            <a:avLst/>
            <a:gdLst>
              <a:gd name="G0" fmla="+- 5400 0 0"/>
              <a:gd name="G1" fmla="+- 21600 0 5400"/>
              <a:gd name="G2" fmla="*/ 5400 1 2"/>
              <a:gd name="G3" fmla="+- 21600 0 G2"/>
              <a:gd name="G4" fmla="+/ 5400 21600 2"/>
              <a:gd name="G5" fmla="+/ G1 0 2"/>
              <a:gd name="G6" fmla="*/ 21600 21600 5400"/>
              <a:gd name="G7" fmla="*/ G6 1 2"/>
              <a:gd name="G8" fmla="+- 21600 0 G7"/>
              <a:gd name="G9" fmla="*/ 21600 1 2"/>
              <a:gd name="G10" fmla="+- 5400 0 G9"/>
              <a:gd name="G11" fmla="?: G10 G8 0"/>
              <a:gd name="G12" fmla="?: G10 G7 21600"/>
              <a:gd name="T0" fmla="*/ 18900 w 21600"/>
              <a:gd name="T1" fmla="*/ 10800 h 21600"/>
              <a:gd name="T2" fmla="*/ 10800 w 21600"/>
              <a:gd name="T3" fmla="*/ 21600 h 21600"/>
              <a:gd name="T4" fmla="*/ 2700 w 21600"/>
              <a:gd name="T5" fmla="*/ 10800 h 21600"/>
              <a:gd name="T6" fmla="*/ 10800 w 21600"/>
              <a:gd name="T7" fmla="*/ 0 h 21600"/>
              <a:gd name="T8" fmla="*/ 4500 w 21600"/>
              <a:gd name="T9" fmla="*/ 4500 h 21600"/>
              <a:gd name="T10" fmla="*/ 17100 w 21600"/>
              <a:gd name="T11" fmla="*/ 17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CCFF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95620" name="AutoShape 4">
            <a:extLst>
              <a:ext uri="{FF2B5EF4-FFF2-40B4-BE49-F238E27FC236}">
                <a16:creationId xmlns:a16="http://schemas.microsoft.com/office/drawing/2014/main" id="{F82CA372-FA23-4A83-842E-C4309A1B845C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5522912" y="4078288"/>
            <a:ext cx="1298575" cy="457200"/>
          </a:xfrm>
          <a:custGeom>
            <a:avLst/>
            <a:gdLst>
              <a:gd name="G0" fmla="+- 5400 0 0"/>
              <a:gd name="G1" fmla="+- 21600 0 5400"/>
              <a:gd name="G2" fmla="*/ 5400 1 2"/>
              <a:gd name="G3" fmla="+- 21600 0 G2"/>
              <a:gd name="G4" fmla="+/ 5400 21600 2"/>
              <a:gd name="G5" fmla="+/ G1 0 2"/>
              <a:gd name="G6" fmla="*/ 21600 21600 5400"/>
              <a:gd name="G7" fmla="*/ G6 1 2"/>
              <a:gd name="G8" fmla="+- 21600 0 G7"/>
              <a:gd name="G9" fmla="*/ 21600 1 2"/>
              <a:gd name="G10" fmla="+- 5400 0 G9"/>
              <a:gd name="G11" fmla="?: G10 G8 0"/>
              <a:gd name="G12" fmla="?: G10 G7 21600"/>
              <a:gd name="T0" fmla="*/ 18900 w 21600"/>
              <a:gd name="T1" fmla="*/ 10800 h 21600"/>
              <a:gd name="T2" fmla="*/ 10800 w 21600"/>
              <a:gd name="T3" fmla="*/ 21600 h 21600"/>
              <a:gd name="T4" fmla="*/ 2700 w 21600"/>
              <a:gd name="T5" fmla="*/ 10800 h 21600"/>
              <a:gd name="T6" fmla="*/ 10800 w 21600"/>
              <a:gd name="T7" fmla="*/ 0 h 21600"/>
              <a:gd name="T8" fmla="*/ 4500 w 21600"/>
              <a:gd name="T9" fmla="*/ 4500 h 21600"/>
              <a:gd name="T10" fmla="*/ 17100 w 21600"/>
              <a:gd name="T11" fmla="*/ 17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66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95621" name="Rectangle 5">
            <a:extLst>
              <a:ext uri="{FF2B5EF4-FFF2-40B4-BE49-F238E27FC236}">
                <a16:creationId xmlns:a16="http://schemas.microsoft.com/office/drawing/2014/main" id="{7C62E5D6-3401-4103-A4B3-810B45DEAB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4267200"/>
            <a:ext cx="3522663" cy="76200"/>
          </a:xfrm>
          <a:prstGeom prst="rect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95622" name="Rectangle 6">
            <a:extLst>
              <a:ext uri="{FF2B5EF4-FFF2-40B4-BE49-F238E27FC236}">
                <a16:creationId xmlns:a16="http://schemas.microsoft.com/office/drawing/2014/main" id="{D00E78DC-4A96-4901-AC01-0F7B0F56FE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3400" y="2438400"/>
            <a:ext cx="838200" cy="457200"/>
          </a:xfrm>
          <a:prstGeom prst="rect">
            <a:avLst/>
          </a:prstGeom>
          <a:solidFill>
            <a:srgbClr val="FF33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95623" name="Line 7">
            <a:extLst>
              <a:ext uri="{FF2B5EF4-FFF2-40B4-BE49-F238E27FC236}">
                <a16:creationId xmlns:a16="http://schemas.microsoft.com/office/drawing/2014/main" id="{B2F983D9-A6C0-4508-AB42-1080689E4C4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478088" y="2667000"/>
            <a:ext cx="0" cy="1274763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5624" name="Line 8">
            <a:extLst>
              <a:ext uri="{FF2B5EF4-FFF2-40B4-BE49-F238E27FC236}">
                <a16:creationId xmlns:a16="http://schemas.microsoft.com/office/drawing/2014/main" id="{87CCAC37-AF02-4280-87DF-EB45F35542F4}"/>
              </a:ext>
            </a:extLst>
          </p:cNvPr>
          <p:cNvSpPr>
            <a:spLocks noChangeShapeType="1"/>
          </p:cNvSpPr>
          <p:nvPr/>
        </p:nvSpPr>
        <p:spPr bwMode="auto">
          <a:xfrm>
            <a:off x="2474913" y="2705100"/>
            <a:ext cx="327025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5625" name="Line 9">
            <a:extLst>
              <a:ext uri="{FF2B5EF4-FFF2-40B4-BE49-F238E27FC236}">
                <a16:creationId xmlns:a16="http://schemas.microsoft.com/office/drawing/2014/main" id="{5CD4E257-584A-4E5E-9835-2117234F0FE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7200" y="5410200"/>
            <a:ext cx="0" cy="715963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5626" name="Line 10">
            <a:extLst>
              <a:ext uri="{FF2B5EF4-FFF2-40B4-BE49-F238E27FC236}">
                <a16:creationId xmlns:a16="http://schemas.microsoft.com/office/drawing/2014/main" id="{2F2A0514-89A3-45CE-8686-752206327614}"/>
              </a:ext>
            </a:extLst>
          </p:cNvPr>
          <p:cNvSpPr>
            <a:spLocks noChangeShapeType="1"/>
          </p:cNvSpPr>
          <p:nvPr/>
        </p:nvSpPr>
        <p:spPr bwMode="auto">
          <a:xfrm>
            <a:off x="5181600" y="2667000"/>
            <a:ext cx="7620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5627" name="Line 11">
            <a:extLst>
              <a:ext uri="{FF2B5EF4-FFF2-40B4-BE49-F238E27FC236}">
                <a16:creationId xmlns:a16="http://schemas.microsoft.com/office/drawing/2014/main" id="{0F5048DC-4F4C-4C53-998A-5483B5A6FA9F}"/>
              </a:ext>
            </a:extLst>
          </p:cNvPr>
          <p:cNvSpPr>
            <a:spLocks noChangeShapeType="1"/>
          </p:cNvSpPr>
          <p:nvPr/>
        </p:nvSpPr>
        <p:spPr bwMode="auto">
          <a:xfrm>
            <a:off x="5943600" y="2667000"/>
            <a:ext cx="0" cy="1323975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5628" name="Rectangle 12">
            <a:extLst>
              <a:ext uri="{FF2B5EF4-FFF2-40B4-BE49-F238E27FC236}">
                <a16:creationId xmlns:a16="http://schemas.microsoft.com/office/drawing/2014/main" id="{FCCFA792-7CC6-4FB0-89FE-43EBBF7232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700" y="5438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95629" name="Rectangle 13">
            <a:extLst>
              <a:ext uri="{FF2B5EF4-FFF2-40B4-BE49-F238E27FC236}">
                <a16:creationId xmlns:a16="http://schemas.microsoft.com/office/drawing/2014/main" id="{3FEBE81B-2721-40EC-94B1-386E13BA83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3048000"/>
            <a:ext cx="3619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95630" name="Rectangle 14">
            <a:extLst>
              <a:ext uri="{FF2B5EF4-FFF2-40B4-BE49-F238E27FC236}">
                <a16:creationId xmlns:a16="http://schemas.microsoft.com/office/drawing/2014/main" id="{651F1787-BF96-491C-99E1-565E39C2BC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1500" y="18573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95631" name="Rectangle 15">
            <a:extLst>
              <a:ext uri="{FF2B5EF4-FFF2-40B4-BE49-F238E27FC236}">
                <a16:creationId xmlns:a16="http://schemas.microsoft.com/office/drawing/2014/main" id="{F7A80410-0499-49AA-A4F6-32885E09BB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9300" y="56673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95632" name="Rectangle 16">
            <a:extLst>
              <a:ext uri="{FF2B5EF4-FFF2-40B4-BE49-F238E27FC236}">
                <a16:creationId xmlns:a16="http://schemas.microsoft.com/office/drawing/2014/main" id="{7F03E359-AA58-4581-AE75-6F28D8AE33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9788" y="5129213"/>
            <a:ext cx="140811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CCFFFF"/>
                </a:solidFill>
                <a:ea typeface="宋体" panose="02010600030101010101" pitchFamily="2" charset="-122"/>
              </a:rPr>
              <a:t>压气机</a:t>
            </a:r>
          </a:p>
        </p:txBody>
      </p:sp>
      <p:sp>
        <p:nvSpPr>
          <p:cNvPr id="495633" name="Rectangle 17">
            <a:extLst>
              <a:ext uri="{FF2B5EF4-FFF2-40B4-BE49-F238E27FC236}">
                <a16:creationId xmlns:a16="http://schemas.microsoft.com/office/drawing/2014/main" id="{51A988E7-3A5C-40CF-B0F1-FBB58805E5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49975" y="5205413"/>
            <a:ext cx="18161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燃气轮机</a:t>
            </a:r>
          </a:p>
        </p:txBody>
      </p:sp>
      <p:sp>
        <p:nvSpPr>
          <p:cNvPr id="495634" name="AutoShape 18">
            <a:extLst>
              <a:ext uri="{FF2B5EF4-FFF2-40B4-BE49-F238E27FC236}">
                <a16:creationId xmlns:a16="http://schemas.microsoft.com/office/drawing/2014/main" id="{ECB0FA39-662B-4DEA-B1D3-026E4C289208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6823868" y="3996532"/>
            <a:ext cx="2811463" cy="457200"/>
          </a:xfrm>
          <a:custGeom>
            <a:avLst/>
            <a:gdLst>
              <a:gd name="G0" fmla="+- 5400 0 0"/>
              <a:gd name="G1" fmla="+- 21600 0 5400"/>
              <a:gd name="G2" fmla="*/ 5400 1 2"/>
              <a:gd name="G3" fmla="+- 21600 0 G2"/>
              <a:gd name="G4" fmla="+/ 5400 21600 2"/>
              <a:gd name="G5" fmla="+/ G1 0 2"/>
              <a:gd name="G6" fmla="*/ 21600 21600 5400"/>
              <a:gd name="G7" fmla="*/ G6 1 2"/>
              <a:gd name="G8" fmla="+- 21600 0 G7"/>
              <a:gd name="G9" fmla="*/ 21600 1 2"/>
              <a:gd name="G10" fmla="+- 5400 0 G9"/>
              <a:gd name="G11" fmla="?: G10 G8 0"/>
              <a:gd name="G12" fmla="?: G10 G7 21600"/>
              <a:gd name="T0" fmla="*/ 18900 w 21600"/>
              <a:gd name="T1" fmla="*/ 10800 h 21600"/>
              <a:gd name="T2" fmla="*/ 10800 w 21600"/>
              <a:gd name="T3" fmla="*/ 21600 h 21600"/>
              <a:gd name="T4" fmla="*/ 2700 w 21600"/>
              <a:gd name="T5" fmla="*/ 10800 h 21600"/>
              <a:gd name="T6" fmla="*/ 10800 w 21600"/>
              <a:gd name="T7" fmla="*/ 0 h 21600"/>
              <a:gd name="T8" fmla="*/ 4500 w 21600"/>
              <a:gd name="T9" fmla="*/ 4500 h 21600"/>
              <a:gd name="T10" fmla="*/ 17100 w 21600"/>
              <a:gd name="T11" fmla="*/ 17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66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10800000" vert="eaVert" wrap="none" anchor="ctr"/>
          <a:lstStyle/>
          <a:p>
            <a:endParaRPr lang="zh-CN" altLang="zh-CN" sz="2400"/>
          </a:p>
        </p:txBody>
      </p:sp>
      <p:sp>
        <p:nvSpPr>
          <p:cNvPr id="495635" name="Rectangle 19">
            <a:extLst>
              <a:ext uri="{FF2B5EF4-FFF2-40B4-BE49-F238E27FC236}">
                <a16:creationId xmlns:a16="http://schemas.microsoft.com/office/drawing/2014/main" id="{09C2B7C8-F1A0-43FA-B5F5-6F4E88AC5A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0" y="4267200"/>
            <a:ext cx="1600200" cy="76200"/>
          </a:xfrm>
          <a:prstGeom prst="rect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95636" name="Rectangle 20">
            <a:extLst>
              <a:ext uri="{FF2B5EF4-FFF2-40B4-BE49-F238E27FC236}">
                <a16:creationId xmlns:a16="http://schemas.microsoft.com/office/drawing/2014/main" id="{8C761D70-0A53-4650-9DA7-CEA5BA2E40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5600" y="2438400"/>
            <a:ext cx="838200" cy="457200"/>
          </a:xfrm>
          <a:prstGeom prst="rect">
            <a:avLst/>
          </a:prstGeom>
          <a:solidFill>
            <a:srgbClr val="FF33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95637" name="Line 21">
            <a:extLst>
              <a:ext uri="{FF2B5EF4-FFF2-40B4-BE49-F238E27FC236}">
                <a16:creationId xmlns:a16="http://schemas.microsoft.com/office/drawing/2014/main" id="{E741E5BB-36C0-4523-A70E-8B244AD8D5D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400800" y="2667000"/>
            <a:ext cx="0" cy="9906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5638" name="Line 22">
            <a:extLst>
              <a:ext uri="{FF2B5EF4-FFF2-40B4-BE49-F238E27FC236}">
                <a16:creationId xmlns:a16="http://schemas.microsoft.com/office/drawing/2014/main" id="{2E1F2348-A887-45D7-BC83-EBE179BC6A11}"/>
              </a:ext>
            </a:extLst>
          </p:cNvPr>
          <p:cNvSpPr>
            <a:spLocks noChangeShapeType="1"/>
          </p:cNvSpPr>
          <p:nvPr/>
        </p:nvSpPr>
        <p:spPr bwMode="auto">
          <a:xfrm>
            <a:off x="6400800" y="2667000"/>
            <a:ext cx="3048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5639" name="Line 23">
            <a:extLst>
              <a:ext uri="{FF2B5EF4-FFF2-40B4-BE49-F238E27FC236}">
                <a16:creationId xmlns:a16="http://schemas.microsoft.com/office/drawing/2014/main" id="{55AED39B-B663-43F5-AB57-D9E99FE6F7FC}"/>
              </a:ext>
            </a:extLst>
          </p:cNvPr>
          <p:cNvSpPr>
            <a:spLocks noChangeShapeType="1"/>
          </p:cNvSpPr>
          <p:nvPr/>
        </p:nvSpPr>
        <p:spPr bwMode="auto">
          <a:xfrm>
            <a:off x="7543800" y="2667000"/>
            <a:ext cx="454025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5640" name="Rectangle 24">
            <a:extLst>
              <a:ext uri="{FF2B5EF4-FFF2-40B4-BE49-F238E27FC236}">
                <a16:creationId xmlns:a16="http://schemas.microsoft.com/office/drawing/2014/main" id="{A9CAAE7A-ADFF-4272-BD14-3FA330EB96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5075" y="1371600"/>
            <a:ext cx="16065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ea typeface="宋体" panose="02010600030101010101" pitchFamily="2" charset="-122"/>
              </a:rPr>
              <a:t>燃烧室</a:t>
            </a:r>
            <a:r>
              <a:rPr lang="en-US" altLang="zh-CN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95641" name="Rectangle 25">
            <a:extLst>
              <a:ext uri="{FF2B5EF4-FFF2-40B4-BE49-F238E27FC236}">
                <a16:creationId xmlns:a16="http://schemas.microsoft.com/office/drawing/2014/main" id="{46870707-18EC-4541-B45E-EBEA29CCB6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2438400"/>
            <a:ext cx="838200" cy="457200"/>
          </a:xfrm>
          <a:prstGeom prst="rect">
            <a:avLst/>
          </a:prstGeom>
          <a:solidFill>
            <a:srgbClr val="FFCC99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zh-CN" sz="2400">
              <a:solidFill>
                <a:srgbClr val="FFCC99"/>
              </a:solidFill>
            </a:endParaRPr>
          </a:p>
        </p:txBody>
      </p:sp>
      <p:sp>
        <p:nvSpPr>
          <p:cNvPr id="495642" name="Line 26">
            <a:extLst>
              <a:ext uri="{FF2B5EF4-FFF2-40B4-BE49-F238E27FC236}">
                <a16:creationId xmlns:a16="http://schemas.microsoft.com/office/drawing/2014/main" id="{3164B5C2-4FFA-446E-B7E9-32792B0A9B42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667000"/>
            <a:ext cx="6858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5643" name="Rectangle 27">
            <a:extLst>
              <a:ext uri="{FF2B5EF4-FFF2-40B4-BE49-F238E27FC236}">
                <a16:creationId xmlns:a16="http://schemas.microsoft.com/office/drawing/2014/main" id="{60FE5DDA-2ADF-47B9-ACEE-1658C8F59A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6813" y="1173163"/>
            <a:ext cx="140811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FFCC99"/>
                </a:solidFill>
                <a:ea typeface="宋体" panose="02010600030101010101" pitchFamily="2" charset="-122"/>
              </a:rPr>
              <a:t>回热器</a:t>
            </a:r>
          </a:p>
        </p:txBody>
      </p:sp>
      <p:sp>
        <p:nvSpPr>
          <p:cNvPr id="495644" name="Line 28">
            <a:extLst>
              <a:ext uri="{FF2B5EF4-FFF2-40B4-BE49-F238E27FC236}">
                <a16:creationId xmlns:a16="http://schemas.microsoft.com/office/drawing/2014/main" id="{09D90C7E-8C81-4946-A38C-D4EC3A1B4906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057400"/>
            <a:ext cx="48768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5645" name="Line 29">
            <a:extLst>
              <a:ext uri="{FF2B5EF4-FFF2-40B4-BE49-F238E27FC236}">
                <a16:creationId xmlns:a16="http://schemas.microsoft.com/office/drawing/2014/main" id="{D9D7065C-598A-484F-AED2-3AFD3EF826D5}"/>
              </a:ext>
            </a:extLst>
          </p:cNvPr>
          <p:cNvSpPr>
            <a:spLocks noChangeShapeType="1"/>
          </p:cNvSpPr>
          <p:nvPr/>
        </p:nvSpPr>
        <p:spPr bwMode="auto">
          <a:xfrm>
            <a:off x="2971800" y="2895600"/>
            <a:ext cx="0" cy="3048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5646" name="Rectangle 30">
            <a:extLst>
              <a:ext uri="{FF2B5EF4-FFF2-40B4-BE49-F238E27FC236}">
                <a16:creationId xmlns:a16="http://schemas.microsoft.com/office/drawing/2014/main" id="{263B41E1-8116-42F3-A9BF-0E14AFD155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2438400"/>
            <a:ext cx="609600" cy="457200"/>
          </a:xfrm>
          <a:prstGeom prst="rect">
            <a:avLst/>
          </a:prstGeom>
          <a:solidFill>
            <a:schemeClr val="tx2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95647" name="Line 31">
            <a:extLst>
              <a:ext uri="{FF2B5EF4-FFF2-40B4-BE49-F238E27FC236}">
                <a16:creationId xmlns:a16="http://schemas.microsoft.com/office/drawing/2014/main" id="{799B9E5D-9D9E-414E-9822-6D5911203845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2600" y="2667000"/>
            <a:ext cx="3048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5648" name="Line 32">
            <a:extLst>
              <a:ext uri="{FF2B5EF4-FFF2-40B4-BE49-F238E27FC236}">
                <a16:creationId xmlns:a16="http://schemas.microsoft.com/office/drawing/2014/main" id="{9692C1F3-147B-4642-A471-F314FBE1FC5E}"/>
              </a:ext>
            </a:extLst>
          </p:cNvPr>
          <p:cNvSpPr>
            <a:spLocks noChangeShapeType="1"/>
          </p:cNvSpPr>
          <p:nvPr/>
        </p:nvSpPr>
        <p:spPr bwMode="auto">
          <a:xfrm>
            <a:off x="2057400" y="2667000"/>
            <a:ext cx="0" cy="9906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5649" name="AutoShape 33">
            <a:extLst>
              <a:ext uri="{FF2B5EF4-FFF2-40B4-BE49-F238E27FC236}">
                <a16:creationId xmlns:a16="http://schemas.microsoft.com/office/drawing/2014/main" id="{F8DAC7E7-1EFD-49DC-9823-62CAB1093F22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480218" y="4137818"/>
            <a:ext cx="2235200" cy="360363"/>
          </a:xfrm>
          <a:custGeom>
            <a:avLst/>
            <a:gdLst>
              <a:gd name="G0" fmla="+- 5400 0 0"/>
              <a:gd name="G1" fmla="+- 21600 0 5400"/>
              <a:gd name="G2" fmla="*/ 5400 1 2"/>
              <a:gd name="G3" fmla="+- 21600 0 G2"/>
              <a:gd name="G4" fmla="+/ 5400 21600 2"/>
              <a:gd name="G5" fmla="+/ G1 0 2"/>
              <a:gd name="G6" fmla="*/ 21600 21600 5400"/>
              <a:gd name="G7" fmla="*/ G6 1 2"/>
              <a:gd name="G8" fmla="+- 21600 0 G7"/>
              <a:gd name="G9" fmla="*/ 21600 1 2"/>
              <a:gd name="G10" fmla="+- 5400 0 G9"/>
              <a:gd name="G11" fmla="?: G10 G8 0"/>
              <a:gd name="G12" fmla="?: G10 G7 21600"/>
              <a:gd name="T0" fmla="*/ 18900 w 21600"/>
              <a:gd name="T1" fmla="*/ 10800 h 21600"/>
              <a:gd name="T2" fmla="*/ 10800 w 21600"/>
              <a:gd name="T3" fmla="*/ 21600 h 21600"/>
              <a:gd name="T4" fmla="*/ 2700 w 21600"/>
              <a:gd name="T5" fmla="*/ 10800 h 21600"/>
              <a:gd name="T6" fmla="*/ 10800 w 21600"/>
              <a:gd name="T7" fmla="*/ 0 h 21600"/>
              <a:gd name="T8" fmla="*/ 4500 w 21600"/>
              <a:gd name="T9" fmla="*/ 4500 h 21600"/>
              <a:gd name="T10" fmla="*/ 17100 w 21600"/>
              <a:gd name="T11" fmla="*/ 17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CCFF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95650" name="Rectangle 34">
            <a:extLst>
              <a:ext uri="{FF2B5EF4-FFF2-40B4-BE49-F238E27FC236}">
                <a16:creationId xmlns:a16="http://schemas.microsoft.com/office/drawing/2014/main" id="{3F3417B1-E6DF-43A2-9C9E-E371F874A6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4267200"/>
            <a:ext cx="1219200" cy="76200"/>
          </a:xfrm>
          <a:prstGeom prst="rect">
            <a:avLst/>
          </a:prstGeom>
          <a:solidFill>
            <a:srgbClr val="CCFF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95651" name="Line 35">
            <a:extLst>
              <a:ext uri="{FF2B5EF4-FFF2-40B4-BE49-F238E27FC236}">
                <a16:creationId xmlns:a16="http://schemas.microsoft.com/office/drawing/2014/main" id="{8224C18D-7DDD-4583-9B7B-9AB6028D9D9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38200" y="2667000"/>
            <a:ext cx="0" cy="10668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5652" name="Line 36">
            <a:extLst>
              <a:ext uri="{FF2B5EF4-FFF2-40B4-BE49-F238E27FC236}">
                <a16:creationId xmlns:a16="http://schemas.microsoft.com/office/drawing/2014/main" id="{F75CFF7C-BE4D-4C07-AC9C-9B405F920690}"/>
              </a:ext>
            </a:extLst>
          </p:cNvPr>
          <p:cNvSpPr>
            <a:spLocks noChangeShapeType="1"/>
          </p:cNvSpPr>
          <p:nvPr/>
        </p:nvSpPr>
        <p:spPr bwMode="auto">
          <a:xfrm>
            <a:off x="838200" y="2667000"/>
            <a:ext cx="3048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5653" name="Line 37">
            <a:extLst>
              <a:ext uri="{FF2B5EF4-FFF2-40B4-BE49-F238E27FC236}">
                <a16:creationId xmlns:a16="http://schemas.microsoft.com/office/drawing/2014/main" id="{75D87CF6-491A-4D97-BACC-CC01875DB643}"/>
              </a:ext>
            </a:extLst>
          </p:cNvPr>
          <p:cNvSpPr>
            <a:spLocks noChangeShapeType="1"/>
          </p:cNvSpPr>
          <p:nvPr/>
        </p:nvSpPr>
        <p:spPr bwMode="auto">
          <a:xfrm>
            <a:off x="1219200" y="2133600"/>
            <a:ext cx="0" cy="3048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5654" name="Line 38">
            <a:extLst>
              <a:ext uri="{FF2B5EF4-FFF2-40B4-BE49-F238E27FC236}">
                <a16:creationId xmlns:a16="http://schemas.microsoft.com/office/drawing/2014/main" id="{26C4A620-936E-48A9-9FFA-8F3EF04BF45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676400" y="2133600"/>
            <a:ext cx="0" cy="3048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5655" name="Rectangle 39">
            <a:extLst>
              <a:ext uri="{FF2B5EF4-FFF2-40B4-BE49-F238E27FC236}">
                <a16:creationId xmlns:a16="http://schemas.microsoft.com/office/drawing/2014/main" id="{FE9E5B94-3BEE-40EC-B49D-2D98A3366F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3588" y="1371600"/>
            <a:ext cx="140811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ea typeface="宋体" panose="02010600030101010101" pitchFamily="2" charset="-122"/>
              </a:rPr>
              <a:t>间冷器</a:t>
            </a:r>
          </a:p>
        </p:txBody>
      </p:sp>
      <p:sp>
        <p:nvSpPr>
          <p:cNvPr id="495656" name="Rectangle 40">
            <a:extLst>
              <a:ext uri="{FF2B5EF4-FFF2-40B4-BE49-F238E27FC236}">
                <a16:creationId xmlns:a16="http://schemas.microsoft.com/office/drawing/2014/main" id="{BC1152F5-4A69-43FA-8A8E-8E1ABF3C15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2875" y="1371600"/>
            <a:ext cx="16065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ea typeface="宋体" panose="02010600030101010101" pitchFamily="2" charset="-122"/>
              </a:rPr>
              <a:t>燃烧室</a:t>
            </a:r>
            <a:r>
              <a:rPr lang="en-US" altLang="zh-CN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95657" name="Line 41">
            <a:extLst>
              <a:ext uri="{FF2B5EF4-FFF2-40B4-BE49-F238E27FC236}">
                <a16:creationId xmlns:a16="http://schemas.microsoft.com/office/drawing/2014/main" id="{A717ABFF-9EB8-4B04-9F68-3FCD2F67F3A6}"/>
              </a:ext>
            </a:extLst>
          </p:cNvPr>
          <p:cNvSpPr>
            <a:spLocks noChangeShapeType="1"/>
          </p:cNvSpPr>
          <p:nvPr/>
        </p:nvSpPr>
        <p:spPr bwMode="auto">
          <a:xfrm>
            <a:off x="7994650" y="2667000"/>
            <a:ext cx="0" cy="9144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5658" name="Line 42">
            <a:extLst>
              <a:ext uri="{FF2B5EF4-FFF2-40B4-BE49-F238E27FC236}">
                <a16:creationId xmlns:a16="http://schemas.microsoft.com/office/drawing/2014/main" id="{BBCB8AAF-AC35-4D1A-8B81-14294AB9960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458200" y="2057400"/>
            <a:ext cx="0" cy="777875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5659" name="Line 43">
            <a:extLst>
              <a:ext uri="{FF2B5EF4-FFF2-40B4-BE49-F238E27FC236}">
                <a16:creationId xmlns:a16="http://schemas.microsoft.com/office/drawing/2014/main" id="{46B4F428-E505-4B38-90B4-C508A7B6BE13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057400"/>
            <a:ext cx="0" cy="3810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5660" name="Rectangle 44">
            <a:extLst>
              <a:ext uri="{FF2B5EF4-FFF2-40B4-BE49-F238E27FC236}">
                <a16:creationId xmlns:a16="http://schemas.microsoft.com/office/drawing/2014/main" id="{984F6182-F834-48F3-A4D6-17A1A2F55E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08400" y="2697163"/>
            <a:ext cx="579438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  <a:r>
              <a:rPr lang="en-US" altLang="zh-CN" baseline="-25000">
                <a:solidFill>
                  <a:schemeClr val="tx1"/>
                </a:solidFill>
                <a:ea typeface="宋体" panose="02010600030101010101" pitchFamily="2" charset="-122"/>
              </a:rPr>
              <a:t>R</a:t>
            </a:r>
          </a:p>
        </p:txBody>
      </p:sp>
      <p:sp>
        <p:nvSpPr>
          <p:cNvPr id="495661" name="Rectangle 45">
            <a:extLst>
              <a:ext uri="{FF2B5EF4-FFF2-40B4-BE49-F238E27FC236}">
                <a16:creationId xmlns:a16="http://schemas.microsoft.com/office/drawing/2014/main" id="{0E574CB7-12C8-4A13-8FD7-467F806343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3154363"/>
            <a:ext cx="579438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  <a:r>
              <a:rPr lang="en-US" altLang="zh-CN" baseline="-25000">
                <a:solidFill>
                  <a:schemeClr val="tx1"/>
                </a:solidFill>
                <a:ea typeface="宋体" panose="02010600030101010101" pitchFamily="2" charset="-122"/>
              </a:rPr>
              <a:t>R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6671" name="Group 31">
            <a:extLst>
              <a:ext uri="{FF2B5EF4-FFF2-40B4-BE49-F238E27FC236}">
                <a16:creationId xmlns:a16="http://schemas.microsoft.com/office/drawing/2014/main" id="{D9158058-428A-4144-94E7-18CE23DDB591}"/>
              </a:ext>
            </a:extLst>
          </p:cNvPr>
          <p:cNvGrpSpPr>
            <a:grpSpLocks/>
          </p:cNvGrpSpPr>
          <p:nvPr/>
        </p:nvGrpSpPr>
        <p:grpSpPr bwMode="auto">
          <a:xfrm>
            <a:off x="358775" y="3716338"/>
            <a:ext cx="1692275" cy="1439862"/>
            <a:chOff x="0" y="2614"/>
            <a:chExt cx="1066" cy="907"/>
          </a:xfrm>
        </p:grpSpPr>
        <p:sp>
          <p:nvSpPr>
            <p:cNvPr id="496672" name="AutoShape 32">
              <a:extLst>
                <a:ext uri="{FF2B5EF4-FFF2-40B4-BE49-F238E27FC236}">
                  <a16:creationId xmlns:a16="http://schemas.microsoft.com/office/drawing/2014/main" id="{6101B8CC-1ADA-4EA2-A849-C3E518D031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614"/>
              <a:ext cx="1066" cy="907"/>
            </a:xfrm>
            <a:prstGeom prst="irregularSeal1">
              <a:avLst/>
            </a:prstGeom>
            <a:solidFill>
              <a:srgbClr val="CCFFFF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96673" name="Rectangle 33">
              <a:extLst>
                <a:ext uri="{FF2B5EF4-FFF2-40B4-BE49-F238E27FC236}">
                  <a16:creationId xmlns:a16="http://schemas.microsoft.com/office/drawing/2014/main" id="{D2CA610E-FEF9-4B72-927F-069D813F45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" y="2843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>
                  <a:solidFill>
                    <a:schemeClr val="bg2"/>
                  </a:solidFill>
                  <a:ea typeface="宋体" panose="02010600030101010101" pitchFamily="2" charset="-122"/>
                </a:rPr>
                <a:t>结论：</a:t>
              </a:r>
            </a:p>
          </p:txBody>
        </p:sp>
      </p:grpSp>
      <p:sp>
        <p:nvSpPr>
          <p:cNvPr id="496642" name="Rectangle 2">
            <a:extLst>
              <a:ext uri="{FF2B5EF4-FFF2-40B4-BE49-F238E27FC236}">
                <a16:creationId xmlns:a16="http://schemas.microsoft.com/office/drawing/2014/main" id="{0E3C377E-4F7F-4273-99B1-F7D6E6C605E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76225"/>
            <a:ext cx="8229600" cy="762000"/>
          </a:xfrm>
        </p:spPr>
        <p:txBody>
          <a:bodyPr/>
          <a:lstStyle/>
          <a:p>
            <a:r>
              <a:rPr kumimoji="1" lang="zh-CN" altLang="en-US" b="1">
                <a:latin typeface="Times New Roman" panose="02020603050405020304" pitchFamily="18" charset="0"/>
                <a:ea typeface="楷体_GB2312" pitchFamily="49" charset="-122"/>
              </a:rPr>
              <a:t>再热</a:t>
            </a:r>
            <a:r>
              <a:rPr kumimoji="1" lang="en-US" altLang="zh-CN" b="1">
                <a:latin typeface="Times New Roman" panose="02020603050405020304" pitchFamily="18" charset="0"/>
                <a:ea typeface="楷体_GB2312" pitchFamily="49" charset="-122"/>
              </a:rPr>
              <a:t>+</a:t>
            </a:r>
            <a:r>
              <a:rPr kumimoji="1" lang="zh-CN" altLang="en-US" b="1">
                <a:latin typeface="Times New Roman" panose="02020603050405020304" pitchFamily="18" charset="0"/>
                <a:ea typeface="楷体_GB2312" pitchFamily="49" charset="-122"/>
              </a:rPr>
              <a:t>间冷</a:t>
            </a:r>
            <a:r>
              <a:rPr kumimoji="1" lang="en-US" altLang="zh-CN" b="1">
                <a:latin typeface="Times New Roman" panose="02020603050405020304" pitchFamily="18" charset="0"/>
                <a:ea typeface="楷体_GB2312" pitchFamily="49" charset="-122"/>
              </a:rPr>
              <a:t>+</a:t>
            </a:r>
            <a:r>
              <a:rPr kumimoji="1" lang="zh-CN" altLang="en-US" b="1">
                <a:latin typeface="Times New Roman" panose="02020603050405020304" pitchFamily="18" charset="0"/>
                <a:ea typeface="楷体_GB2312" pitchFamily="49" charset="-122"/>
              </a:rPr>
              <a:t>回热</a:t>
            </a:r>
            <a:r>
              <a:rPr lang="zh-CN" altLang="en-US" b="1">
                <a:ea typeface="楷体_GB2312" pitchFamily="49" charset="-122"/>
              </a:rPr>
              <a:t>在</a:t>
            </a:r>
            <a:r>
              <a:rPr lang="en-US" altLang="zh-CN" b="1" i="1">
                <a:solidFill>
                  <a:srgbClr val="66FF66"/>
                </a:solidFill>
                <a:latin typeface="Times New Roman" panose="02020603050405020304" pitchFamily="18" charset="0"/>
                <a:ea typeface="楷体_GB2312" pitchFamily="49" charset="-122"/>
              </a:rPr>
              <a:t>Ts</a:t>
            </a:r>
            <a:r>
              <a:rPr lang="zh-CN" altLang="en-US" b="1">
                <a:ea typeface="楷体_GB2312" pitchFamily="49" charset="-122"/>
              </a:rPr>
              <a:t>图上的表示</a:t>
            </a:r>
          </a:p>
        </p:txBody>
      </p:sp>
      <p:sp>
        <p:nvSpPr>
          <p:cNvPr id="496643" name="Line 3">
            <a:extLst>
              <a:ext uri="{FF2B5EF4-FFF2-40B4-BE49-F238E27FC236}">
                <a16:creationId xmlns:a16="http://schemas.microsoft.com/office/drawing/2014/main" id="{E0A7F020-0711-41FD-9B25-3E2C43CACEC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257800" y="2057400"/>
            <a:ext cx="0" cy="3451225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6644" name="Line 4">
            <a:extLst>
              <a:ext uri="{FF2B5EF4-FFF2-40B4-BE49-F238E27FC236}">
                <a16:creationId xmlns:a16="http://schemas.microsoft.com/office/drawing/2014/main" id="{117D2636-1133-4A10-95F9-FD583701F566}"/>
              </a:ext>
            </a:extLst>
          </p:cNvPr>
          <p:cNvSpPr>
            <a:spLocks noChangeShapeType="1"/>
          </p:cNvSpPr>
          <p:nvPr/>
        </p:nvSpPr>
        <p:spPr bwMode="auto">
          <a:xfrm>
            <a:off x="5257800" y="5486400"/>
            <a:ext cx="3368675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6645" name="Rectangle 5">
            <a:extLst>
              <a:ext uri="{FF2B5EF4-FFF2-40B4-BE49-F238E27FC236}">
                <a16:creationId xmlns:a16="http://schemas.microsoft.com/office/drawing/2014/main" id="{3EDD9DE4-11D2-487D-9827-8518CDEC57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18450" y="19335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96646" name="Rectangle 6">
            <a:extLst>
              <a:ext uri="{FF2B5EF4-FFF2-40B4-BE49-F238E27FC236}">
                <a16:creationId xmlns:a16="http://schemas.microsoft.com/office/drawing/2014/main" id="{4E055C1D-0F82-46A3-9BFF-D5B0A884F0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6313" y="2009775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T</a:t>
            </a:r>
          </a:p>
        </p:txBody>
      </p:sp>
      <p:sp>
        <p:nvSpPr>
          <p:cNvPr id="496647" name="Rectangle 7">
            <a:extLst>
              <a:ext uri="{FF2B5EF4-FFF2-40B4-BE49-F238E27FC236}">
                <a16:creationId xmlns:a16="http://schemas.microsoft.com/office/drawing/2014/main" id="{D7E23980-3908-4E2D-B05E-A5D27AB786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67700" y="5438775"/>
            <a:ext cx="3429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496648" name="Freeform 8">
            <a:extLst>
              <a:ext uri="{FF2B5EF4-FFF2-40B4-BE49-F238E27FC236}">
                <a16:creationId xmlns:a16="http://schemas.microsoft.com/office/drawing/2014/main" id="{211CF8E1-D09C-44FC-A308-264F26A040F8}"/>
              </a:ext>
            </a:extLst>
          </p:cNvPr>
          <p:cNvSpPr>
            <a:spLocks/>
          </p:cNvSpPr>
          <p:nvPr/>
        </p:nvSpPr>
        <p:spPr bwMode="auto">
          <a:xfrm>
            <a:off x="6477000" y="2514600"/>
            <a:ext cx="1828800" cy="1447800"/>
          </a:xfrm>
          <a:custGeom>
            <a:avLst/>
            <a:gdLst>
              <a:gd name="T0" fmla="*/ 0 w 1152"/>
              <a:gd name="T1" fmla="*/ 912 h 912"/>
              <a:gd name="T2" fmla="*/ 576 w 1152"/>
              <a:gd name="T3" fmla="*/ 528 h 912"/>
              <a:gd name="T4" fmla="*/ 1152 w 1152"/>
              <a:gd name="T5" fmla="*/ 0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52" h="912">
                <a:moveTo>
                  <a:pt x="0" y="912"/>
                </a:moveTo>
                <a:cubicBezTo>
                  <a:pt x="192" y="796"/>
                  <a:pt x="384" y="680"/>
                  <a:pt x="576" y="528"/>
                </a:cubicBezTo>
                <a:cubicBezTo>
                  <a:pt x="768" y="376"/>
                  <a:pt x="960" y="188"/>
                  <a:pt x="1152" y="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6649" name="Freeform 9">
            <a:extLst>
              <a:ext uri="{FF2B5EF4-FFF2-40B4-BE49-F238E27FC236}">
                <a16:creationId xmlns:a16="http://schemas.microsoft.com/office/drawing/2014/main" id="{A89AB6A2-6A48-429A-9052-FC84266415D3}"/>
              </a:ext>
            </a:extLst>
          </p:cNvPr>
          <p:cNvSpPr>
            <a:spLocks/>
          </p:cNvSpPr>
          <p:nvPr/>
        </p:nvSpPr>
        <p:spPr bwMode="auto">
          <a:xfrm>
            <a:off x="6477000" y="3352800"/>
            <a:ext cx="1828800" cy="1447800"/>
          </a:xfrm>
          <a:custGeom>
            <a:avLst/>
            <a:gdLst>
              <a:gd name="T0" fmla="*/ 0 w 1152"/>
              <a:gd name="T1" fmla="*/ 912 h 912"/>
              <a:gd name="T2" fmla="*/ 768 w 1152"/>
              <a:gd name="T3" fmla="*/ 480 h 912"/>
              <a:gd name="T4" fmla="*/ 1152 w 1152"/>
              <a:gd name="T5" fmla="*/ 0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52" h="912">
                <a:moveTo>
                  <a:pt x="0" y="912"/>
                </a:moveTo>
                <a:cubicBezTo>
                  <a:pt x="288" y="772"/>
                  <a:pt x="576" y="632"/>
                  <a:pt x="768" y="480"/>
                </a:cubicBezTo>
                <a:cubicBezTo>
                  <a:pt x="960" y="328"/>
                  <a:pt x="1056" y="164"/>
                  <a:pt x="1152" y="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6650" name="Freeform 10">
            <a:extLst>
              <a:ext uri="{FF2B5EF4-FFF2-40B4-BE49-F238E27FC236}">
                <a16:creationId xmlns:a16="http://schemas.microsoft.com/office/drawing/2014/main" id="{9DDD5F52-A3DF-47A5-A858-2AB911C7B7AB}"/>
              </a:ext>
            </a:extLst>
          </p:cNvPr>
          <p:cNvSpPr>
            <a:spLocks/>
          </p:cNvSpPr>
          <p:nvPr/>
        </p:nvSpPr>
        <p:spPr bwMode="auto">
          <a:xfrm>
            <a:off x="5791200" y="3962400"/>
            <a:ext cx="685800" cy="381000"/>
          </a:xfrm>
          <a:custGeom>
            <a:avLst/>
            <a:gdLst>
              <a:gd name="T0" fmla="*/ 432 w 432"/>
              <a:gd name="T1" fmla="*/ 0 h 240"/>
              <a:gd name="T2" fmla="*/ 192 w 432"/>
              <a:gd name="T3" fmla="*/ 144 h 240"/>
              <a:gd name="T4" fmla="*/ 0 w 432"/>
              <a:gd name="T5" fmla="*/ 24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2" h="240">
                <a:moveTo>
                  <a:pt x="432" y="0"/>
                </a:moveTo>
                <a:cubicBezTo>
                  <a:pt x="348" y="52"/>
                  <a:pt x="264" y="104"/>
                  <a:pt x="192" y="144"/>
                </a:cubicBezTo>
                <a:cubicBezTo>
                  <a:pt x="120" y="184"/>
                  <a:pt x="60" y="212"/>
                  <a:pt x="0" y="240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6651" name="Line 11">
            <a:extLst>
              <a:ext uri="{FF2B5EF4-FFF2-40B4-BE49-F238E27FC236}">
                <a16:creationId xmlns:a16="http://schemas.microsoft.com/office/drawing/2014/main" id="{3847FF09-A3E0-46A6-A07E-4762405DA518}"/>
              </a:ext>
            </a:extLst>
          </p:cNvPr>
          <p:cNvSpPr>
            <a:spLocks noChangeShapeType="1"/>
          </p:cNvSpPr>
          <p:nvPr/>
        </p:nvSpPr>
        <p:spPr bwMode="auto">
          <a:xfrm>
            <a:off x="5791200" y="4343400"/>
            <a:ext cx="0" cy="38100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6652" name="Freeform 12">
            <a:extLst>
              <a:ext uri="{FF2B5EF4-FFF2-40B4-BE49-F238E27FC236}">
                <a16:creationId xmlns:a16="http://schemas.microsoft.com/office/drawing/2014/main" id="{5968B6C4-F5B5-4D46-849C-C96F5E133717}"/>
              </a:ext>
            </a:extLst>
          </p:cNvPr>
          <p:cNvSpPr>
            <a:spLocks/>
          </p:cNvSpPr>
          <p:nvPr/>
        </p:nvSpPr>
        <p:spPr bwMode="auto">
          <a:xfrm>
            <a:off x="5791200" y="4343400"/>
            <a:ext cx="685800" cy="381000"/>
          </a:xfrm>
          <a:custGeom>
            <a:avLst/>
            <a:gdLst>
              <a:gd name="T0" fmla="*/ 432 w 432"/>
              <a:gd name="T1" fmla="*/ 0 h 240"/>
              <a:gd name="T2" fmla="*/ 240 w 432"/>
              <a:gd name="T3" fmla="*/ 144 h 240"/>
              <a:gd name="T4" fmla="*/ 0 w 432"/>
              <a:gd name="T5" fmla="*/ 24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2" h="240">
                <a:moveTo>
                  <a:pt x="432" y="0"/>
                </a:moveTo>
                <a:cubicBezTo>
                  <a:pt x="372" y="52"/>
                  <a:pt x="312" y="104"/>
                  <a:pt x="240" y="144"/>
                </a:cubicBezTo>
                <a:cubicBezTo>
                  <a:pt x="168" y="184"/>
                  <a:pt x="84" y="212"/>
                  <a:pt x="0" y="240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6653" name="Freeform 13">
            <a:extLst>
              <a:ext uri="{FF2B5EF4-FFF2-40B4-BE49-F238E27FC236}">
                <a16:creationId xmlns:a16="http://schemas.microsoft.com/office/drawing/2014/main" id="{96BC84D2-01E4-4927-9500-621CA20A33B2}"/>
              </a:ext>
            </a:extLst>
          </p:cNvPr>
          <p:cNvSpPr>
            <a:spLocks/>
          </p:cNvSpPr>
          <p:nvPr/>
        </p:nvSpPr>
        <p:spPr bwMode="auto">
          <a:xfrm>
            <a:off x="8305800" y="2819400"/>
            <a:ext cx="385763" cy="547688"/>
          </a:xfrm>
          <a:custGeom>
            <a:avLst/>
            <a:gdLst>
              <a:gd name="T0" fmla="*/ 0 w 288"/>
              <a:gd name="T1" fmla="*/ 480 h 480"/>
              <a:gd name="T2" fmla="*/ 144 w 288"/>
              <a:gd name="T3" fmla="*/ 288 h 480"/>
              <a:gd name="T4" fmla="*/ 288 w 288"/>
              <a:gd name="T5" fmla="*/ 0 h 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88" h="480">
                <a:moveTo>
                  <a:pt x="0" y="480"/>
                </a:moveTo>
                <a:cubicBezTo>
                  <a:pt x="48" y="424"/>
                  <a:pt x="96" y="368"/>
                  <a:pt x="144" y="288"/>
                </a:cubicBezTo>
                <a:cubicBezTo>
                  <a:pt x="192" y="208"/>
                  <a:pt x="240" y="104"/>
                  <a:pt x="288" y="0"/>
                </a:cubicBezTo>
              </a:path>
            </a:pathLst>
          </a:custGeom>
          <a:noFill/>
          <a:ln w="38100" cap="sq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6654" name="Freeform 14">
            <a:extLst>
              <a:ext uri="{FF2B5EF4-FFF2-40B4-BE49-F238E27FC236}">
                <a16:creationId xmlns:a16="http://schemas.microsoft.com/office/drawing/2014/main" id="{99876E91-F3E5-4B25-A47E-EA1064C1DCE1}"/>
              </a:ext>
            </a:extLst>
          </p:cNvPr>
          <p:cNvSpPr>
            <a:spLocks/>
          </p:cNvSpPr>
          <p:nvPr/>
        </p:nvSpPr>
        <p:spPr bwMode="auto">
          <a:xfrm>
            <a:off x="8305800" y="2514600"/>
            <a:ext cx="385763" cy="471488"/>
          </a:xfrm>
          <a:custGeom>
            <a:avLst/>
            <a:gdLst>
              <a:gd name="T0" fmla="*/ 0 w 288"/>
              <a:gd name="T1" fmla="*/ 432 h 432"/>
              <a:gd name="T2" fmla="*/ 144 w 288"/>
              <a:gd name="T3" fmla="*/ 240 h 432"/>
              <a:gd name="T4" fmla="*/ 288 w 288"/>
              <a:gd name="T5" fmla="*/ 0 h 4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88" h="432">
                <a:moveTo>
                  <a:pt x="0" y="432"/>
                </a:moveTo>
                <a:cubicBezTo>
                  <a:pt x="48" y="372"/>
                  <a:pt x="96" y="312"/>
                  <a:pt x="144" y="240"/>
                </a:cubicBezTo>
                <a:cubicBezTo>
                  <a:pt x="192" y="168"/>
                  <a:pt x="240" y="84"/>
                  <a:pt x="288" y="0"/>
                </a:cubicBezTo>
              </a:path>
            </a:pathLst>
          </a:custGeom>
          <a:noFill/>
          <a:ln w="38100" cap="sq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6655" name="Line 15">
            <a:extLst>
              <a:ext uri="{FF2B5EF4-FFF2-40B4-BE49-F238E27FC236}">
                <a16:creationId xmlns:a16="http://schemas.microsoft.com/office/drawing/2014/main" id="{2D7E7056-6C9B-4916-8C6C-66B3B1E0696C}"/>
              </a:ext>
            </a:extLst>
          </p:cNvPr>
          <p:cNvSpPr>
            <a:spLocks noChangeShapeType="1"/>
          </p:cNvSpPr>
          <p:nvPr/>
        </p:nvSpPr>
        <p:spPr bwMode="auto">
          <a:xfrm>
            <a:off x="5791200" y="4343400"/>
            <a:ext cx="1524000" cy="0"/>
          </a:xfrm>
          <a:prstGeom prst="line">
            <a:avLst/>
          </a:prstGeom>
          <a:noFill/>
          <a:ln w="3175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6656" name="Line 16">
            <a:extLst>
              <a:ext uri="{FF2B5EF4-FFF2-40B4-BE49-F238E27FC236}">
                <a16:creationId xmlns:a16="http://schemas.microsoft.com/office/drawing/2014/main" id="{C1168364-815A-4299-A2BE-552E47425C5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001000" y="2819400"/>
            <a:ext cx="685800" cy="0"/>
          </a:xfrm>
          <a:prstGeom prst="line">
            <a:avLst/>
          </a:prstGeom>
          <a:noFill/>
          <a:ln w="3175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6657" name="Rectangle 17">
            <a:extLst>
              <a:ext uri="{FF2B5EF4-FFF2-40B4-BE49-F238E27FC236}">
                <a16:creationId xmlns:a16="http://schemas.microsoft.com/office/drawing/2014/main" id="{4796D50A-6273-4733-9CAF-1BE7156CD0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6400" y="36576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96658" name="Line 18">
            <a:extLst>
              <a:ext uri="{FF2B5EF4-FFF2-40B4-BE49-F238E27FC236}">
                <a16:creationId xmlns:a16="http://schemas.microsoft.com/office/drawing/2014/main" id="{FB00C520-374C-4B43-BF1E-5C00902F9C97}"/>
              </a:ext>
            </a:extLst>
          </p:cNvPr>
          <p:cNvSpPr>
            <a:spLocks noChangeShapeType="1"/>
          </p:cNvSpPr>
          <p:nvPr/>
        </p:nvSpPr>
        <p:spPr bwMode="auto">
          <a:xfrm>
            <a:off x="6477000" y="3962400"/>
            <a:ext cx="0" cy="857250"/>
          </a:xfrm>
          <a:prstGeom prst="line">
            <a:avLst/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6659" name="Line 19">
            <a:extLst>
              <a:ext uri="{FF2B5EF4-FFF2-40B4-BE49-F238E27FC236}">
                <a16:creationId xmlns:a16="http://schemas.microsoft.com/office/drawing/2014/main" id="{BF16311A-CE18-42C1-8956-EC7D46F421CC}"/>
              </a:ext>
            </a:extLst>
          </p:cNvPr>
          <p:cNvSpPr>
            <a:spLocks noChangeShapeType="1"/>
          </p:cNvSpPr>
          <p:nvPr/>
        </p:nvSpPr>
        <p:spPr bwMode="auto">
          <a:xfrm>
            <a:off x="8305800" y="2514600"/>
            <a:ext cx="0" cy="857250"/>
          </a:xfrm>
          <a:prstGeom prst="line">
            <a:avLst/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6660" name="Rectangle 20">
            <a:extLst>
              <a:ext uri="{FF2B5EF4-FFF2-40B4-BE49-F238E27FC236}">
                <a16:creationId xmlns:a16="http://schemas.microsoft.com/office/drawing/2014/main" id="{7267D976-C61D-4AA0-9427-DBE554A7F3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16700" y="4676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96661" name="Rectangle 21">
            <a:extLst>
              <a:ext uri="{FF2B5EF4-FFF2-40B4-BE49-F238E27FC236}">
                <a16:creationId xmlns:a16="http://schemas.microsoft.com/office/drawing/2014/main" id="{6D4DF518-BEC8-40F3-9EF2-EDD4950A2F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5950" y="3319463"/>
            <a:ext cx="387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96662" name="Line 22">
            <a:extLst>
              <a:ext uri="{FF2B5EF4-FFF2-40B4-BE49-F238E27FC236}">
                <a16:creationId xmlns:a16="http://schemas.microsoft.com/office/drawing/2014/main" id="{30B4D68F-79A9-44D7-9609-22C95A8DB27F}"/>
              </a:ext>
            </a:extLst>
          </p:cNvPr>
          <p:cNvSpPr>
            <a:spLocks noChangeShapeType="1"/>
          </p:cNvSpPr>
          <p:nvPr/>
        </p:nvSpPr>
        <p:spPr bwMode="auto">
          <a:xfrm>
            <a:off x="8683625" y="2547938"/>
            <a:ext cx="0" cy="284162"/>
          </a:xfrm>
          <a:prstGeom prst="line">
            <a:avLst/>
          </a:prstGeom>
          <a:noFill/>
          <a:ln w="38100" cap="sq">
            <a:solidFill>
              <a:srgbClr val="FFFF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graphicFrame>
        <p:nvGraphicFramePr>
          <p:cNvPr id="496663" name="Object 23">
            <a:extLst>
              <a:ext uri="{FF2B5EF4-FFF2-40B4-BE49-F238E27FC236}">
                <a16:creationId xmlns:a16="http://schemas.microsoft.com/office/drawing/2014/main" id="{7FC81575-EB59-488C-9ABB-45F48C3317E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7200" y="1447800"/>
          <a:ext cx="4160838" cy="1335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64" name="Equation" r:id="rId3" imgW="1371600" imgH="444240" progId="Equation.DSMT4">
                  <p:embed/>
                </p:oleObj>
              </mc:Choice>
              <mc:Fallback>
                <p:oleObj name="Equation" r:id="rId3" imgW="1371600" imgH="444240" progId="Equation.DSMT4">
                  <p:embed/>
                  <p:pic>
                    <p:nvPicPr>
                      <p:cNvPr id="0" name="Object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447800"/>
                        <a:ext cx="4160838" cy="1335088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6664" name="AutoShape 24">
            <a:extLst>
              <a:ext uri="{FF2B5EF4-FFF2-40B4-BE49-F238E27FC236}">
                <a16:creationId xmlns:a16="http://schemas.microsoft.com/office/drawing/2014/main" id="{6A85CF5F-4719-4596-A722-BC528C645B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1600200"/>
            <a:ext cx="219075" cy="449263"/>
          </a:xfrm>
          <a:prstGeom prst="upArrow">
            <a:avLst>
              <a:gd name="adj1" fmla="val 50000"/>
              <a:gd name="adj2" fmla="val 51268"/>
            </a:avLst>
          </a:prstGeom>
          <a:solidFill>
            <a:srgbClr val="0000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96666" name="Object 26">
            <a:extLst>
              <a:ext uri="{FF2B5EF4-FFF2-40B4-BE49-F238E27FC236}">
                <a16:creationId xmlns:a16="http://schemas.microsoft.com/office/drawing/2014/main" id="{8FF769D0-40A0-4C71-A724-86B907DB046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825" y="4724400"/>
          <a:ext cx="5326063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65" name="Equation" r:id="rId5" imgW="1752480" imgH="241200" progId="Equation.DSMT4">
                  <p:embed/>
                </p:oleObj>
              </mc:Choice>
              <mc:Fallback>
                <p:oleObj name="Equation" r:id="rId5" imgW="1752480" imgH="241200" progId="Equation.DSMT4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0825" y="4724400"/>
                        <a:ext cx="5326063" cy="727075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 w="9525">
                        <a:solidFill>
                          <a:srgbClr val="66FF66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6667" name="Object 27">
            <a:extLst>
              <a:ext uri="{FF2B5EF4-FFF2-40B4-BE49-F238E27FC236}">
                <a16:creationId xmlns:a16="http://schemas.microsoft.com/office/drawing/2014/main" id="{1EEDB9D5-7EBD-4A56-BEB2-C6D0CFFBC82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825" y="5516563"/>
          <a:ext cx="5172075" cy="725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66" name="Equation" r:id="rId7" imgW="1701720" imgH="241200" progId="Equation.DSMT4">
                  <p:embed/>
                </p:oleObj>
              </mc:Choice>
              <mc:Fallback>
                <p:oleObj name="Equation" r:id="rId7" imgW="1701720" imgH="241200" progId="Equation.DSMT4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0825" y="5516563"/>
                        <a:ext cx="5172075" cy="725487"/>
                      </a:xfrm>
                      <a:prstGeom prst="rect">
                        <a:avLst/>
                      </a:prstGeom>
                      <a:solidFill>
                        <a:srgbClr val="FFCCFF"/>
                      </a:solidFill>
                      <a:ln w="9525">
                        <a:solidFill>
                          <a:srgbClr val="66FF66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6668" name="Object 28">
            <a:extLst>
              <a:ext uri="{FF2B5EF4-FFF2-40B4-BE49-F238E27FC236}">
                <a16:creationId xmlns:a16="http://schemas.microsoft.com/office/drawing/2014/main" id="{07C8E76D-B832-448E-820E-ECA09B12BAF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54100" y="3179763"/>
          <a:ext cx="2967038" cy="687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67" name="Equation" r:id="rId9" imgW="977760" imgH="228600" progId="Equation.DSMT4">
                  <p:embed/>
                </p:oleObj>
              </mc:Choice>
              <mc:Fallback>
                <p:oleObj name="Equation" r:id="rId9" imgW="977760" imgH="228600" progId="Equation.DSMT4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54100" y="3179763"/>
                        <a:ext cx="2967038" cy="687387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6669" name="Rectangle 29">
            <a:extLst>
              <a:ext uri="{FF2B5EF4-FFF2-40B4-BE49-F238E27FC236}">
                <a16:creationId xmlns:a16="http://schemas.microsoft.com/office/drawing/2014/main" id="{BE0FA485-35A6-446C-8C3E-817E7138BC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45363" y="2390775"/>
            <a:ext cx="57943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  <a:r>
              <a:rPr lang="en-US" altLang="en-US" baseline="-25000">
                <a:solidFill>
                  <a:schemeClr val="tx1"/>
                </a:solidFill>
                <a:ea typeface="宋体" panose="02010600030101010101" pitchFamily="2" charset="-122"/>
              </a:rPr>
              <a:t>R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96670" name="Rectangle 30">
            <a:extLst>
              <a:ext uri="{FF2B5EF4-FFF2-40B4-BE49-F238E27FC236}">
                <a16:creationId xmlns:a16="http://schemas.microsoft.com/office/drawing/2014/main" id="{43E9F143-3D21-4B45-A958-5AAC48320D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5200" y="4221163"/>
            <a:ext cx="579438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  <a:r>
              <a:rPr lang="en-US" altLang="en-US" baseline="-25000">
                <a:solidFill>
                  <a:schemeClr val="tx1"/>
                </a:solidFill>
                <a:ea typeface="宋体" panose="02010600030101010101" pitchFamily="2" charset="-122"/>
              </a:rPr>
              <a:t>R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966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966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966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966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966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966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966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966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966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966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496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8" dur="500"/>
                                        <p:tgtEl>
                                          <p:spTgt spid="496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666" name="Rectangle 2">
            <a:extLst>
              <a:ext uri="{FF2B5EF4-FFF2-40B4-BE49-F238E27FC236}">
                <a16:creationId xmlns:a16="http://schemas.microsoft.com/office/drawing/2014/main" id="{3D33966D-C0C0-4CD0-AAA3-2CBF6A0B75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42888"/>
            <a:ext cx="8229600" cy="823912"/>
          </a:xfrm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无穷多级的极限情况</a:t>
            </a:r>
          </a:p>
        </p:txBody>
      </p:sp>
      <p:sp>
        <p:nvSpPr>
          <p:cNvPr id="497667" name="Line 3">
            <a:extLst>
              <a:ext uri="{FF2B5EF4-FFF2-40B4-BE49-F238E27FC236}">
                <a16:creationId xmlns:a16="http://schemas.microsoft.com/office/drawing/2014/main" id="{F6EFC65A-5429-4319-8526-233902C63D3B}"/>
              </a:ext>
            </a:extLst>
          </p:cNvPr>
          <p:cNvSpPr>
            <a:spLocks noChangeShapeType="1"/>
          </p:cNvSpPr>
          <p:nvPr/>
        </p:nvSpPr>
        <p:spPr bwMode="auto">
          <a:xfrm>
            <a:off x="6019800" y="3962400"/>
            <a:ext cx="0" cy="857250"/>
          </a:xfrm>
          <a:prstGeom prst="line">
            <a:avLst/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68" name="Freeform 4">
            <a:extLst>
              <a:ext uri="{FF2B5EF4-FFF2-40B4-BE49-F238E27FC236}">
                <a16:creationId xmlns:a16="http://schemas.microsoft.com/office/drawing/2014/main" id="{C17D20BE-2609-4CF2-B933-F8D1F1310BE9}"/>
              </a:ext>
            </a:extLst>
          </p:cNvPr>
          <p:cNvSpPr>
            <a:spLocks/>
          </p:cNvSpPr>
          <p:nvPr/>
        </p:nvSpPr>
        <p:spPr bwMode="auto">
          <a:xfrm>
            <a:off x="6019800" y="2514600"/>
            <a:ext cx="1828800" cy="1447800"/>
          </a:xfrm>
          <a:custGeom>
            <a:avLst/>
            <a:gdLst>
              <a:gd name="T0" fmla="*/ 0 w 1152"/>
              <a:gd name="T1" fmla="*/ 912 h 912"/>
              <a:gd name="T2" fmla="*/ 576 w 1152"/>
              <a:gd name="T3" fmla="*/ 528 h 912"/>
              <a:gd name="T4" fmla="*/ 1152 w 1152"/>
              <a:gd name="T5" fmla="*/ 0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52" h="912">
                <a:moveTo>
                  <a:pt x="0" y="912"/>
                </a:moveTo>
                <a:cubicBezTo>
                  <a:pt x="192" y="796"/>
                  <a:pt x="384" y="680"/>
                  <a:pt x="576" y="528"/>
                </a:cubicBezTo>
                <a:cubicBezTo>
                  <a:pt x="768" y="376"/>
                  <a:pt x="960" y="188"/>
                  <a:pt x="1152" y="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69" name="Line 5">
            <a:extLst>
              <a:ext uri="{FF2B5EF4-FFF2-40B4-BE49-F238E27FC236}">
                <a16:creationId xmlns:a16="http://schemas.microsoft.com/office/drawing/2014/main" id="{D1CDA1E9-FDA7-4286-9404-98751D9DD207}"/>
              </a:ext>
            </a:extLst>
          </p:cNvPr>
          <p:cNvSpPr>
            <a:spLocks noChangeShapeType="1"/>
          </p:cNvSpPr>
          <p:nvPr/>
        </p:nvSpPr>
        <p:spPr bwMode="auto">
          <a:xfrm>
            <a:off x="5715000" y="4648200"/>
            <a:ext cx="0" cy="152400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70" name="Line 6">
            <a:extLst>
              <a:ext uri="{FF2B5EF4-FFF2-40B4-BE49-F238E27FC236}">
                <a16:creationId xmlns:a16="http://schemas.microsoft.com/office/drawing/2014/main" id="{8780D36C-2824-4573-A9BB-AA456761C966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4648200"/>
            <a:ext cx="0" cy="152400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71" name="Line 7">
            <a:extLst>
              <a:ext uri="{FF2B5EF4-FFF2-40B4-BE49-F238E27FC236}">
                <a16:creationId xmlns:a16="http://schemas.microsoft.com/office/drawing/2014/main" id="{7018FA4B-5847-486A-AF4D-5E2DC52C2C92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0200" y="4648200"/>
            <a:ext cx="0" cy="152400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72" name="Freeform 8">
            <a:extLst>
              <a:ext uri="{FF2B5EF4-FFF2-40B4-BE49-F238E27FC236}">
                <a16:creationId xmlns:a16="http://schemas.microsoft.com/office/drawing/2014/main" id="{BCC2CEB3-3E56-4718-8DBF-AFD4E4A6A3FA}"/>
              </a:ext>
            </a:extLst>
          </p:cNvPr>
          <p:cNvSpPr>
            <a:spLocks/>
          </p:cNvSpPr>
          <p:nvPr/>
        </p:nvSpPr>
        <p:spPr bwMode="auto">
          <a:xfrm>
            <a:off x="5105400" y="4648200"/>
            <a:ext cx="152400" cy="152400"/>
          </a:xfrm>
          <a:custGeom>
            <a:avLst/>
            <a:gdLst>
              <a:gd name="T0" fmla="*/ 96 w 96"/>
              <a:gd name="T1" fmla="*/ 0 h 96"/>
              <a:gd name="T2" fmla="*/ 0 w 96"/>
              <a:gd name="T3" fmla="*/ 96 h 9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96" h="96">
                <a:moveTo>
                  <a:pt x="96" y="0"/>
                </a:moveTo>
                <a:cubicBezTo>
                  <a:pt x="96" y="0"/>
                  <a:pt x="48" y="48"/>
                  <a:pt x="0" y="96"/>
                </a:cubicBezTo>
              </a:path>
            </a:pathLst>
          </a:custGeom>
          <a:noFill/>
          <a:ln w="254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73" name="Freeform 9">
            <a:extLst>
              <a:ext uri="{FF2B5EF4-FFF2-40B4-BE49-F238E27FC236}">
                <a16:creationId xmlns:a16="http://schemas.microsoft.com/office/drawing/2014/main" id="{E434124B-4306-4FE7-B5E2-DF14F22D185A}"/>
              </a:ext>
            </a:extLst>
          </p:cNvPr>
          <p:cNvSpPr>
            <a:spLocks/>
          </p:cNvSpPr>
          <p:nvPr/>
        </p:nvSpPr>
        <p:spPr bwMode="auto">
          <a:xfrm>
            <a:off x="4953000" y="4648200"/>
            <a:ext cx="152400" cy="152400"/>
          </a:xfrm>
          <a:custGeom>
            <a:avLst/>
            <a:gdLst>
              <a:gd name="T0" fmla="*/ 96 w 96"/>
              <a:gd name="T1" fmla="*/ 0 h 96"/>
              <a:gd name="T2" fmla="*/ 0 w 96"/>
              <a:gd name="T3" fmla="*/ 96 h 9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96" h="96">
                <a:moveTo>
                  <a:pt x="96" y="0"/>
                </a:moveTo>
                <a:cubicBezTo>
                  <a:pt x="96" y="0"/>
                  <a:pt x="48" y="48"/>
                  <a:pt x="0" y="96"/>
                </a:cubicBezTo>
              </a:path>
            </a:pathLst>
          </a:custGeom>
          <a:noFill/>
          <a:ln w="254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74" name="Freeform 10">
            <a:extLst>
              <a:ext uri="{FF2B5EF4-FFF2-40B4-BE49-F238E27FC236}">
                <a16:creationId xmlns:a16="http://schemas.microsoft.com/office/drawing/2014/main" id="{734766F4-1907-4AA6-8B18-A55CBA743132}"/>
              </a:ext>
            </a:extLst>
          </p:cNvPr>
          <p:cNvSpPr>
            <a:spLocks/>
          </p:cNvSpPr>
          <p:nvPr/>
        </p:nvSpPr>
        <p:spPr bwMode="auto">
          <a:xfrm>
            <a:off x="4800600" y="3962400"/>
            <a:ext cx="1219200" cy="685800"/>
          </a:xfrm>
          <a:custGeom>
            <a:avLst/>
            <a:gdLst>
              <a:gd name="T0" fmla="*/ 768 w 768"/>
              <a:gd name="T1" fmla="*/ 0 h 432"/>
              <a:gd name="T2" fmla="*/ 432 w 768"/>
              <a:gd name="T3" fmla="*/ 240 h 432"/>
              <a:gd name="T4" fmla="*/ 0 w 768"/>
              <a:gd name="T5" fmla="*/ 432 h 4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68" h="432">
                <a:moveTo>
                  <a:pt x="768" y="0"/>
                </a:moveTo>
                <a:cubicBezTo>
                  <a:pt x="664" y="84"/>
                  <a:pt x="560" y="168"/>
                  <a:pt x="432" y="240"/>
                </a:cubicBezTo>
                <a:cubicBezTo>
                  <a:pt x="304" y="312"/>
                  <a:pt x="152" y="372"/>
                  <a:pt x="0" y="432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75" name="Freeform 11">
            <a:extLst>
              <a:ext uri="{FF2B5EF4-FFF2-40B4-BE49-F238E27FC236}">
                <a16:creationId xmlns:a16="http://schemas.microsoft.com/office/drawing/2014/main" id="{55DB289D-CA42-4592-B387-69409BB0CD8D}"/>
              </a:ext>
            </a:extLst>
          </p:cNvPr>
          <p:cNvSpPr>
            <a:spLocks/>
          </p:cNvSpPr>
          <p:nvPr/>
        </p:nvSpPr>
        <p:spPr bwMode="auto">
          <a:xfrm>
            <a:off x="7848600" y="2514600"/>
            <a:ext cx="152400" cy="152400"/>
          </a:xfrm>
          <a:custGeom>
            <a:avLst/>
            <a:gdLst>
              <a:gd name="T0" fmla="*/ 0 w 96"/>
              <a:gd name="T1" fmla="*/ 96 h 96"/>
              <a:gd name="T2" fmla="*/ 96 w 96"/>
              <a:gd name="T3" fmla="*/ 0 h 9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96" h="96">
                <a:moveTo>
                  <a:pt x="0" y="96"/>
                </a:moveTo>
                <a:cubicBezTo>
                  <a:pt x="0" y="96"/>
                  <a:pt x="48" y="48"/>
                  <a:pt x="96" y="0"/>
                </a:cubicBezTo>
              </a:path>
            </a:pathLst>
          </a:custGeom>
          <a:noFill/>
          <a:ln w="25400" cap="sq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76" name="Freeform 12">
            <a:extLst>
              <a:ext uri="{FF2B5EF4-FFF2-40B4-BE49-F238E27FC236}">
                <a16:creationId xmlns:a16="http://schemas.microsoft.com/office/drawing/2014/main" id="{8A93976E-286F-4A8D-B77F-62D65952CBC5}"/>
              </a:ext>
            </a:extLst>
          </p:cNvPr>
          <p:cNvSpPr>
            <a:spLocks/>
          </p:cNvSpPr>
          <p:nvPr/>
        </p:nvSpPr>
        <p:spPr bwMode="auto">
          <a:xfrm>
            <a:off x="8001000" y="2514600"/>
            <a:ext cx="152400" cy="152400"/>
          </a:xfrm>
          <a:custGeom>
            <a:avLst/>
            <a:gdLst>
              <a:gd name="T0" fmla="*/ 0 w 96"/>
              <a:gd name="T1" fmla="*/ 96 h 96"/>
              <a:gd name="T2" fmla="*/ 96 w 96"/>
              <a:gd name="T3" fmla="*/ 0 h 9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96" h="96">
                <a:moveTo>
                  <a:pt x="0" y="96"/>
                </a:moveTo>
                <a:cubicBezTo>
                  <a:pt x="0" y="96"/>
                  <a:pt x="48" y="48"/>
                  <a:pt x="96" y="0"/>
                </a:cubicBezTo>
              </a:path>
            </a:pathLst>
          </a:custGeom>
          <a:noFill/>
          <a:ln w="25400" cap="sq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77" name="Freeform 13">
            <a:extLst>
              <a:ext uri="{FF2B5EF4-FFF2-40B4-BE49-F238E27FC236}">
                <a16:creationId xmlns:a16="http://schemas.microsoft.com/office/drawing/2014/main" id="{2A991148-C453-44A5-943C-7038F054EAE9}"/>
              </a:ext>
            </a:extLst>
          </p:cNvPr>
          <p:cNvSpPr>
            <a:spLocks/>
          </p:cNvSpPr>
          <p:nvPr/>
        </p:nvSpPr>
        <p:spPr bwMode="auto">
          <a:xfrm>
            <a:off x="8305800" y="2514600"/>
            <a:ext cx="152400" cy="152400"/>
          </a:xfrm>
          <a:custGeom>
            <a:avLst/>
            <a:gdLst>
              <a:gd name="T0" fmla="*/ 0 w 96"/>
              <a:gd name="T1" fmla="*/ 96 h 96"/>
              <a:gd name="T2" fmla="*/ 96 w 96"/>
              <a:gd name="T3" fmla="*/ 0 h 9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96" h="96">
                <a:moveTo>
                  <a:pt x="0" y="96"/>
                </a:moveTo>
                <a:cubicBezTo>
                  <a:pt x="0" y="96"/>
                  <a:pt x="48" y="48"/>
                  <a:pt x="96" y="0"/>
                </a:cubicBezTo>
              </a:path>
            </a:pathLst>
          </a:custGeom>
          <a:noFill/>
          <a:ln w="25400" cap="sq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78" name="Freeform 14">
            <a:extLst>
              <a:ext uri="{FF2B5EF4-FFF2-40B4-BE49-F238E27FC236}">
                <a16:creationId xmlns:a16="http://schemas.microsoft.com/office/drawing/2014/main" id="{38CEA302-5AD6-4A71-B583-940FE6D75483}"/>
              </a:ext>
            </a:extLst>
          </p:cNvPr>
          <p:cNvSpPr>
            <a:spLocks/>
          </p:cNvSpPr>
          <p:nvPr/>
        </p:nvSpPr>
        <p:spPr bwMode="auto">
          <a:xfrm>
            <a:off x="8458200" y="2514600"/>
            <a:ext cx="152400" cy="152400"/>
          </a:xfrm>
          <a:custGeom>
            <a:avLst/>
            <a:gdLst>
              <a:gd name="T0" fmla="*/ 0 w 96"/>
              <a:gd name="T1" fmla="*/ 96 h 96"/>
              <a:gd name="T2" fmla="*/ 96 w 96"/>
              <a:gd name="T3" fmla="*/ 0 h 9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96" h="96">
                <a:moveTo>
                  <a:pt x="0" y="96"/>
                </a:moveTo>
                <a:cubicBezTo>
                  <a:pt x="0" y="96"/>
                  <a:pt x="48" y="48"/>
                  <a:pt x="96" y="0"/>
                </a:cubicBezTo>
              </a:path>
            </a:pathLst>
          </a:custGeom>
          <a:noFill/>
          <a:ln w="25400" cap="sq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79" name="Freeform 15">
            <a:extLst>
              <a:ext uri="{FF2B5EF4-FFF2-40B4-BE49-F238E27FC236}">
                <a16:creationId xmlns:a16="http://schemas.microsoft.com/office/drawing/2014/main" id="{68764C6D-58A9-4F22-B6C6-CE9FD7D1EAE0}"/>
              </a:ext>
            </a:extLst>
          </p:cNvPr>
          <p:cNvSpPr>
            <a:spLocks/>
          </p:cNvSpPr>
          <p:nvPr/>
        </p:nvSpPr>
        <p:spPr bwMode="auto">
          <a:xfrm>
            <a:off x="6019800" y="2514600"/>
            <a:ext cx="2743200" cy="2286000"/>
          </a:xfrm>
          <a:custGeom>
            <a:avLst/>
            <a:gdLst>
              <a:gd name="T0" fmla="*/ 0 w 1728"/>
              <a:gd name="T1" fmla="*/ 1440 h 1440"/>
              <a:gd name="T2" fmla="*/ 912 w 1728"/>
              <a:gd name="T3" fmla="*/ 960 h 1440"/>
              <a:gd name="T4" fmla="*/ 1728 w 1728"/>
              <a:gd name="T5" fmla="*/ 0 h 1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28" h="1440">
                <a:moveTo>
                  <a:pt x="0" y="1440"/>
                </a:moveTo>
                <a:cubicBezTo>
                  <a:pt x="312" y="1320"/>
                  <a:pt x="624" y="1200"/>
                  <a:pt x="912" y="960"/>
                </a:cubicBezTo>
                <a:cubicBezTo>
                  <a:pt x="1200" y="720"/>
                  <a:pt x="1464" y="360"/>
                  <a:pt x="1728" y="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80" name="Rectangle 16">
            <a:extLst>
              <a:ext uri="{FF2B5EF4-FFF2-40B4-BE49-F238E27FC236}">
                <a16:creationId xmlns:a16="http://schemas.microsoft.com/office/drawing/2014/main" id="{8C7851C9-A7E2-4752-8A72-C0B8D51F4F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2300" y="33813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97681" name="Line 17">
            <a:extLst>
              <a:ext uri="{FF2B5EF4-FFF2-40B4-BE49-F238E27FC236}">
                <a16:creationId xmlns:a16="http://schemas.microsoft.com/office/drawing/2014/main" id="{9B427D0E-6E6E-45CF-9968-F6F800ACDE7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72000" y="1711325"/>
            <a:ext cx="0" cy="3775075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82" name="Line 18">
            <a:extLst>
              <a:ext uri="{FF2B5EF4-FFF2-40B4-BE49-F238E27FC236}">
                <a16:creationId xmlns:a16="http://schemas.microsoft.com/office/drawing/2014/main" id="{1CD3FBE2-1489-44F3-9B8B-D12AF2675CB0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0" y="5486400"/>
            <a:ext cx="3763963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83" name="Line 19">
            <a:extLst>
              <a:ext uri="{FF2B5EF4-FFF2-40B4-BE49-F238E27FC236}">
                <a16:creationId xmlns:a16="http://schemas.microsoft.com/office/drawing/2014/main" id="{DA33D2AD-3897-44BD-BC1C-1B7E61345DE6}"/>
              </a:ext>
            </a:extLst>
          </p:cNvPr>
          <p:cNvSpPr>
            <a:spLocks noChangeShapeType="1"/>
          </p:cNvSpPr>
          <p:nvPr/>
        </p:nvSpPr>
        <p:spPr bwMode="auto">
          <a:xfrm>
            <a:off x="7848600" y="2514600"/>
            <a:ext cx="0" cy="1144588"/>
          </a:xfrm>
          <a:prstGeom prst="line">
            <a:avLst/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84" name="Rectangle 20">
            <a:extLst>
              <a:ext uri="{FF2B5EF4-FFF2-40B4-BE49-F238E27FC236}">
                <a16:creationId xmlns:a16="http://schemas.microsoft.com/office/drawing/2014/main" id="{B8AF2BB4-0C08-4A6E-B1BF-C016130D3D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30900" y="47529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97685" name="Rectangle 21">
            <a:extLst>
              <a:ext uri="{FF2B5EF4-FFF2-40B4-BE49-F238E27FC236}">
                <a16:creationId xmlns:a16="http://schemas.microsoft.com/office/drawing/2014/main" id="{64B859D3-0571-41FD-9CF5-84C2535B26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31100" y="19335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97686" name="Rectangle 22">
            <a:extLst>
              <a:ext uri="{FF2B5EF4-FFF2-40B4-BE49-F238E27FC236}">
                <a16:creationId xmlns:a16="http://schemas.microsoft.com/office/drawing/2014/main" id="{43AFADDA-B633-4E10-8F26-4A852FEB3A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83500" y="36861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97687" name="Rectangle 23">
            <a:extLst>
              <a:ext uri="{FF2B5EF4-FFF2-40B4-BE49-F238E27FC236}">
                <a16:creationId xmlns:a16="http://schemas.microsoft.com/office/drawing/2014/main" id="{261406BE-4EC6-4BFF-B027-CD9C55C103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1600200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T</a:t>
            </a:r>
          </a:p>
        </p:txBody>
      </p:sp>
      <p:sp>
        <p:nvSpPr>
          <p:cNvPr id="497688" name="Rectangle 24">
            <a:extLst>
              <a:ext uri="{FF2B5EF4-FFF2-40B4-BE49-F238E27FC236}">
                <a16:creationId xmlns:a16="http://schemas.microsoft.com/office/drawing/2014/main" id="{0D680491-B53C-4F07-B965-D944190D3C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50213" y="5438775"/>
            <a:ext cx="3429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497689" name="Freeform 25">
            <a:extLst>
              <a:ext uri="{FF2B5EF4-FFF2-40B4-BE49-F238E27FC236}">
                <a16:creationId xmlns:a16="http://schemas.microsoft.com/office/drawing/2014/main" id="{D192E017-9CED-49D9-AFE4-870E70642660}"/>
              </a:ext>
            </a:extLst>
          </p:cNvPr>
          <p:cNvSpPr>
            <a:spLocks/>
          </p:cNvSpPr>
          <p:nvPr/>
        </p:nvSpPr>
        <p:spPr bwMode="auto">
          <a:xfrm>
            <a:off x="5562600" y="4648200"/>
            <a:ext cx="152400" cy="152400"/>
          </a:xfrm>
          <a:custGeom>
            <a:avLst/>
            <a:gdLst>
              <a:gd name="T0" fmla="*/ 96 w 96"/>
              <a:gd name="T1" fmla="*/ 0 h 96"/>
              <a:gd name="T2" fmla="*/ 0 w 96"/>
              <a:gd name="T3" fmla="*/ 96 h 9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96" h="96">
                <a:moveTo>
                  <a:pt x="96" y="0"/>
                </a:moveTo>
                <a:cubicBezTo>
                  <a:pt x="96" y="0"/>
                  <a:pt x="48" y="48"/>
                  <a:pt x="0" y="96"/>
                </a:cubicBezTo>
              </a:path>
            </a:pathLst>
          </a:custGeom>
          <a:noFill/>
          <a:ln w="254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90" name="Freeform 26">
            <a:extLst>
              <a:ext uri="{FF2B5EF4-FFF2-40B4-BE49-F238E27FC236}">
                <a16:creationId xmlns:a16="http://schemas.microsoft.com/office/drawing/2014/main" id="{640EE270-C0B8-4707-9E14-73F6CAB3989E}"/>
              </a:ext>
            </a:extLst>
          </p:cNvPr>
          <p:cNvSpPr>
            <a:spLocks/>
          </p:cNvSpPr>
          <p:nvPr/>
        </p:nvSpPr>
        <p:spPr bwMode="auto">
          <a:xfrm>
            <a:off x="5410200" y="4648200"/>
            <a:ext cx="152400" cy="152400"/>
          </a:xfrm>
          <a:custGeom>
            <a:avLst/>
            <a:gdLst>
              <a:gd name="T0" fmla="*/ 96 w 96"/>
              <a:gd name="T1" fmla="*/ 0 h 96"/>
              <a:gd name="T2" fmla="*/ 0 w 96"/>
              <a:gd name="T3" fmla="*/ 96 h 9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96" h="96">
                <a:moveTo>
                  <a:pt x="96" y="0"/>
                </a:moveTo>
                <a:cubicBezTo>
                  <a:pt x="96" y="0"/>
                  <a:pt x="48" y="48"/>
                  <a:pt x="0" y="96"/>
                </a:cubicBezTo>
              </a:path>
            </a:pathLst>
          </a:custGeom>
          <a:noFill/>
          <a:ln w="254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91" name="Line 27">
            <a:extLst>
              <a:ext uri="{FF2B5EF4-FFF2-40B4-BE49-F238E27FC236}">
                <a16:creationId xmlns:a16="http://schemas.microsoft.com/office/drawing/2014/main" id="{F91C2AEE-3B60-42F1-825C-07868852D45B}"/>
              </a:ext>
            </a:extLst>
          </p:cNvPr>
          <p:cNvSpPr>
            <a:spLocks noChangeShapeType="1"/>
          </p:cNvSpPr>
          <p:nvPr/>
        </p:nvSpPr>
        <p:spPr bwMode="auto">
          <a:xfrm>
            <a:off x="5257800" y="4648200"/>
            <a:ext cx="0" cy="152400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92" name="Line 28">
            <a:extLst>
              <a:ext uri="{FF2B5EF4-FFF2-40B4-BE49-F238E27FC236}">
                <a16:creationId xmlns:a16="http://schemas.microsoft.com/office/drawing/2014/main" id="{71BE9B0B-D4AC-4897-B99A-83F2E3E2686F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5400" y="4648200"/>
            <a:ext cx="0" cy="152400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93" name="Freeform 29">
            <a:extLst>
              <a:ext uri="{FF2B5EF4-FFF2-40B4-BE49-F238E27FC236}">
                <a16:creationId xmlns:a16="http://schemas.microsoft.com/office/drawing/2014/main" id="{4FFC528A-0CDC-406F-9AFA-63741921D5EF}"/>
              </a:ext>
            </a:extLst>
          </p:cNvPr>
          <p:cNvSpPr>
            <a:spLocks/>
          </p:cNvSpPr>
          <p:nvPr/>
        </p:nvSpPr>
        <p:spPr bwMode="auto">
          <a:xfrm>
            <a:off x="4800600" y="4648200"/>
            <a:ext cx="152400" cy="152400"/>
          </a:xfrm>
          <a:custGeom>
            <a:avLst/>
            <a:gdLst>
              <a:gd name="T0" fmla="*/ 96 w 96"/>
              <a:gd name="T1" fmla="*/ 0 h 96"/>
              <a:gd name="T2" fmla="*/ 0 w 96"/>
              <a:gd name="T3" fmla="*/ 96 h 9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96" h="96">
                <a:moveTo>
                  <a:pt x="96" y="0"/>
                </a:moveTo>
                <a:cubicBezTo>
                  <a:pt x="96" y="0"/>
                  <a:pt x="48" y="48"/>
                  <a:pt x="0" y="96"/>
                </a:cubicBezTo>
              </a:path>
            </a:pathLst>
          </a:custGeom>
          <a:noFill/>
          <a:ln w="254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94" name="Freeform 30">
            <a:extLst>
              <a:ext uri="{FF2B5EF4-FFF2-40B4-BE49-F238E27FC236}">
                <a16:creationId xmlns:a16="http://schemas.microsoft.com/office/drawing/2014/main" id="{93A288B4-BB35-4B96-B109-045B9053FC5F}"/>
              </a:ext>
            </a:extLst>
          </p:cNvPr>
          <p:cNvSpPr>
            <a:spLocks/>
          </p:cNvSpPr>
          <p:nvPr/>
        </p:nvSpPr>
        <p:spPr bwMode="auto">
          <a:xfrm>
            <a:off x="8153400" y="2514600"/>
            <a:ext cx="152400" cy="152400"/>
          </a:xfrm>
          <a:custGeom>
            <a:avLst/>
            <a:gdLst>
              <a:gd name="T0" fmla="*/ 0 w 96"/>
              <a:gd name="T1" fmla="*/ 96 h 96"/>
              <a:gd name="T2" fmla="*/ 96 w 96"/>
              <a:gd name="T3" fmla="*/ 0 h 9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96" h="96">
                <a:moveTo>
                  <a:pt x="0" y="96"/>
                </a:moveTo>
                <a:cubicBezTo>
                  <a:pt x="0" y="96"/>
                  <a:pt x="48" y="48"/>
                  <a:pt x="96" y="0"/>
                </a:cubicBezTo>
              </a:path>
            </a:pathLst>
          </a:custGeom>
          <a:noFill/>
          <a:ln w="25400" cap="sq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95" name="Line 31">
            <a:extLst>
              <a:ext uri="{FF2B5EF4-FFF2-40B4-BE49-F238E27FC236}">
                <a16:creationId xmlns:a16="http://schemas.microsoft.com/office/drawing/2014/main" id="{EBA2112F-2405-420A-B537-CB16C3CB0C95}"/>
              </a:ext>
            </a:extLst>
          </p:cNvPr>
          <p:cNvSpPr>
            <a:spLocks noChangeShapeType="1"/>
          </p:cNvSpPr>
          <p:nvPr/>
        </p:nvSpPr>
        <p:spPr bwMode="auto">
          <a:xfrm>
            <a:off x="8458200" y="2514600"/>
            <a:ext cx="0" cy="152400"/>
          </a:xfrm>
          <a:prstGeom prst="line">
            <a:avLst/>
          </a:prstGeom>
          <a:noFill/>
          <a:ln w="25400" cap="sq">
            <a:solidFill>
              <a:srgbClr val="FFFF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96" name="Freeform 32">
            <a:extLst>
              <a:ext uri="{FF2B5EF4-FFF2-40B4-BE49-F238E27FC236}">
                <a16:creationId xmlns:a16="http://schemas.microsoft.com/office/drawing/2014/main" id="{537E8B28-53BB-4E1F-AB4A-D32E11B1B35A}"/>
              </a:ext>
            </a:extLst>
          </p:cNvPr>
          <p:cNvSpPr>
            <a:spLocks/>
          </p:cNvSpPr>
          <p:nvPr/>
        </p:nvSpPr>
        <p:spPr bwMode="auto">
          <a:xfrm>
            <a:off x="8610600" y="2514600"/>
            <a:ext cx="152400" cy="152400"/>
          </a:xfrm>
          <a:custGeom>
            <a:avLst/>
            <a:gdLst>
              <a:gd name="T0" fmla="*/ 0 w 96"/>
              <a:gd name="T1" fmla="*/ 96 h 96"/>
              <a:gd name="T2" fmla="*/ 96 w 96"/>
              <a:gd name="T3" fmla="*/ 0 h 9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96" h="96">
                <a:moveTo>
                  <a:pt x="0" y="96"/>
                </a:moveTo>
                <a:cubicBezTo>
                  <a:pt x="0" y="96"/>
                  <a:pt x="48" y="48"/>
                  <a:pt x="96" y="0"/>
                </a:cubicBezTo>
              </a:path>
            </a:pathLst>
          </a:custGeom>
          <a:noFill/>
          <a:ln w="127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97" name="Freeform 33">
            <a:extLst>
              <a:ext uri="{FF2B5EF4-FFF2-40B4-BE49-F238E27FC236}">
                <a16:creationId xmlns:a16="http://schemas.microsoft.com/office/drawing/2014/main" id="{5352C8B9-E224-4640-8C47-23BE67421164}"/>
              </a:ext>
            </a:extLst>
          </p:cNvPr>
          <p:cNvSpPr>
            <a:spLocks/>
          </p:cNvSpPr>
          <p:nvPr/>
        </p:nvSpPr>
        <p:spPr bwMode="auto">
          <a:xfrm>
            <a:off x="5867400" y="4648200"/>
            <a:ext cx="152400" cy="152400"/>
          </a:xfrm>
          <a:custGeom>
            <a:avLst/>
            <a:gdLst>
              <a:gd name="T0" fmla="*/ 96 w 96"/>
              <a:gd name="T1" fmla="*/ 0 h 96"/>
              <a:gd name="T2" fmla="*/ 0 w 96"/>
              <a:gd name="T3" fmla="*/ 96 h 9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96" h="96">
                <a:moveTo>
                  <a:pt x="96" y="0"/>
                </a:moveTo>
                <a:cubicBezTo>
                  <a:pt x="96" y="0"/>
                  <a:pt x="48" y="48"/>
                  <a:pt x="0" y="96"/>
                </a:cubicBezTo>
              </a:path>
            </a:pathLst>
          </a:custGeom>
          <a:noFill/>
          <a:ln w="254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98" name="Freeform 34">
            <a:extLst>
              <a:ext uri="{FF2B5EF4-FFF2-40B4-BE49-F238E27FC236}">
                <a16:creationId xmlns:a16="http://schemas.microsoft.com/office/drawing/2014/main" id="{0B35A846-28FB-47B1-A2D5-1872D68A22E7}"/>
              </a:ext>
            </a:extLst>
          </p:cNvPr>
          <p:cNvSpPr>
            <a:spLocks/>
          </p:cNvSpPr>
          <p:nvPr/>
        </p:nvSpPr>
        <p:spPr bwMode="auto">
          <a:xfrm>
            <a:off x="5715000" y="4648200"/>
            <a:ext cx="152400" cy="152400"/>
          </a:xfrm>
          <a:custGeom>
            <a:avLst/>
            <a:gdLst>
              <a:gd name="T0" fmla="*/ 96 w 96"/>
              <a:gd name="T1" fmla="*/ 0 h 96"/>
              <a:gd name="T2" fmla="*/ 0 w 96"/>
              <a:gd name="T3" fmla="*/ 96 h 9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96" h="96">
                <a:moveTo>
                  <a:pt x="96" y="0"/>
                </a:moveTo>
                <a:cubicBezTo>
                  <a:pt x="96" y="0"/>
                  <a:pt x="48" y="48"/>
                  <a:pt x="0" y="96"/>
                </a:cubicBezTo>
              </a:path>
            </a:pathLst>
          </a:custGeom>
          <a:noFill/>
          <a:ln w="254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699" name="Freeform 35">
            <a:extLst>
              <a:ext uri="{FF2B5EF4-FFF2-40B4-BE49-F238E27FC236}">
                <a16:creationId xmlns:a16="http://schemas.microsoft.com/office/drawing/2014/main" id="{75F72054-E134-4C4B-9CAC-B5FBDFBFD260}"/>
              </a:ext>
            </a:extLst>
          </p:cNvPr>
          <p:cNvSpPr>
            <a:spLocks/>
          </p:cNvSpPr>
          <p:nvPr/>
        </p:nvSpPr>
        <p:spPr bwMode="auto">
          <a:xfrm>
            <a:off x="5257800" y="4648200"/>
            <a:ext cx="152400" cy="152400"/>
          </a:xfrm>
          <a:custGeom>
            <a:avLst/>
            <a:gdLst>
              <a:gd name="T0" fmla="*/ 96 w 96"/>
              <a:gd name="T1" fmla="*/ 0 h 96"/>
              <a:gd name="T2" fmla="*/ 0 w 96"/>
              <a:gd name="T3" fmla="*/ 96 h 9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96" h="96">
                <a:moveTo>
                  <a:pt x="96" y="0"/>
                </a:moveTo>
                <a:cubicBezTo>
                  <a:pt x="96" y="0"/>
                  <a:pt x="48" y="48"/>
                  <a:pt x="0" y="96"/>
                </a:cubicBezTo>
              </a:path>
            </a:pathLst>
          </a:custGeom>
          <a:noFill/>
          <a:ln w="254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700" name="Line 36">
            <a:extLst>
              <a:ext uri="{FF2B5EF4-FFF2-40B4-BE49-F238E27FC236}">
                <a16:creationId xmlns:a16="http://schemas.microsoft.com/office/drawing/2014/main" id="{6049277D-2F8B-4F83-9CF5-A4174DD6452A}"/>
              </a:ext>
            </a:extLst>
          </p:cNvPr>
          <p:cNvSpPr>
            <a:spLocks noChangeShapeType="1"/>
          </p:cNvSpPr>
          <p:nvPr/>
        </p:nvSpPr>
        <p:spPr bwMode="auto">
          <a:xfrm>
            <a:off x="4953000" y="4648200"/>
            <a:ext cx="0" cy="152400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701" name="Line 37">
            <a:extLst>
              <a:ext uri="{FF2B5EF4-FFF2-40B4-BE49-F238E27FC236}">
                <a16:creationId xmlns:a16="http://schemas.microsoft.com/office/drawing/2014/main" id="{6C985C34-410D-4B3B-9D1F-C0A9A5677F39}"/>
              </a:ext>
            </a:extLst>
          </p:cNvPr>
          <p:cNvSpPr>
            <a:spLocks noChangeShapeType="1"/>
          </p:cNvSpPr>
          <p:nvPr/>
        </p:nvSpPr>
        <p:spPr bwMode="auto">
          <a:xfrm>
            <a:off x="4800600" y="4648200"/>
            <a:ext cx="0" cy="152400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702" name="Line 38">
            <a:extLst>
              <a:ext uri="{FF2B5EF4-FFF2-40B4-BE49-F238E27FC236}">
                <a16:creationId xmlns:a16="http://schemas.microsoft.com/office/drawing/2014/main" id="{7A0F652F-5FB0-4375-850D-AE8947A7AB1A}"/>
              </a:ext>
            </a:extLst>
          </p:cNvPr>
          <p:cNvSpPr>
            <a:spLocks noChangeShapeType="1"/>
          </p:cNvSpPr>
          <p:nvPr/>
        </p:nvSpPr>
        <p:spPr bwMode="auto">
          <a:xfrm>
            <a:off x="8001000" y="2514600"/>
            <a:ext cx="0" cy="152400"/>
          </a:xfrm>
          <a:prstGeom prst="line">
            <a:avLst/>
          </a:prstGeom>
          <a:noFill/>
          <a:ln w="25400" cap="sq">
            <a:solidFill>
              <a:srgbClr val="FFFF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703" name="Line 39">
            <a:extLst>
              <a:ext uri="{FF2B5EF4-FFF2-40B4-BE49-F238E27FC236}">
                <a16:creationId xmlns:a16="http://schemas.microsoft.com/office/drawing/2014/main" id="{CEF71BE2-5900-4935-B778-BD85B58B1456}"/>
              </a:ext>
            </a:extLst>
          </p:cNvPr>
          <p:cNvSpPr>
            <a:spLocks noChangeShapeType="1"/>
          </p:cNvSpPr>
          <p:nvPr/>
        </p:nvSpPr>
        <p:spPr bwMode="auto">
          <a:xfrm>
            <a:off x="8153400" y="2514600"/>
            <a:ext cx="0" cy="152400"/>
          </a:xfrm>
          <a:prstGeom prst="line">
            <a:avLst/>
          </a:prstGeom>
          <a:noFill/>
          <a:ln w="25400" cap="sq">
            <a:solidFill>
              <a:srgbClr val="FFFF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704" name="Line 40">
            <a:extLst>
              <a:ext uri="{FF2B5EF4-FFF2-40B4-BE49-F238E27FC236}">
                <a16:creationId xmlns:a16="http://schemas.microsoft.com/office/drawing/2014/main" id="{18072328-A228-4109-B415-2DB3567D1549}"/>
              </a:ext>
            </a:extLst>
          </p:cNvPr>
          <p:cNvSpPr>
            <a:spLocks noChangeShapeType="1"/>
          </p:cNvSpPr>
          <p:nvPr/>
        </p:nvSpPr>
        <p:spPr bwMode="auto">
          <a:xfrm>
            <a:off x="8305800" y="2514600"/>
            <a:ext cx="0" cy="152400"/>
          </a:xfrm>
          <a:prstGeom prst="line">
            <a:avLst/>
          </a:prstGeom>
          <a:noFill/>
          <a:ln w="25400" cap="sq">
            <a:solidFill>
              <a:srgbClr val="FFFF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705" name="Line 41">
            <a:extLst>
              <a:ext uri="{FF2B5EF4-FFF2-40B4-BE49-F238E27FC236}">
                <a16:creationId xmlns:a16="http://schemas.microsoft.com/office/drawing/2014/main" id="{BBBC9043-9870-4142-8815-5B55DB708E66}"/>
              </a:ext>
            </a:extLst>
          </p:cNvPr>
          <p:cNvSpPr>
            <a:spLocks noChangeShapeType="1"/>
          </p:cNvSpPr>
          <p:nvPr/>
        </p:nvSpPr>
        <p:spPr bwMode="auto">
          <a:xfrm>
            <a:off x="8610600" y="2514600"/>
            <a:ext cx="0" cy="152400"/>
          </a:xfrm>
          <a:prstGeom prst="line">
            <a:avLst/>
          </a:prstGeom>
          <a:noFill/>
          <a:ln w="25400" cap="sq">
            <a:solidFill>
              <a:srgbClr val="FFFF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706" name="Line 42">
            <a:extLst>
              <a:ext uri="{FF2B5EF4-FFF2-40B4-BE49-F238E27FC236}">
                <a16:creationId xmlns:a16="http://schemas.microsoft.com/office/drawing/2014/main" id="{AAB198FB-0C49-4C7F-A53A-1C386E990CD0}"/>
              </a:ext>
            </a:extLst>
          </p:cNvPr>
          <p:cNvSpPr>
            <a:spLocks noChangeShapeType="1"/>
          </p:cNvSpPr>
          <p:nvPr/>
        </p:nvSpPr>
        <p:spPr bwMode="auto">
          <a:xfrm>
            <a:off x="5867400" y="4648200"/>
            <a:ext cx="0" cy="152400"/>
          </a:xfrm>
          <a:prstGeom prst="line">
            <a:avLst/>
          </a:prstGeom>
          <a:noFill/>
          <a:ln w="254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7707" name="Rectangle 43">
            <a:extLst>
              <a:ext uri="{FF2B5EF4-FFF2-40B4-BE49-F238E27FC236}">
                <a16:creationId xmlns:a16="http://schemas.microsoft.com/office/drawing/2014/main" id="{2B8CC9B1-0843-4056-A86D-750B412F5D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1963" y="1295400"/>
            <a:ext cx="2890837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两个等温过程</a:t>
            </a:r>
          </a:p>
          <a:p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两个等压过程</a:t>
            </a:r>
          </a:p>
        </p:txBody>
      </p:sp>
      <p:sp>
        <p:nvSpPr>
          <p:cNvPr id="497708" name="Rectangle 44">
            <a:extLst>
              <a:ext uri="{FF2B5EF4-FFF2-40B4-BE49-F238E27FC236}">
                <a16:creationId xmlns:a16="http://schemas.microsoft.com/office/drawing/2014/main" id="{D5EE9D3F-114D-4E4B-A912-6DF99807CB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1475" y="2368550"/>
            <a:ext cx="574675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5400">
                <a:ea typeface="宋体" panose="02010600030101010101" pitchFamily="2" charset="-122"/>
              </a:rPr>
              <a:t>+</a:t>
            </a:r>
          </a:p>
        </p:txBody>
      </p:sp>
      <p:sp>
        <p:nvSpPr>
          <p:cNvPr id="497709" name="Rectangle 45">
            <a:extLst>
              <a:ext uri="{FF2B5EF4-FFF2-40B4-BE49-F238E27FC236}">
                <a16:creationId xmlns:a16="http://schemas.microsoft.com/office/drawing/2014/main" id="{E8A39C39-F873-448C-AD7D-8C1DA4D4E5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8750" y="3144838"/>
            <a:ext cx="1000125" cy="579437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chemeClr val="bg1"/>
                </a:solidFill>
                <a:ea typeface="宋体" panose="02010600030101010101" pitchFamily="2" charset="-122"/>
              </a:rPr>
              <a:t>回热</a:t>
            </a:r>
          </a:p>
        </p:txBody>
      </p:sp>
      <p:sp>
        <p:nvSpPr>
          <p:cNvPr id="497710" name="AutoShape 46">
            <a:extLst>
              <a:ext uri="{FF2B5EF4-FFF2-40B4-BE49-F238E27FC236}">
                <a16:creationId xmlns:a16="http://schemas.microsoft.com/office/drawing/2014/main" id="{16A8AC1F-D28B-479E-B72A-3F22D57965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3862388"/>
            <a:ext cx="147638" cy="533400"/>
          </a:xfrm>
          <a:prstGeom prst="downArrow">
            <a:avLst>
              <a:gd name="adj1" fmla="val 50000"/>
              <a:gd name="adj2" fmla="val 90322"/>
            </a:avLst>
          </a:prstGeom>
          <a:solidFill>
            <a:srgbClr val="66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97711" name="Rectangle 47">
            <a:extLst>
              <a:ext uri="{FF2B5EF4-FFF2-40B4-BE49-F238E27FC236}">
                <a16:creationId xmlns:a16="http://schemas.microsoft.com/office/drawing/2014/main" id="{AB23046F-43E0-439E-A791-92E8DC151E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163" y="4319588"/>
            <a:ext cx="3395662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600">
                <a:ea typeface="宋体" panose="02010600030101010101" pitchFamily="2" charset="-122"/>
              </a:rPr>
              <a:t>概括性卡诺循环</a:t>
            </a:r>
          </a:p>
        </p:txBody>
      </p:sp>
      <p:sp>
        <p:nvSpPr>
          <p:cNvPr id="497712" name="Rectangle 48">
            <a:extLst>
              <a:ext uri="{FF2B5EF4-FFF2-40B4-BE49-F238E27FC236}">
                <a16:creationId xmlns:a16="http://schemas.microsoft.com/office/drawing/2014/main" id="{6ADE5362-610A-4A53-9AE0-E25BB919E6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625" y="5895975"/>
            <a:ext cx="771048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级数越多，越复杂，造价越高，一般</a:t>
            </a:r>
            <a:r>
              <a:rPr lang="en-US" altLang="zh-CN">
                <a:ea typeface="宋体" panose="02010600030101010101" pitchFamily="2" charset="-122"/>
              </a:rPr>
              <a:t>2</a:t>
            </a:r>
            <a:r>
              <a:rPr lang="en-US" altLang="zh-CN">
                <a:ea typeface="宋体" panose="02010600030101010101" pitchFamily="2" charset="-122"/>
                <a:cs typeface="Times New Roman" panose="02020603050405020304" pitchFamily="18" charset="0"/>
              </a:rPr>
              <a:t>~</a:t>
            </a:r>
            <a:r>
              <a:rPr lang="en-US" altLang="zh-CN">
                <a:ea typeface="宋体" panose="02010600030101010101" pitchFamily="2" charset="-122"/>
              </a:rPr>
              <a:t>3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级</a:t>
            </a:r>
          </a:p>
        </p:txBody>
      </p:sp>
      <p:sp>
        <p:nvSpPr>
          <p:cNvPr id="497714" name="Rectangle 50">
            <a:extLst>
              <a:ext uri="{FF2B5EF4-FFF2-40B4-BE49-F238E27FC236}">
                <a16:creationId xmlns:a16="http://schemas.microsoft.com/office/drawing/2014/main" id="{1467F968-2CB4-4EF2-A94B-7934E41DA0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0850" y="4802188"/>
            <a:ext cx="3246438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4000">
                <a:ea typeface="宋体" panose="02010600030101010101" pitchFamily="2" charset="-122"/>
              </a:rPr>
              <a:t>Ericsson cycle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977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977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977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977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977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977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977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977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977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977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977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977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977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977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7707" grpId="0" autoUpdateAnimBg="0"/>
      <p:bldP spid="497708" grpId="0" autoUpdateAnimBg="0"/>
      <p:bldP spid="497709" grpId="0" animBg="1" autoUpdateAnimBg="0"/>
      <p:bldP spid="497711" grpId="0" autoUpdateAnimBg="0"/>
      <p:bldP spid="497712" grpId="0" autoUpdateAnimBg="0"/>
      <p:bldP spid="497714" grpId="0" autoUpdateAnimBg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794" name="Rectangle 2">
            <a:extLst>
              <a:ext uri="{FF2B5EF4-FFF2-40B4-BE49-F238E27FC236}">
                <a16:creationId xmlns:a16="http://schemas.microsoft.com/office/drawing/2014/main" id="{69D354FF-92E1-4841-B342-C8B817E825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44475"/>
            <a:ext cx="8001000" cy="823913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动力循环问题讨论</a:t>
            </a:r>
            <a:r>
              <a:rPr lang="en-US" altLang="zh-CN" sz="4800" b="1">
                <a:ea typeface="楷体_GB2312" pitchFamily="49" charset="-122"/>
              </a:rPr>
              <a:t>(1)</a:t>
            </a:r>
          </a:p>
        </p:txBody>
      </p:sp>
      <p:sp>
        <p:nvSpPr>
          <p:cNvPr id="545795" name="Rectangle 3">
            <a:extLst>
              <a:ext uri="{FF2B5EF4-FFF2-40B4-BE49-F238E27FC236}">
                <a16:creationId xmlns:a16="http://schemas.microsoft.com/office/drawing/2014/main" id="{1D2064CA-F245-439F-95B2-A81B656A4E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066800"/>
            <a:ext cx="8686800" cy="116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1</a:t>
            </a:r>
            <a:r>
              <a:rPr lang="zh-CN" altLang="en-US">
                <a:ea typeface="宋体" panose="02010600030101010101" pitchFamily="2" charset="-122"/>
              </a:rPr>
              <a:t>、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为了提高效率，燃气轮机的废气能否再继续</a:t>
            </a:r>
          </a:p>
          <a:p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膨胀作功，能否废气不放热再压缩再膨胀作功</a:t>
            </a:r>
          </a:p>
        </p:txBody>
      </p:sp>
      <p:grpSp>
        <p:nvGrpSpPr>
          <p:cNvPr id="545796" name="Group 4">
            <a:extLst>
              <a:ext uri="{FF2B5EF4-FFF2-40B4-BE49-F238E27FC236}">
                <a16:creationId xmlns:a16="http://schemas.microsoft.com/office/drawing/2014/main" id="{A009417F-A147-45FB-9A7B-5177F385149B}"/>
              </a:ext>
            </a:extLst>
          </p:cNvPr>
          <p:cNvGrpSpPr>
            <a:grpSpLocks/>
          </p:cNvGrpSpPr>
          <p:nvPr/>
        </p:nvGrpSpPr>
        <p:grpSpPr bwMode="auto">
          <a:xfrm>
            <a:off x="304800" y="2362200"/>
            <a:ext cx="2722563" cy="627063"/>
            <a:chOff x="192" y="1488"/>
            <a:chExt cx="1715" cy="395"/>
          </a:xfrm>
        </p:grpSpPr>
        <p:sp>
          <p:nvSpPr>
            <p:cNvPr id="545797" name="Rectangle 5">
              <a:extLst>
                <a:ext uri="{FF2B5EF4-FFF2-40B4-BE49-F238E27FC236}">
                  <a16:creationId xmlns:a16="http://schemas.microsoft.com/office/drawing/2014/main" id="{D9929B5D-E0BE-4D83-9A64-ECE58D1A71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" y="1503"/>
              <a:ext cx="887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>
                  <a:ea typeface="宋体" panose="02010600030101010101" pitchFamily="2" charset="-122"/>
                </a:rPr>
                <a:t>不能使</a:t>
              </a:r>
            </a:p>
          </p:txBody>
        </p:sp>
        <p:graphicFrame>
          <p:nvGraphicFramePr>
            <p:cNvPr id="545798" name="Object 6">
              <a:extLst>
                <a:ext uri="{FF2B5EF4-FFF2-40B4-BE49-F238E27FC236}">
                  <a16:creationId xmlns:a16="http://schemas.microsoft.com/office/drawing/2014/main" id="{77F6297A-3197-4D7F-8AE8-AB6AE85671F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152" y="1488"/>
            <a:ext cx="755" cy="39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45872" name="Equation" r:id="rId3" imgW="431640" imgH="228600" progId="Equation.DSMT4">
                    <p:embed/>
                  </p:oleObj>
                </mc:Choice>
                <mc:Fallback>
                  <p:oleObj name="Equation" r:id="rId3" imgW="431640" imgH="228600" progId="Equation.DSMT4">
                    <p:embed/>
                    <p:pic>
                      <p:nvPicPr>
                        <p:cNvPr id="0" name="Object 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52" y="1488"/>
                          <a:ext cx="755" cy="39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45799" name="Freeform 7">
            <a:extLst>
              <a:ext uri="{FF2B5EF4-FFF2-40B4-BE49-F238E27FC236}">
                <a16:creationId xmlns:a16="http://schemas.microsoft.com/office/drawing/2014/main" id="{90003E88-5CCE-4ECE-8DAB-AA11ABEFEF29}"/>
              </a:ext>
            </a:extLst>
          </p:cNvPr>
          <p:cNvSpPr>
            <a:spLocks/>
          </p:cNvSpPr>
          <p:nvPr/>
        </p:nvSpPr>
        <p:spPr bwMode="auto">
          <a:xfrm>
            <a:off x="6172200" y="3581400"/>
            <a:ext cx="1066800" cy="1143000"/>
          </a:xfrm>
          <a:custGeom>
            <a:avLst/>
            <a:gdLst>
              <a:gd name="T0" fmla="*/ 672 w 672"/>
              <a:gd name="T1" fmla="*/ 720 h 720"/>
              <a:gd name="T2" fmla="*/ 336 w 672"/>
              <a:gd name="T3" fmla="*/ 432 h 720"/>
              <a:gd name="T4" fmla="*/ 0 w 672"/>
              <a:gd name="T5" fmla="*/ 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72" h="720">
                <a:moveTo>
                  <a:pt x="672" y="720"/>
                </a:moveTo>
                <a:cubicBezTo>
                  <a:pt x="560" y="636"/>
                  <a:pt x="448" y="552"/>
                  <a:pt x="336" y="432"/>
                </a:cubicBezTo>
                <a:cubicBezTo>
                  <a:pt x="224" y="312"/>
                  <a:pt x="112" y="156"/>
                  <a:pt x="0" y="0"/>
                </a:cubicBezTo>
              </a:path>
            </a:pathLst>
          </a:custGeom>
          <a:noFill/>
          <a:ln w="31750" cap="flat" cmpd="sng">
            <a:solidFill>
              <a:srgbClr val="00FF00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grpSp>
        <p:nvGrpSpPr>
          <p:cNvPr id="545800" name="Group 8">
            <a:extLst>
              <a:ext uri="{FF2B5EF4-FFF2-40B4-BE49-F238E27FC236}">
                <a16:creationId xmlns:a16="http://schemas.microsoft.com/office/drawing/2014/main" id="{32B04172-8DF3-4E82-A000-6756C107C056}"/>
              </a:ext>
            </a:extLst>
          </p:cNvPr>
          <p:cNvGrpSpPr>
            <a:grpSpLocks/>
          </p:cNvGrpSpPr>
          <p:nvPr/>
        </p:nvGrpSpPr>
        <p:grpSpPr bwMode="auto">
          <a:xfrm>
            <a:off x="358775" y="3071813"/>
            <a:ext cx="3016250" cy="706437"/>
            <a:chOff x="226" y="1935"/>
            <a:chExt cx="1900" cy="445"/>
          </a:xfrm>
        </p:grpSpPr>
        <p:sp>
          <p:nvSpPr>
            <p:cNvPr id="545801" name="Rectangle 9">
              <a:extLst>
                <a:ext uri="{FF2B5EF4-FFF2-40B4-BE49-F238E27FC236}">
                  <a16:creationId xmlns:a16="http://schemas.microsoft.com/office/drawing/2014/main" id="{E04A5507-5847-412A-A7DC-94D1494DEC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6" y="1935"/>
              <a:ext cx="114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>
                  <a:ea typeface="宋体" panose="02010600030101010101" pitchFamily="2" charset="-122"/>
                </a:rPr>
                <a:t>可逆时，</a:t>
              </a:r>
            </a:p>
          </p:txBody>
        </p:sp>
        <p:graphicFrame>
          <p:nvGraphicFramePr>
            <p:cNvPr id="545802" name="Object 10">
              <a:extLst>
                <a:ext uri="{FF2B5EF4-FFF2-40B4-BE49-F238E27FC236}">
                  <a16:creationId xmlns:a16="http://schemas.microsoft.com/office/drawing/2014/main" id="{6C69A054-DB0B-4725-A325-0CD599E0299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178" y="1968"/>
            <a:ext cx="948" cy="4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45873" name="Equation" r:id="rId5" imgW="520560" imgH="228600" progId="Equation.DSMT4">
                    <p:embed/>
                  </p:oleObj>
                </mc:Choice>
                <mc:Fallback>
                  <p:oleObj name="Equation" r:id="rId5" imgW="520560" imgH="228600" progId="Equation.DSMT4">
                    <p:embed/>
                    <p:pic>
                      <p:nvPicPr>
                        <p:cNvPr id="0" name="Object 1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78" y="1968"/>
                          <a:ext cx="948" cy="41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545803" name="Group 11">
            <a:extLst>
              <a:ext uri="{FF2B5EF4-FFF2-40B4-BE49-F238E27FC236}">
                <a16:creationId xmlns:a16="http://schemas.microsoft.com/office/drawing/2014/main" id="{437CCE56-D636-480B-A621-30F4F327E9FD}"/>
              </a:ext>
            </a:extLst>
          </p:cNvPr>
          <p:cNvGrpSpPr>
            <a:grpSpLocks/>
          </p:cNvGrpSpPr>
          <p:nvPr/>
        </p:nvGrpSpPr>
        <p:grpSpPr bwMode="auto">
          <a:xfrm>
            <a:off x="333375" y="3910013"/>
            <a:ext cx="3424238" cy="692150"/>
            <a:chOff x="210" y="2463"/>
            <a:chExt cx="2157" cy="436"/>
          </a:xfrm>
        </p:grpSpPr>
        <p:sp>
          <p:nvSpPr>
            <p:cNvPr id="545804" name="Rectangle 12">
              <a:extLst>
                <a:ext uri="{FF2B5EF4-FFF2-40B4-BE49-F238E27FC236}">
                  <a16:creationId xmlns:a16="http://schemas.microsoft.com/office/drawing/2014/main" id="{8FA87ED2-6714-4A4C-8E97-45E3977A2E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" y="2463"/>
              <a:ext cx="1401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>
                  <a:ea typeface="宋体" panose="02010600030101010101" pitchFamily="2" charset="-122"/>
                </a:rPr>
                <a:t>不可逆时，</a:t>
              </a:r>
            </a:p>
          </p:txBody>
        </p:sp>
        <p:graphicFrame>
          <p:nvGraphicFramePr>
            <p:cNvPr id="545805" name="Object 13">
              <a:extLst>
                <a:ext uri="{FF2B5EF4-FFF2-40B4-BE49-F238E27FC236}">
                  <a16:creationId xmlns:a16="http://schemas.microsoft.com/office/drawing/2014/main" id="{886243B9-2DBD-4A47-B8FD-44F06DC65EC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440" y="2496"/>
            <a:ext cx="927" cy="40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45874" name="Equation" r:id="rId7" imgW="520560" imgH="228600" progId="Equation.DSMT4">
                    <p:embed/>
                  </p:oleObj>
                </mc:Choice>
                <mc:Fallback>
                  <p:oleObj name="Equation" r:id="rId7" imgW="520560" imgH="228600" progId="Equation.DSMT4">
                    <p:embed/>
                    <p:pic>
                      <p:nvPicPr>
                        <p:cNvPr id="0" name="Object 1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440" y="2496"/>
                          <a:ext cx="927" cy="40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545806" name="Group 14">
            <a:extLst>
              <a:ext uri="{FF2B5EF4-FFF2-40B4-BE49-F238E27FC236}">
                <a16:creationId xmlns:a16="http://schemas.microsoft.com/office/drawing/2014/main" id="{F8C77A58-B9D6-4251-9E21-406F5E397CAE}"/>
              </a:ext>
            </a:extLst>
          </p:cNvPr>
          <p:cNvGrpSpPr>
            <a:grpSpLocks/>
          </p:cNvGrpSpPr>
          <p:nvPr/>
        </p:nvGrpSpPr>
        <p:grpSpPr bwMode="auto">
          <a:xfrm>
            <a:off x="3768725" y="4476750"/>
            <a:ext cx="2370138" cy="579438"/>
            <a:chOff x="2374" y="2820"/>
            <a:chExt cx="1493" cy="365"/>
          </a:xfrm>
        </p:grpSpPr>
        <p:sp>
          <p:nvSpPr>
            <p:cNvPr id="545807" name="Line 15">
              <a:extLst>
                <a:ext uri="{FF2B5EF4-FFF2-40B4-BE49-F238E27FC236}">
                  <a16:creationId xmlns:a16="http://schemas.microsoft.com/office/drawing/2014/main" id="{5EEEB0BC-0EE6-420A-AB12-2FF8EC7D1E0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736" y="2976"/>
              <a:ext cx="1131" cy="0"/>
            </a:xfrm>
            <a:prstGeom prst="line">
              <a:avLst/>
            </a:prstGeom>
            <a:noFill/>
            <a:ln w="31750">
              <a:solidFill>
                <a:srgbClr val="66FF66"/>
              </a:solidFill>
              <a:prstDash val="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45808" name="Rectangle 16">
              <a:extLst>
                <a:ext uri="{FF2B5EF4-FFF2-40B4-BE49-F238E27FC236}">
                  <a16:creationId xmlns:a16="http://schemas.microsoft.com/office/drawing/2014/main" id="{ABD3999A-75B4-458D-9CBF-06E9BC73E3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4" y="2820"/>
              <a:ext cx="32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b="0" i="1">
                  <a:solidFill>
                    <a:srgbClr val="66FF66"/>
                  </a:solidFill>
                  <a:ea typeface="宋体" panose="02010600030101010101" pitchFamily="2" charset="-122"/>
                </a:rPr>
                <a:t>p</a:t>
              </a:r>
              <a:r>
                <a:rPr lang="en-US" altLang="zh-CN" baseline="-25000">
                  <a:solidFill>
                    <a:srgbClr val="66FF66"/>
                  </a:solidFill>
                  <a:ea typeface="宋体" panose="02010600030101010101" pitchFamily="2" charset="-122"/>
                </a:rPr>
                <a:t>0</a:t>
              </a:r>
            </a:p>
          </p:txBody>
        </p:sp>
      </p:grpSp>
      <p:grpSp>
        <p:nvGrpSpPr>
          <p:cNvPr id="545809" name="Group 17">
            <a:extLst>
              <a:ext uri="{FF2B5EF4-FFF2-40B4-BE49-F238E27FC236}">
                <a16:creationId xmlns:a16="http://schemas.microsoft.com/office/drawing/2014/main" id="{44C05119-F6C0-4AF0-B32A-47FF66899F33}"/>
              </a:ext>
            </a:extLst>
          </p:cNvPr>
          <p:cNvGrpSpPr>
            <a:grpSpLocks/>
          </p:cNvGrpSpPr>
          <p:nvPr/>
        </p:nvGrpSpPr>
        <p:grpSpPr bwMode="auto">
          <a:xfrm>
            <a:off x="3886200" y="2438400"/>
            <a:ext cx="3816350" cy="3932238"/>
            <a:chOff x="2448" y="1536"/>
            <a:chExt cx="2404" cy="2477"/>
          </a:xfrm>
        </p:grpSpPr>
        <p:grpSp>
          <p:nvGrpSpPr>
            <p:cNvPr id="545810" name="Group 18">
              <a:extLst>
                <a:ext uri="{FF2B5EF4-FFF2-40B4-BE49-F238E27FC236}">
                  <a16:creationId xmlns:a16="http://schemas.microsoft.com/office/drawing/2014/main" id="{DD3EE748-8FC1-4533-9FF2-BA7EB69A6EA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48" y="1536"/>
              <a:ext cx="2404" cy="2477"/>
              <a:chOff x="2448" y="1536"/>
              <a:chExt cx="2404" cy="2477"/>
            </a:xfrm>
          </p:grpSpPr>
          <p:sp>
            <p:nvSpPr>
              <p:cNvPr id="545811" name="Line 19">
                <a:extLst>
                  <a:ext uri="{FF2B5EF4-FFF2-40B4-BE49-F238E27FC236}">
                    <a16:creationId xmlns:a16="http://schemas.microsoft.com/office/drawing/2014/main" id="{1CDF53F8-E2AF-4E31-BC45-D9BDA5C43CB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744" y="1710"/>
                <a:ext cx="0" cy="2016"/>
              </a:xfrm>
              <a:prstGeom prst="line">
                <a:avLst/>
              </a:prstGeom>
              <a:noFill/>
              <a:ln w="19050" cap="sq">
                <a:solidFill>
                  <a:schemeClr val="tx1"/>
                </a:solidFill>
                <a:round/>
                <a:headEnd type="none" w="sm" len="sm"/>
                <a:tailEnd type="triangl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545812" name="Line 20">
                <a:extLst>
                  <a:ext uri="{FF2B5EF4-FFF2-40B4-BE49-F238E27FC236}">
                    <a16:creationId xmlns:a16="http://schemas.microsoft.com/office/drawing/2014/main" id="{E4630FF5-6738-4EFC-8173-5DC9E13D40C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44" y="3726"/>
                <a:ext cx="2016" cy="0"/>
              </a:xfrm>
              <a:prstGeom prst="line">
                <a:avLst/>
              </a:prstGeom>
              <a:noFill/>
              <a:ln w="19050" cap="sq">
                <a:solidFill>
                  <a:schemeClr val="tx1"/>
                </a:solidFill>
                <a:round/>
                <a:headEnd type="none" w="sm" len="sm"/>
                <a:tailEnd type="triangl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545813" name="Rectangle 21">
                <a:extLst>
                  <a:ext uri="{FF2B5EF4-FFF2-40B4-BE49-F238E27FC236}">
                    <a16:creationId xmlns:a16="http://schemas.microsoft.com/office/drawing/2014/main" id="{682B7135-0B9E-47A5-AA04-4B682927F1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1536"/>
                <a:ext cx="244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i="1">
                    <a:solidFill>
                      <a:schemeClr val="tx1"/>
                    </a:solidFill>
                    <a:ea typeface="宋体" panose="02010600030101010101" pitchFamily="2" charset="-122"/>
                  </a:rPr>
                  <a:t>p</a:t>
                </a:r>
              </a:p>
            </p:txBody>
          </p:sp>
          <p:sp>
            <p:nvSpPr>
              <p:cNvPr id="545814" name="Rectangle 22">
                <a:extLst>
                  <a:ext uri="{FF2B5EF4-FFF2-40B4-BE49-F238E27FC236}">
                    <a16:creationId xmlns:a16="http://schemas.microsoft.com/office/drawing/2014/main" id="{306CA975-4F94-442E-ADB0-8FFF3EE8AD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61" y="3648"/>
                <a:ext cx="230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i="1">
                    <a:solidFill>
                      <a:schemeClr val="tx1"/>
                    </a:solidFill>
                    <a:ea typeface="宋体" panose="02010600030101010101" pitchFamily="2" charset="-122"/>
                  </a:rPr>
                  <a:t>v</a:t>
                </a:r>
              </a:p>
            </p:txBody>
          </p:sp>
          <p:sp>
            <p:nvSpPr>
              <p:cNvPr id="545815" name="Line 23">
                <a:extLst>
                  <a:ext uri="{FF2B5EF4-FFF2-40B4-BE49-F238E27FC236}">
                    <a16:creationId xmlns:a16="http://schemas.microsoft.com/office/drawing/2014/main" id="{3291AAB7-BC43-40A6-893B-BAC7A8DD648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80" y="2238"/>
                <a:ext cx="672" cy="0"/>
              </a:xfrm>
              <a:prstGeom prst="line">
                <a:avLst/>
              </a:prstGeom>
              <a:noFill/>
              <a:ln w="38100" cap="sq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545816" name="Freeform 24">
                <a:extLst>
                  <a:ext uri="{FF2B5EF4-FFF2-40B4-BE49-F238E27FC236}">
                    <a16:creationId xmlns:a16="http://schemas.microsoft.com/office/drawing/2014/main" id="{A12B9C7D-0E2C-4A01-9DD0-590608A6CA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4" y="2256"/>
                <a:ext cx="816" cy="720"/>
              </a:xfrm>
              <a:custGeom>
                <a:avLst/>
                <a:gdLst>
                  <a:gd name="T0" fmla="*/ 0 w 816"/>
                  <a:gd name="T1" fmla="*/ 0 h 720"/>
                  <a:gd name="T2" fmla="*/ 336 w 816"/>
                  <a:gd name="T3" fmla="*/ 384 h 720"/>
                  <a:gd name="T4" fmla="*/ 816 w 816"/>
                  <a:gd name="T5" fmla="*/ 720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16" h="720">
                    <a:moveTo>
                      <a:pt x="0" y="0"/>
                    </a:moveTo>
                    <a:cubicBezTo>
                      <a:pt x="100" y="132"/>
                      <a:pt x="200" y="264"/>
                      <a:pt x="336" y="384"/>
                    </a:cubicBezTo>
                    <a:cubicBezTo>
                      <a:pt x="472" y="504"/>
                      <a:pt x="644" y="612"/>
                      <a:pt x="816" y="720"/>
                    </a:cubicBezTo>
                  </a:path>
                </a:pathLst>
              </a:custGeom>
              <a:noFill/>
              <a:ln w="25400" cap="sq" cmpd="sng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545817" name="Freeform 25">
                <a:extLst>
                  <a:ext uri="{FF2B5EF4-FFF2-40B4-BE49-F238E27FC236}">
                    <a16:creationId xmlns:a16="http://schemas.microsoft.com/office/drawing/2014/main" id="{B57D4AC8-F2BF-4D36-BB22-0C329C8AB2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80" y="2238"/>
                <a:ext cx="816" cy="720"/>
              </a:xfrm>
              <a:custGeom>
                <a:avLst/>
                <a:gdLst>
                  <a:gd name="T0" fmla="*/ 0 w 816"/>
                  <a:gd name="T1" fmla="*/ 0 h 720"/>
                  <a:gd name="T2" fmla="*/ 336 w 816"/>
                  <a:gd name="T3" fmla="*/ 384 h 720"/>
                  <a:gd name="T4" fmla="*/ 816 w 816"/>
                  <a:gd name="T5" fmla="*/ 720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16" h="720">
                    <a:moveTo>
                      <a:pt x="0" y="0"/>
                    </a:moveTo>
                    <a:cubicBezTo>
                      <a:pt x="100" y="132"/>
                      <a:pt x="200" y="264"/>
                      <a:pt x="336" y="384"/>
                    </a:cubicBezTo>
                    <a:cubicBezTo>
                      <a:pt x="472" y="504"/>
                      <a:pt x="644" y="612"/>
                      <a:pt x="816" y="720"/>
                    </a:cubicBezTo>
                  </a:path>
                </a:pathLst>
              </a:custGeom>
              <a:noFill/>
              <a:ln w="38100" cap="sq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545818" name="Line 26">
                <a:extLst>
                  <a:ext uri="{FF2B5EF4-FFF2-40B4-BE49-F238E27FC236}">
                    <a16:creationId xmlns:a16="http://schemas.microsoft.com/office/drawing/2014/main" id="{87D91ED6-81D1-4C13-92B9-AFE1248855F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96" y="2958"/>
                <a:ext cx="672" cy="0"/>
              </a:xfrm>
              <a:prstGeom prst="line">
                <a:avLst/>
              </a:prstGeom>
              <a:noFill/>
              <a:ln w="38100" cap="sq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545819" name="Rectangle 27">
                <a:extLst>
                  <a:ext uri="{FF2B5EF4-FFF2-40B4-BE49-F238E27FC236}">
                    <a16:creationId xmlns:a16="http://schemas.microsoft.com/office/drawing/2014/main" id="{50861D1D-CEDE-4982-A225-0D8C2D6E1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48" y="2880"/>
                <a:ext cx="244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i="1">
                    <a:solidFill>
                      <a:schemeClr val="tx1"/>
                    </a:solidFill>
                    <a:ea typeface="宋体" panose="02010600030101010101" pitchFamily="2" charset="-122"/>
                  </a:rPr>
                  <a:t>1</a:t>
                </a:r>
              </a:p>
            </p:txBody>
          </p:sp>
          <p:sp>
            <p:nvSpPr>
              <p:cNvPr id="545820" name="Rectangle 28">
                <a:extLst>
                  <a:ext uri="{FF2B5EF4-FFF2-40B4-BE49-F238E27FC236}">
                    <a16:creationId xmlns:a16="http://schemas.microsoft.com/office/drawing/2014/main" id="{41363A7F-53C3-488F-A0BC-78EE81DDF4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4" y="1968"/>
                <a:ext cx="244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i="1">
                    <a:solidFill>
                      <a:schemeClr val="tx1"/>
                    </a:solidFill>
                    <a:ea typeface="宋体" panose="02010600030101010101" pitchFamily="2" charset="-122"/>
                  </a:rPr>
                  <a:t>2</a:t>
                </a:r>
              </a:p>
            </p:txBody>
          </p:sp>
          <p:sp>
            <p:nvSpPr>
              <p:cNvPr id="545821" name="Rectangle 29">
                <a:extLst>
                  <a:ext uri="{FF2B5EF4-FFF2-40B4-BE49-F238E27FC236}">
                    <a16:creationId xmlns:a16="http://schemas.microsoft.com/office/drawing/2014/main" id="{D04CCE9E-2C7D-4B31-BEC4-840A4A4554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0" y="1872"/>
                <a:ext cx="244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i="1">
                    <a:solidFill>
                      <a:schemeClr val="tx1"/>
                    </a:solidFill>
                    <a:ea typeface="宋体" panose="02010600030101010101" pitchFamily="2" charset="-122"/>
                  </a:rPr>
                  <a:t>3</a:t>
                </a:r>
              </a:p>
            </p:txBody>
          </p:sp>
          <p:sp>
            <p:nvSpPr>
              <p:cNvPr id="545822" name="Rectangle 30">
                <a:extLst>
                  <a:ext uri="{FF2B5EF4-FFF2-40B4-BE49-F238E27FC236}">
                    <a16:creationId xmlns:a16="http://schemas.microsoft.com/office/drawing/2014/main" id="{5473335F-6500-4AEE-8C92-AEFCF0EC2D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08" y="2688"/>
                <a:ext cx="244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i="1">
                    <a:solidFill>
                      <a:schemeClr val="tx1"/>
                    </a:solidFill>
                    <a:ea typeface="宋体" panose="02010600030101010101" pitchFamily="2" charset="-122"/>
                  </a:rPr>
                  <a:t>4</a:t>
                </a:r>
              </a:p>
            </p:txBody>
          </p:sp>
        </p:grpSp>
        <p:sp>
          <p:nvSpPr>
            <p:cNvPr id="545823" name="Freeform 31">
              <a:extLst>
                <a:ext uri="{FF2B5EF4-FFF2-40B4-BE49-F238E27FC236}">
                  <a16:creationId xmlns:a16="http://schemas.microsoft.com/office/drawing/2014/main" id="{4908D4D8-0B49-45EA-9904-6CBE7B6D46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4" y="2256"/>
              <a:ext cx="816" cy="720"/>
            </a:xfrm>
            <a:custGeom>
              <a:avLst/>
              <a:gdLst>
                <a:gd name="T0" fmla="*/ 0 w 816"/>
                <a:gd name="T1" fmla="*/ 0 h 720"/>
                <a:gd name="T2" fmla="*/ 336 w 816"/>
                <a:gd name="T3" fmla="*/ 384 h 720"/>
                <a:gd name="T4" fmla="*/ 816 w 816"/>
                <a:gd name="T5" fmla="*/ 72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16" h="720">
                  <a:moveTo>
                    <a:pt x="0" y="0"/>
                  </a:moveTo>
                  <a:cubicBezTo>
                    <a:pt x="100" y="132"/>
                    <a:pt x="200" y="264"/>
                    <a:pt x="336" y="384"/>
                  </a:cubicBezTo>
                  <a:cubicBezTo>
                    <a:pt x="472" y="504"/>
                    <a:pt x="644" y="612"/>
                    <a:pt x="816" y="720"/>
                  </a:cubicBezTo>
                </a:path>
              </a:pathLst>
            </a:custGeom>
            <a:noFill/>
            <a:ln w="38100" cap="sq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58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58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458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458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457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457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458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458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458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458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457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457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457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457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22" name="Rectangle 2">
            <a:extLst>
              <a:ext uri="{FF2B5EF4-FFF2-40B4-BE49-F238E27FC236}">
                <a16:creationId xmlns:a16="http://schemas.microsoft.com/office/drawing/2014/main" id="{1929BEBC-F310-41A1-89D9-C522EF1BEC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304800"/>
            <a:ext cx="8382000" cy="701675"/>
          </a:xfrm>
        </p:spPr>
        <p:txBody>
          <a:bodyPr/>
          <a:lstStyle/>
          <a:p>
            <a:r>
              <a:rPr kumimoji="1" lang="zh-CN" altLang="en-US" sz="4000" b="1">
                <a:latin typeface="楷体_GB2312" pitchFamily="49" charset="-122"/>
                <a:ea typeface="楷体_GB2312" pitchFamily="49" charset="-122"/>
              </a:rPr>
              <a:t>定容加热</a:t>
            </a:r>
            <a:r>
              <a:rPr lang="zh-CN" altLang="en-US" sz="4000" b="1">
                <a:latin typeface="楷体_GB2312" pitchFamily="49" charset="-122"/>
                <a:ea typeface="楷体_GB2312" pitchFamily="49" charset="-122"/>
              </a:rPr>
              <a:t>循环（奥图</a:t>
            </a:r>
            <a:r>
              <a:rPr lang="en-US" altLang="zh-CN" sz="4000" b="1">
                <a:latin typeface="Times New Roman" panose="02020603050405020304" pitchFamily="18" charset="0"/>
                <a:ea typeface="楷体_GB2312" pitchFamily="49" charset="-122"/>
              </a:rPr>
              <a:t>OTTO</a:t>
            </a:r>
            <a:r>
              <a:rPr lang="zh-CN" altLang="en-US" sz="4000" b="1">
                <a:latin typeface="楷体_GB2312" pitchFamily="49" charset="-122"/>
                <a:ea typeface="楷体_GB2312" pitchFamily="49" charset="-122"/>
              </a:rPr>
              <a:t>循环</a:t>
            </a:r>
            <a:r>
              <a:rPr lang="en-US" altLang="zh-CN" sz="4000" b="1">
                <a:latin typeface="楷体_GB2312" pitchFamily="49" charset="-122"/>
                <a:ea typeface="楷体_GB2312" pitchFamily="49" charset="-122"/>
              </a:rPr>
              <a:t>)</a:t>
            </a:r>
          </a:p>
        </p:txBody>
      </p:sp>
      <p:sp>
        <p:nvSpPr>
          <p:cNvPr id="542723" name="Line 3">
            <a:extLst>
              <a:ext uri="{FF2B5EF4-FFF2-40B4-BE49-F238E27FC236}">
                <a16:creationId xmlns:a16="http://schemas.microsoft.com/office/drawing/2014/main" id="{9D257C8B-DAA5-4C0F-AF79-D8ABF3280C5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219200" y="2057400"/>
            <a:ext cx="0" cy="34290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2724" name="Line 4">
            <a:extLst>
              <a:ext uri="{FF2B5EF4-FFF2-40B4-BE49-F238E27FC236}">
                <a16:creationId xmlns:a16="http://schemas.microsoft.com/office/drawing/2014/main" id="{69CE6742-4FCB-4F5E-873B-50D1E0161701}"/>
              </a:ext>
            </a:extLst>
          </p:cNvPr>
          <p:cNvSpPr>
            <a:spLocks noChangeShapeType="1"/>
          </p:cNvSpPr>
          <p:nvPr/>
        </p:nvSpPr>
        <p:spPr bwMode="auto">
          <a:xfrm>
            <a:off x="1219200" y="5486400"/>
            <a:ext cx="2895600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2725" name="Line 5">
            <a:extLst>
              <a:ext uri="{FF2B5EF4-FFF2-40B4-BE49-F238E27FC236}">
                <a16:creationId xmlns:a16="http://schemas.microsoft.com/office/drawing/2014/main" id="{31A650D8-EAB9-4CF9-8C5A-FCDF4487CC31}"/>
              </a:ext>
            </a:extLst>
          </p:cNvPr>
          <p:cNvSpPr>
            <a:spLocks noChangeShapeType="1"/>
          </p:cNvSpPr>
          <p:nvPr/>
        </p:nvSpPr>
        <p:spPr bwMode="auto">
          <a:xfrm>
            <a:off x="1981200" y="2670175"/>
            <a:ext cx="0" cy="798513"/>
          </a:xfrm>
          <a:prstGeom prst="line">
            <a:avLst/>
          </a:prstGeom>
          <a:noFill/>
          <a:ln w="38100" cap="sq">
            <a:solidFill>
              <a:srgbClr val="00FF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2726" name="Line 6">
            <a:extLst>
              <a:ext uri="{FF2B5EF4-FFF2-40B4-BE49-F238E27FC236}">
                <a16:creationId xmlns:a16="http://schemas.microsoft.com/office/drawing/2014/main" id="{75746E97-C7BD-485E-B056-E91755D4723A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4400550"/>
            <a:ext cx="0" cy="542925"/>
          </a:xfrm>
          <a:prstGeom prst="line">
            <a:avLst/>
          </a:prstGeom>
          <a:noFill/>
          <a:ln w="38100" cap="sq">
            <a:solidFill>
              <a:srgbClr val="00FF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2727" name="Freeform 7">
            <a:extLst>
              <a:ext uri="{FF2B5EF4-FFF2-40B4-BE49-F238E27FC236}">
                <a16:creationId xmlns:a16="http://schemas.microsoft.com/office/drawing/2014/main" id="{0F6652AB-C5F2-4130-A701-1275DB92FADE}"/>
              </a:ext>
            </a:extLst>
          </p:cNvPr>
          <p:cNvSpPr>
            <a:spLocks/>
          </p:cNvSpPr>
          <p:nvPr/>
        </p:nvSpPr>
        <p:spPr bwMode="auto">
          <a:xfrm>
            <a:off x="1981200" y="3429000"/>
            <a:ext cx="1752600" cy="1524000"/>
          </a:xfrm>
          <a:custGeom>
            <a:avLst/>
            <a:gdLst>
              <a:gd name="T0" fmla="*/ 0 w 1104"/>
              <a:gd name="T1" fmla="*/ 0 h 960"/>
              <a:gd name="T2" fmla="*/ 336 w 1104"/>
              <a:gd name="T3" fmla="*/ 480 h 960"/>
              <a:gd name="T4" fmla="*/ 1104 w 1104"/>
              <a:gd name="T5" fmla="*/ 960 h 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04" h="960">
                <a:moveTo>
                  <a:pt x="0" y="0"/>
                </a:moveTo>
                <a:cubicBezTo>
                  <a:pt x="76" y="160"/>
                  <a:pt x="152" y="320"/>
                  <a:pt x="336" y="480"/>
                </a:cubicBezTo>
                <a:cubicBezTo>
                  <a:pt x="520" y="640"/>
                  <a:pt x="812" y="800"/>
                  <a:pt x="1104" y="960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2728" name="Rectangle 8">
            <a:extLst>
              <a:ext uri="{FF2B5EF4-FFF2-40B4-BE49-F238E27FC236}">
                <a16:creationId xmlns:a16="http://schemas.microsoft.com/office/drawing/2014/main" id="{E9B693AE-6E30-4C24-AAAE-18D06D8573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21100" y="48291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542729" name="Rectangle 9">
            <a:extLst>
              <a:ext uri="{FF2B5EF4-FFF2-40B4-BE49-F238E27FC236}">
                <a16:creationId xmlns:a16="http://schemas.microsoft.com/office/drawing/2014/main" id="{B4DC1A6E-BCD5-4A1D-83A9-27F39F67AD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7500" y="3152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542730" name="Rectangle 10">
            <a:extLst>
              <a:ext uri="{FF2B5EF4-FFF2-40B4-BE49-F238E27FC236}">
                <a16:creationId xmlns:a16="http://schemas.microsoft.com/office/drawing/2014/main" id="{9D13CF11-25BF-453F-979E-9A09B3DC9B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7500" y="2390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542731" name="Rectangle 11">
            <a:extLst>
              <a:ext uri="{FF2B5EF4-FFF2-40B4-BE49-F238E27FC236}">
                <a16:creationId xmlns:a16="http://schemas.microsoft.com/office/drawing/2014/main" id="{CA046886-9DDA-4AD7-88F9-3F7E6A799A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7300" y="3914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542732" name="Line 12">
            <a:extLst>
              <a:ext uri="{FF2B5EF4-FFF2-40B4-BE49-F238E27FC236}">
                <a16:creationId xmlns:a16="http://schemas.microsoft.com/office/drawing/2014/main" id="{4A7DD59C-FC77-4199-958B-3521B6B3436B}"/>
              </a:ext>
            </a:extLst>
          </p:cNvPr>
          <p:cNvSpPr>
            <a:spLocks noChangeShapeType="1"/>
          </p:cNvSpPr>
          <p:nvPr/>
        </p:nvSpPr>
        <p:spPr bwMode="auto">
          <a:xfrm>
            <a:off x="6172200" y="3990975"/>
            <a:ext cx="0" cy="655638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2733" name="Line 13">
            <a:extLst>
              <a:ext uri="{FF2B5EF4-FFF2-40B4-BE49-F238E27FC236}">
                <a16:creationId xmlns:a16="http://schemas.microsoft.com/office/drawing/2014/main" id="{ABFB3B69-B110-44F1-9980-752017608CD4}"/>
              </a:ext>
            </a:extLst>
          </p:cNvPr>
          <p:cNvSpPr>
            <a:spLocks noChangeShapeType="1"/>
          </p:cNvSpPr>
          <p:nvPr/>
        </p:nvSpPr>
        <p:spPr bwMode="auto">
          <a:xfrm>
            <a:off x="7924800" y="2767013"/>
            <a:ext cx="0" cy="701675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2734" name="Freeform 14">
            <a:extLst>
              <a:ext uri="{FF2B5EF4-FFF2-40B4-BE49-F238E27FC236}">
                <a16:creationId xmlns:a16="http://schemas.microsoft.com/office/drawing/2014/main" id="{C06D2129-3546-47BE-B4DD-2C04AF052507}"/>
              </a:ext>
            </a:extLst>
          </p:cNvPr>
          <p:cNvSpPr>
            <a:spLocks/>
          </p:cNvSpPr>
          <p:nvPr/>
        </p:nvSpPr>
        <p:spPr bwMode="auto">
          <a:xfrm>
            <a:off x="6172200" y="3429000"/>
            <a:ext cx="1752600" cy="1219200"/>
          </a:xfrm>
          <a:custGeom>
            <a:avLst/>
            <a:gdLst>
              <a:gd name="T0" fmla="*/ 0 w 1104"/>
              <a:gd name="T1" fmla="*/ 768 h 768"/>
              <a:gd name="T2" fmla="*/ 624 w 1104"/>
              <a:gd name="T3" fmla="*/ 528 h 768"/>
              <a:gd name="T4" fmla="*/ 1104 w 1104"/>
              <a:gd name="T5" fmla="*/ 0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04" h="768">
                <a:moveTo>
                  <a:pt x="0" y="768"/>
                </a:moveTo>
                <a:cubicBezTo>
                  <a:pt x="220" y="712"/>
                  <a:pt x="440" y="656"/>
                  <a:pt x="624" y="528"/>
                </a:cubicBezTo>
                <a:cubicBezTo>
                  <a:pt x="808" y="400"/>
                  <a:pt x="956" y="200"/>
                  <a:pt x="1104" y="0"/>
                </a:cubicBezTo>
              </a:path>
            </a:pathLst>
          </a:custGeom>
          <a:noFill/>
          <a:ln w="38100" cap="sq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2735" name="Rectangle 15">
            <a:extLst>
              <a:ext uri="{FF2B5EF4-FFF2-40B4-BE49-F238E27FC236}">
                <a16:creationId xmlns:a16="http://schemas.microsoft.com/office/drawing/2014/main" id="{65B79750-C27A-4244-83FF-AB0AE1947F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2300" y="43719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542736" name="Rectangle 16">
            <a:extLst>
              <a:ext uri="{FF2B5EF4-FFF2-40B4-BE49-F238E27FC236}">
                <a16:creationId xmlns:a16="http://schemas.microsoft.com/office/drawing/2014/main" id="{45D332C6-1462-495F-BCF0-892769E276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78500" y="34575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542737" name="Rectangle 17">
            <a:extLst>
              <a:ext uri="{FF2B5EF4-FFF2-40B4-BE49-F238E27FC236}">
                <a16:creationId xmlns:a16="http://schemas.microsoft.com/office/drawing/2014/main" id="{C254E81D-729D-4D0B-BE1E-95F5B19430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12100" y="22383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542738" name="Rectangle 18">
            <a:extLst>
              <a:ext uri="{FF2B5EF4-FFF2-40B4-BE49-F238E27FC236}">
                <a16:creationId xmlns:a16="http://schemas.microsoft.com/office/drawing/2014/main" id="{1380BEC3-C369-4A0E-B0AD-2E92C5EF65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88300" y="32289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542739" name="Rectangle 19">
            <a:extLst>
              <a:ext uri="{FF2B5EF4-FFF2-40B4-BE49-F238E27FC236}">
                <a16:creationId xmlns:a16="http://schemas.microsoft.com/office/drawing/2014/main" id="{414191CD-9123-4033-9BA5-6C2D4889E8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300" y="19335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p</a:t>
            </a:r>
          </a:p>
        </p:txBody>
      </p:sp>
      <p:sp>
        <p:nvSpPr>
          <p:cNvPr id="542740" name="Rectangle 20">
            <a:extLst>
              <a:ext uri="{FF2B5EF4-FFF2-40B4-BE49-F238E27FC236}">
                <a16:creationId xmlns:a16="http://schemas.microsoft.com/office/drawing/2014/main" id="{D671D03C-A664-46FA-B957-B495B55F2E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5591175"/>
            <a:ext cx="3651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v</a:t>
            </a:r>
          </a:p>
        </p:txBody>
      </p:sp>
      <p:grpSp>
        <p:nvGrpSpPr>
          <p:cNvPr id="542741" name="Group 21">
            <a:extLst>
              <a:ext uri="{FF2B5EF4-FFF2-40B4-BE49-F238E27FC236}">
                <a16:creationId xmlns:a16="http://schemas.microsoft.com/office/drawing/2014/main" id="{30E89588-4FA8-4DE2-967A-D8583C9BCBED}"/>
              </a:ext>
            </a:extLst>
          </p:cNvPr>
          <p:cNvGrpSpPr>
            <a:grpSpLocks/>
          </p:cNvGrpSpPr>
          <p:nvPr/>
        </p:nvGrpSpPr>
        <p:grpSpPr bwMode="auto">
          <a:xfrm>
            <a:off x="4691063" y="2009775"/>
            <a:ext cx="3511550" cy="4084638"/>
            <a:chOff x="2955" y="1266"/>
            <a:chExt cx="2212" cy="2573"/>
          </a:xfrm>
        </p:grpSpPr>
        <p:sp>
          <p:nvSpPr>
            <p:cNvPr id="542742" name="Line 22">
              <a:extLst>
                <a:ext uri="{FF2B5EF4-FFF2-40B4-BE49-F238E27FC236}">
                  <a16:creationId xmlns:a16="http://schemas.microsoft.com/office/drawing/2014/main" id="{CC094DB6-BC71-4728-B3DE-6A0F6202C3E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64" y="3456"/>
              <a:ext cx="1824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42743" name="Line 23">
              <a:extLst>
                <a:ext uri="{FF2B5EF4-FFF2-40B4-BE49-F238E27FC236}">
                  <a16:creationId xmlns:a16="http://schemas.microsoft.com/office/drawing/2014/main" id="{CA31CDBE-3C4C-4461-AA9C-9F2F12A47D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64" y="1296"/>
              <a:ext cx="0" cy="216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42744" name="Rectangle 24">
              <a:extLst>
                <a:ext uri="{FF2B5EF4-FFF2-40B4-BE49-F238E27FC236}">
                  <a16:creationId xmlns:a16="http://schemas.microsoft.com/office/drawing/2014/main" id="{E66E11F0-C7E0-461C-982A-76B2210EBF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55" y="1266"/>
              <a:ext cx="27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i="1"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542745" name="Rectangle 25">
              <a:extLst>
                <a:ext uri="{FF2B5EF4-FFF2-40B4-BE49-F238E27FC236}">
                  <a16:creationId xmlns:a16="http://schemas.microsoft.com/office/drawing/2014/main" id="{7F9A2D9A-83C6-48E4-B4D8-7328528934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51" y="3474"/>
              <a:ext cx="21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i="1">
                  <a:ea typeface="宋体" panose="02010600030101010101" pitchFamily="2" charset="-122"/>
                </a:rPr>
                <a:t>s</a:t>
              </a:r>
            </a:p>
          </p:txBody>
        </p:sp>
      </p:grpSp>
      <p:sp>
        <p:nvSpPr>
          <p:cNvPr id="542746" name="Freeform 26">
            <a:extLst>
              <a:ext uri="{FF2B5EF4-FFF2-40B4-BE49-F238E27FC236}">
                <a16:creationId xmlns:a16="http://schemas.microsoft.com/office/drawing/2014/main" id="{DBD87C3C-11A6-45A1-873A-6075A92BCC04}"/>
              </a:ext>
            </a:extLst>
          </p:cNvPr>
          <p:cNvSpPr>
            <a:spLocks noChangeAspect="1"/>
          </p:cNvSpPr>
          <p:nvPr/>
        </p:nvSpPr>
        <p:spPr bwMode="auto">
          <a:xfrm rot="239454">
            <a:off x="1903413" y="2670175"/>
            <a:ext cx="1914525" cy="1665288"/>
          </a:xfrm>
          <a:custGeom>
            <a:avLst/>
            <a:gdLst>
              <a:gd name="T0" fmla="*/ 0 w 1104"/>
              <a:gd name="T1" fmla="*/ 0 h 960"/>
              <a:gd name="T2" fmla="*/ 336 w 1104"/>
              <a:gd name="T3" fmla="*/ 480 h 960"/>
              <a:gd name="T4" fmla="*/ 1104 w 1104"/>
              <a:gd name="T5" fmla="*/ 960 h 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04" h="960">
                <a:moveTo>
                  <a:pt x="0" y="0"/>
                </a:moveTo>
                <a:cubicBezTo>
                  <a:pt x="76" y="160"/>
                  <a:pt x="152" y="320"/>
                  <a:pt x="336" y="480"/>
                </a:cubicBezTo>
                <a:cubicBezTo>
                  <a:pt x="520" y="640"/>
                  <a:pt x="812" y="800"/>
                  <a:pt x="1104" y="960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2747" name="Freeform 27">
            <a:extLst>
              <a:ext uri="{FF2B5EF4-FFF2-40B4-BE49-F238E27FC236}">
                <a16:creationId xmlns:a16="http://schemas.microsoft.com/office/drawing/2014/main" id="{EF25C501-CB83-46DD-A0B3-030979F3E6F0}"/>
              </a:ext>
            </a:extLst>
          </p:cNvPr>
          <p:cNvSpPr>
            <a:spLocks/>
          </p:cNvSpPr>
          <p:nvPr/>
        </p:nvSpPr>
        <p:spPr bwMode="auto">
          <a:xfrm>
            <a:off x="6172200" y="2743200"/>
            <a:ext cx="1752600" cy="1219200"/>
          </a:xfrm>
          <a:custGeom>
            <a:avLst/>
            <a:gdLst>
              <a:gd name="T0" fmla="*/ 0 w 1104"/>
              <a:gd name="T1" fmla="*/ 768 h 768"/>
              <a:gd name="T2" fmla="*/ 624 w 1104"/>
              <a:gd name="T3" fmla="*/ 528 h 768"/>
              <a:gd name="T4" fmla="*/ 1104 w 1104"/>
              <a:gd name="T5" fmla="*/ 0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04" h="768">
                <a:moveTo>
                  <a:pt x="0" y="768"/>
                </a:moveTo>
                <a:cubicBezTo>
                  <a:pt x="220" y="712"/>
                  <a:pt x="440" y="656"/>
                  <a:pt x="624" y="528"/>
                </a:cubicBezTo>
                <a:cubicBezTo>
                  <a:pt x="808" y="400"/>
                  <a:pt x="956" y="200"/>
                  <a:pt x="1104" y="0"/>
                </a:cubicBezTo>
              </a:path>
            </a:pathLst>
          </a:custGeom>
          <a:noFill/>
          <a:ln w="38100" cap="sq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27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27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2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427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27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427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427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2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427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427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427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427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2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427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427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427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427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2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427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427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427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427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2735" grpId="0" autoUpdateAnimBg="0"/>
      <p:bldP spid="542736" grpId="0" autoUpdateAnimBg="0"/>
      <p:bldP spid="542737" grpId="0" autoUpdateAnimBg="0"/>
      <p:bldP spid="542738" grpId="0" autoUpdateAnimBg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738" name="Rectangle 2">
            <a:extLst>
              <a:ext uri="{FF2B5EF4-FFF2-40B4-BE49-F238E27FC236}">
                <a16:creationId xmlns:a16="http://schemas.microsoft.com/office/drawing/2014/main" id="{5D19F224-100F-45CF-A922-5ADD63A375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44475"/>
            <a:ext cx="8001000" cy="823913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动力循环问题讨论</a:t>
            </a:r>
            <a:r>
              <a:rPr lang="en-US" altLang="zh-CN" sz="4800" b="1"/>
              <a:t>(2)</a:t>
            </a:r>
          </a:p>
        </p:txBody>
      </p:sp>
      <p:sp>
        <p:nvSpPr>
          <p:cNvPr id="500739" name="Rectangle 3">
            <a:extLst>
              <a:ext uri="{FF2B5EF4-FFF2-40B4-BE49-F238E27FC236}">
                <a16:creationId xmlns:a16="http://schemas.microsoft.com/office/drawing/2014/main" id="{2C681F75-79D0-44DF-9635-ED36966E58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066800"/>
            <a:ext cx="7732713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zh-CN" sz="3600">
                <a:ea typeface="宋体" panose="02010600030101010101" pitchFamily="2" charset="-122"/>
              </a:rPr>
              <a:t>2</a:t>
            </a:r>
            <a:r>
              <a:rPr lang="zh-CN" altLang="en-US" sz="3600">
                <a:ea typeface="宋体" panose="02010600030101010101" pitchFamily="2" charset="-122"/>
              </a:rPr>
              <a:t>、</a:t>
            </a:r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回热器能否装在压气机前</a:t>
            </a:r>
          </a:p>
        </p:txBody>
      </p:sp>
      <p:graphicFrame>
        <p:nvGraphicFramePr>
          <p:cNvPr id="500740" name="Object 4">
            <a:extLst>
              <a:ext uri="{FF2B5EF4-FFF2-40B4-BE49-F238E27FC236}">
                <a16:creationId xmlns:a16="http://schemas.microsoft.com/office/drawing/2014/main" id="{7B9133A2-1BD6-4106-B386-20339095EBC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27100" y="2117725"/>
          <a:ext cx="1468438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4256" name="Equation" r:id="rId3" imgW="482400" imgH="241200" progId="Equation.DSMT4">
                  <p:embed/>
                </p:oleObj>
              </mc:Choice>
              <mc:Fallback>
                <p:oleObj name="Equation" r:id="rId3" imgW="482400" imgH="241200" progId="Equation.DSMT4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7100" y="2117725"/>
                        <a:ext cx="1468438" cy="727075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00741" name="Group 5">
            <a:extLst>
              <a:ext uri="{FF2B5EF4-FFF2-40B4-BE49-F238E27FC236}">
                <a16:creationId xmlns:a16="http://schemas.microsoft.com/office/drawing/2014/main" id="{B797540D-1781-4C33-9AA9-440FC13B5DBE}"/>
              </a:ext>
            </a:extLst>
          </p:cNvPr>
          <p:cNvGrpSpPr>
            <a:grpSpLocks/>
          </p:cNvGrpSpPr>
          <p:nvPr/>
        </p:nvGrpSpPr>
        <p:grpSpPr bwMode="auto">
          <a:xfrm>
            <a:off x="4310063" y="2390775"/>
            <a:ext cx="3767137" cy="4008438"/>
            <a:chOff x="2715" y="1506"/>
            <a:chExt cx="2373" cy="2525"/>
          </a:xfrm>
        </p:grpSpPr>
        <p:sp>
          <p:nvSpPr>
            <p:cNvPr id="500742" name="Line 6">
              <a:extLst>
                <a:ext uri="{FF2B5EF4-FFF2-40B4-BE49-F238E27FC236}">
                  <a16:creationId xmlns:a16="http://schemas.microsoft.com/office/drawing/2014/main" id="{8C8FAF03-FFB9-4B60-8CD4-B6FDE2FFE4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72" y="1680"/>
              <a:ext cx="0" cy="2016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00743" name="Line 7">
              <a:extLst>
                <a:ext uri="{FF2B5EF4-FFF2-40B4-BE49-F238E27FC236}">
                  <a16:creationId xmlns:a16="http://schemas.microsoft.com/office/drawing/2014/main" id="{82548F19-B695-412B-B353-ADCA19B19B9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72" y="3696"/>
              <a:ext cx="2016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00744" name="Rectangle 8">
              <a:extLst>
                <a:ext uri="{FF2B5EF4-FFF2-40B4-BE49-F238E27FC236}">
                  <a16:creationId xmlns:a16="http://schemas.microsoft.com/office/drawing/2014/main" id="{CC655AE1-F518-477C-880E-628765E4C9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15" y="1506"/>
              <a:ext cx="27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i="1">
                  <a:solidFill>
                    <a:schemeClr val="tx1"/>
                  </a:solidFill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500745" name="Rectangle 9">
              <a:extLst>
                <a:ext uri="{FF2B5EF4-FFF2-40B4-BE49-F238E27FC236}">
                  <a16:creationId xmlns:a16="http://schemas.microsoft.com/office/drawing/2014/main" id="{D2FD31AE-9091-43EA-B5E1-C1BE3A2D5C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48" y="3666"/>
              <a:ext cx="21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i="1">
                  <a:solidFill>
                    <a:schemeClr val="tx1"/>
                  </a:solidFill>
                  <a:ea typeface="宋体" panose="02010600030101010101" pitchFamily="2" charset="-122"/>
                </a:rPr>
                <a:t>s</a:t>
              </a:r>
            </a:p>
          </p:txBody>
        </p:sp>
      </p:grpSp>
      <p:sp>
        <p:nvSpPr>
          <p:cNvPr id="500746" name="Rectangle 10">
            <a:extLst>
              <a:ext uri="{FF2B5EF4-FFF2-40B4-BE49-F238E27FC236}">
                <a16:creationId xmlns:a16="http://schemas.microsoft.com/office/drawing/2014/main" id="{DA1D324E-1650-42B4-B8FA-DD46FEB8F8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21300" y="49053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500747" name="Rectangle 11">
            <a:extLst>
              <a:ext uri="{FF2B5EF4-FFF2-40B4-BE49-F238E27FC236}">
                <a16:creationId xmlns:a16="http://schemas.microsoft.com/office/drawing/2014/main" id="{8023CFB2-50B3-4604-BBE6-C30713BF07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21300" y="37623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500748" name="Rectangle 12">
            <a:extLst>
              <a:ext uri="{FF2B5EF4-FFF2-40B4-BE49-F238E27FC236}">
                <a16:creationId xmlns:a16="http://schemas.microsoft.com/office/drawing/2014/main" id="{99076F4A-F7AC-4CA8-AC15-56B151BA8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31100" y="20097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500749" name="Rectangle 13">
            <a:extLst>
              <a:ext uri="{FF2B5EF4-FFF2-40B4-BE49-F238E27FC236}">
                <a16:creationId xmlns:a16="http://schemas.microsoft.com/office/drawing/2014/main" id="{62DDAFD6-52DC-4B72-AB84-179B32B7A9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83500" y="3076575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solidFill>
                  <a:schemeClr val="tx1"/>
                </a:solidFill>
                <a:ea typeface="宋体" panose="02010600030101010101" pitchFamily="2" charset="-122"/>
              </a:rPr>
              <a:t>4</a:t>
            </a:r>
          </a:p>
        </p:txBody>
      </p:sp>
      <p:graphicFrame>
        <p:nvGraphicFramePr>
          <p:cNvPr id="500750" name="Object 14">
            <a:extLst>
              <a:ext uri="{FF2B5EF4-FFF2-40B4-BE49-F238E27FC236}">
                <a16:creationId xmlns:a16="http://schemas.microsoft.com/office/drawing/2014/main" id="{2C58D870-185A-45CE-8C84-081C3CC88B2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90600" y="3162300"/>
          <a:ext cx="690563" cy="684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4257" name="Equation" r:id="rId5" imgW="228600" imgH="228600" progId="Equation.DSMT4">
                  <p:embed/>
                </p:oleObj>
              </mc:Choice>
              <mc:Fallback>
                <p:oleObj name="Equation" r:id="rId5" imgW="228600" imgH="228600" progId="Equation.DSMT4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3162300"/>
                        <a:ext cx="690563" cy="684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0751" name="Freeform 15">
            <a:extLst>
              <a:ext uri="{FF2B5EF4-FFF2-40B4-BE49-F238E27FC236}">
                <a16:creationId xmlns:a16="http://schemas.microsoft.com/office/drawing/2014/main" id="{DC09810B-E3E0-46CB-A4B5-C7CCBFD39262}"/>
              </a:ext>
            </a:extLst>
          </p:cNvPr>
          <p:cNvSpPr>
            <a:spLocks/>
          </p:cNvSpPr>
          <p:nvPr/>
        </p:nvSpPr>
        <p:spPr bwMode="auto">
          <a:xfrm>
            <a:off x="5791200" y="3352800"/>
            <a:ext cx="1828800" cy="1752600"/>
          </a:xfrm>
          <a:custGeom>
            <a:avLst/>
            <a:gdLst>
              <a:gd name="T0" fmla="*/ 0 w 1152"/>
              <a:gd name="T1" fmla="*/ 1104 h 1104"/>
              <a:gd name="T2" fmla="*/ 672 w 1152"/>
              <a:gd name="T3" fmla="*/ 624 h 1104"/>
              <a:gd name="T4" fmla="*/ 1152 w 1152"/>
              <a:gd name="T5" fmla="*/ 0 h 1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52" h="1104">
                <a:moveTo>
                  <a:pt x="0" y="1104"/>
                </a:moveTo>
                <a:cubicBezTo>
                  <a:pt x="240" y="956"/>
                  <a:pt x="480" y="808"/>
                  <a:pt x="672" y="624"/>
                </a:cubicBezTo>
                <a:cubicBezTo>
                  <a:pt x="864" y="440"/>
                  <a:pt x="1008" y="220"/>
                  <a:pt x="1152" y="0"/>
                </a:cubicBezTo>
              </a:path>
            </a:pathLst>
          </a:custGeom>
          <a:noFill/>
          <a:ln w="381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00752" name="Line 16">
            <a:extLst>
              <a:ext uri="{FF2B5EF4-FFF2-40B4-BE49-F238E27FC236}">
                <a16:creationId xmlns:a16="http://schemas.microsoft.com/office/drawing/2014/main" id="{F963B317-BEDE-4517-81EA-C8D2E1E662CD}"/>
              </a:ext>
            </a:extLst>
          </p:cNvPr>
          <p:cNvSpPr>
            <a:spLocks noChangeShapeType="1"/>
          </p:cNvSpPr>
          <p:nvPr/>
        </p:nvSpPr>
        <p:spPr bwMode="auto">
          <a:xfrm>
            <a:off x="7620000" y="2582863"/>
            <a:ext cx="0" cy="809625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00753" name="Line 17">
            <a:extLst>
              <a:ext uri="{FF2B5EF4-FFF2-40B4-BE49-F238E27FC236}">
                <a16:creationId xmlns:a16="http://schemas.microsoft.com/office/drawing/2014/main" id="{878FC421-6BB8-4BFA-AB61-E5AABC1B0699}"/>
              </a:ext>
            </a:extLst>
          </p:cNvPr>
          <p:cNvSpPr>
            <a:spLocks noChangeShapeType="1"/>
          </p:cNvSpPr>
          <p:nvPr/>
        </p:nvSpPr>
        <p:spPr bwMode="auto">
          <a:xfrm>
            <a:off x="6400800" y="3886200"/>
            <a:ext cx="0" cy="838200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00754" name="Freeform 18">
            <a:extLst>
              <a:ext uri="{FF2B5EF4-FFF2-40B4-BE49-F238E27FC236}">
                <a16:creationId xmlns:a16="http://schemas.microsoft.com/office/drawing/2014/main" id="{A705F5B4-FA16-4A8C-86B3-DB6F7CAAEC8C}"/>
              </a:ext>
            </a:extLst>
          </p:cNvPr>
          <p:cNvSpPr>
            <a:spLocks/>
          </p:cNvSpPr>
          <p:nvPr/>
        </p:nvSpPr>
        <p:spPr bwMode="auto">
          <a:xfrm>
            <a:off x="6400800" y="2590800"/>
            <a:ext cx="1219200" cy="1295400"/>
          </a:xfrm>
          <a:custGeom>
            <a:avLst/>
            <a:gdLst>
              <a:gd name="T0" fmla="*/ 0 w 768"/>
              <a:gd name="T1" fmla="*/ 816 h 816"/>
              <a:gd name="T2" fmla="*/ 288 w 768"/>
              <a:gd name="T3" fmla="*/ 576 h 816"/>
              <a:gd name="T4" fmla="*/ 768 w 768"/>
              <a:gd name="T5" fmla="*/ 0 h 8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68" h="816">
                <a:moveTo>
                  <a:pt x="0" y="816"/>
                </a:moveTo>
                <a:cubicBezTo>
                  <a:pt x="80" y="764"/>
                  <a:pt x="160" y="712"/>
                  <a:pt x="288" y="576"/>
                </a:cubicBezTo>
                <a:cubicBezTo>
                  <a:pt x="416" y="440"/>
                  <a:pt x="592" y="220"/>
                  <a:pt x="768" y="0"/>
                </a:cubicBezTo>
              </a:path>
            </a:pathLst>
          </a:custGeom>
          <a:noFill/>
          <a:ln w="381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00755" name="Line 19">
            <a:extLst>
              <a:ext uri="{FF2B5EF4-FFF2-40B4-BE49-F238E27FC236}">
                <a16:creationId xmlns:a16="http://schemas.microsoft.com/office/drawing/2014/main" id="{B5A235C8-5DAE-458E-BF31-DCC9F3A2FFB7}"/>
              </a:ext>
            </a:extLst>
          </p:cNvPr>
          <p:cNvSpPr>
            <a:spLocks noChangeShapeType="1"/>
          </p:cNvSpPr>
          <p:nvPr/>
        </p:nvSpPr>
        <p:spPr bwMode="auto">
          <a:xfrm>
            <a:off x="5791200" y="5105400"/>
            <a:ext cx="0" cy="762000"/>
          </a:xfrm>
          <a:prstGeom prst="line">
            <a:avLst/>
          </a:prstGeom>
          <a:noFill/>
          <a:ln w="25400">
            <a:solidFill>
              <a:srgbClr val="00FF00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00756" name="Line 20">
            <a:extLst>
              <a:ext uri="{FF2B5EF4-FFF2-40B4-BE49-F238E27FC236}">
                <a16:creationId xmlns:a16="http://schemas.microsoft.com/office/drawing/2014/main" id="{BD73CE63-ABB3-4F6F-BC41-755C091F428F}"/>
              </a:ext>
            </a:extLst>
          </p:cNvPr>
          <p:cNvSpPr>
            <a:spLocks noChangeShapeType="1"/>
          </p:cNvSpPr>
          <p:nvPr/>
        </p:nvSpPr>
        <p:spPr bwMode="auto">
          <a:xfrm>
            <a:off x="6400800" y="4724400"/>
            <a:ext cx="0" cy="1143000"/>
          </a:xfrm>
          <a:prstGeom prst="line">
            <a:avLst/>
          </a:prstGeom>
          <a:noFill/>
          <a:ln w="25400">
            <a:solidFill>
              <a:srgbClr val="00FF00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00757" name="Line 21">
            <a:extLst>
              <a:ext uri="{FF2B5EF4-FFF2-40B4-BE49-F238E27FC236}">
                <a16:creationId xmlns:a16="http://schemas.microsoft.com/office/drawing/2014/main" id="{0B9F91CE-1C07-4B4E-8841-62EE6035D72B}"/>
              </a:ext>
            </a:extLst>
          </p:cNvPr>
          <p:cNvSpPr>
            <a:spLocks noChangeShapeType="1"/>
          </p:cNvSpPr>
          <p:nvPr/>
        </p:nvSpPr>
        <p:spPr bwMode="auto">
          <a:xfrm>
            <a:off x="7620000" y="3352800"/>
            <a:ext cx="0" cy="2514600"/>
          </a:xfrm>
          <a:prstGeom prst="line">
            <a:avLst/>
          </a:prstGeom>
          <a:noFill/>
          <a:ln w="25400">
            <a:solidFill>
              <a:schemeClr val="tx2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00758" name="Line 22">
            <a:extLst>
              <a:ext uri="{FF2B5EF4-FFF2-40B4-BE49-F238E27FC236}">
                <a16:creationId xmlns:a16="http://schemas.microsoft.com/office/drawing/2014/main" id="{D2C8A65D-90A8-43E0-87FC-9874136DF5AF}"/>
              </a:ext>
            </a:extLst>
          </p:cNvPr>
          <p:cNvSpPr>
            <a:spLocks noChangeShapeType="1"/>
          </p:cNvSpPr>
          <p:nvPr/>
        </p:nvSpPr>
        <p:spPr bwMode="auto">
          <a:xfrm>
            <a:off x="7315200" y="3886200"/>
            <a:ext cx="0" cy="1981200"/>
          </a:xfrm>
          <a:prstGeom prst="line">
            <a:avLst/>
          </a:prstGeom>
          <a:noFill/>
          <a:ln w="25400">
            <a:solidFill>
              <a:schemeClr val="tx2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00759" name="Rectangle 23">
            <a:extLst>
              <a:ext uri="{FF2B5EF4-FFF2-40B4-BE49-F238E27FC236}">
                <a16:creationId xmlns:a16="http://schemas.microsoft.com/office/drawing/2014/main" id="{74ACD0C7-6E09-4944-92F9-AC7C347EA0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1425" y="4524375"/>
            <a:ext cx="52228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1’</a:t>
            </a:r>
          </a:p>
        </p:txBody>
      </p:sp>
      <p:sp>
        <p:nvSpPr>
          <p:cNvPr id="500760" name="Line 24">
            <a:extLst>
              <a:ext uri="{FF2B5EF4-FFF2-40B4-BE49-F238E27FC236}">
                <a16:creationId xmlns:a16="http://schemas.microsoft.com/office/drawing/2014/main" id="{BFBDDBA6-F021-48AC-9099-0034D6AA0160}"/>
              </a:ext>
            </a:extLst>
          </p:cNvPr>
          <p:cNvSpPr>
            <a:spLocks noChangeShapeType="1"/>
          </p:cNvSpPr>
          <p:nvPr/>
        </p:nvSpPr>
        <p:spPr bwMode="auto">
          <a:xfrm>
            <a:off x="5791200" y="4264025"/>
            <a:ext cx="0" cy="841375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00761" name="Freeform 25">
            <a:extLst>
              <a:ext uri="{FF2B5EF4-FFF2-40B4-BE49-F238E27FC236}">
                <a16:creationId xmlns:a16="http://schemas.microsoft.com/office/drawing/2014/main" id="{64884922-85E5-4130-B148-1158580541F8}"/>
              </a:ext>
            </a:extLst>
          </p:cNvPr>
          <p:cNvSpPr>
            <a:spLocks/>
          </p:cNvSpPr>
          <p:nvPr/>
        </p:nvSpPr>
        <p:spPr bwMode="auto">
          <a:xfrm>
            <a:off x="5791200" y="3886200"/>
            <a:ext cx="609600" cy="381000"/>
          </a:xfrm>
          <a:custGeom>
            <a:avLst/>
            <a:gdLst>
              <a:gd name="T0" fmla="*/ 384 w 384"/>
              <a:gd name="T1" fmla="*/ 0 h 240"/>
              <a:gd name="T2" fmla="*/ 192 w 384"/>
              <a:gd name="T3" fmla="*/ 144 h 240"/>
              <a:gd name="T4" fmla="*/ 0 w 384"/>
              <a:gd name="T5" fmla="*/ 24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4" h="240">
                <a:moveTo>
                  <a:pt x="384" y="0"/>
                </a:moveTo>
                <a:cubicBezTo>
                  <a:pt x="320" y="52"/>
                  <a:pt x="256" y="104"/>
                  <a:pt x="192" y="144"/>
                </a:cubicBezTo>
                <a:cubicBezTo>
                  <a:pt x="128" y="184"/>
                  <a:pt x="64" y="212"/>
                  <a:pt x="0" y="240"/>
                </a:cubicBezTo>
              </a:path>
            </a:pathLst>
          </a:custGeom>
          <a:noFill/>
          <a:ln w="381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00762" name="Rectangle 26">
            <a:extLst>
              <a:ext uri="{FF2B5EF4-FFF2-40B4-BE49-F238E27FC236}">
                <a16:creationId xmlns:a16="http://schemas.microsoft.com/office/drawing/2014/main" id="{1CA5754F-7EAB-4F6D-B4DD-CB55050204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99163" y="3305175"/>
            <a:ext cx="52228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2’</a:t>
            </a:r>
            <a:endParaRPr lang="en-US" altLang="zh-CN" i="1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00763" name="AutoShape 27">
            <a:extLst>
              <a:ext uri="{FF2B5EF4-FFF2-40B4-BE49-F238E27FC236}">
                <a16:creationId xmlns:a16="http://schemas.microsoft.com/office/drawing/2014/main" id="{412B664F-57CB-45DE-AC19-206B5B81F6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2600" y="3352800"/>
            <a:ext cx="219075" cy="457200"/>
          </a:xfrm>
          <a:prstGeom prst="downArrow">
            <a:avLst>
              <a:gd name="adj1" fmla="val 50000"/>
              <a:gd name="adj2" fmla="val 52174"/>
            </a:avLst>
          </a:prstGeom>
          <a:solidFill>
            <a:srgbClr val="66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00764" name="Freeform 28">
            <a:extLst>
              <a:ext uri="{FF2B5EF4-FFF2-40B4-BE49-F238E27FC236}">
                <a16:creationId xmlns:a16="http://schemas.microsoft.com/office/drawing/2014/main" id="{8CE40A7F-F6A2-46E7-8C3B-6BD70E0FE91B}"/>
              </a:ext>
            </a:extLst>
          </p:cNvPr>
          <p:cNvSpPr>
            <a:spLocks/>
          </p:cNvSpPr>
          <p:nvPr/>
        </p:nvSpPr>
        <p:spPr bwMode="auto">
          <a:xfrm>
            <a:off x="5791200" y="4724400"/>
            <a:ext cx="609600" cy="381000"/>
          </a:xfrm>
          <a:custGeom>
            <a:avLst/>
            <a:gdLst>
              <a:gd name="T0" fmla="*/ 0 w 384"/>
              <a:gd name="T1" fmla="*/ 240 h 240"/>
              <a:gd name="T2" fmla="*/ 384 w 384"/>
              <a:gd name="T3" fmla="*/ 0 h 240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384" h="240">
                <a:moveTo>
                  <a:pt x="0" y="240"/>
                </a:moveTo>
                <a:cubicBezTo>
                  <a:pt x="0" y="240"/>
                  <a:pt x="192" y="120"/>
                  <a:pt x="384" y="0"/>
                </a:cubicBezTo>
              </a:path>
            </a:pathLst>
          </a:custGeom>
          <a:noFill/>
          <a:ln w="254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07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07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007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007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0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0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007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007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007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007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0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007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007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007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007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007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007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007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007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0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007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007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007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007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0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57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007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007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007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007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007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007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5007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007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2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007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007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007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007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5007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5007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5007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5007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7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5007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5007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5007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007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 nodeType="clickPar">
                      <p:stCondLst>
                        <p:cond delay="indefinite"/>
                      </p:stCondLst>
                      <p:childTnLst>
                        <p:par>
                          <p:cTn id="9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5007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007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5007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5007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 nodeType="clickPar">
                      <p:stCondLst>
                        <p:cond delay="indefinite"/>
                      </p:stCondLst>
                      <p:childTnLst>
                        <p:par>
                          <p:cTn id="10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0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 nodeType="clickPar">
                      <p:stCondLst>
                        <p:cond delay="indefinite"/>
                      </p:stCondLst>
                      <p:childTnLst>
                        <p:par>
                          <p:cTn id="10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7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5007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5007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5007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5007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0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 nodeType="clickPar">
                      <p:stCondLst>
                        <p:cond delay="indefinite"/>
                      </p:stCondLst>
                      <p:childTnLst>
                        <p:par>
                          <p:cTn id="1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5007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5007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 nodeType="clickPar">
                      <p:stCondLst>
                        <p:cond delay="indefinite"/>
                      </p:stCondLst>
                      <p:childTnLst>
                        <p:par>
                          <p:cTn id="1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5007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5007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9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5007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5007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5007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5007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0739" grpId="0" autoUpdateAnimBg="0"/>
      <p:bldP spid="500746" grpId="0" autoUpdateAnimBg="0"/>
      <p:bldP spid="500747" grpId="0" autoUpdateAnimBg="0"/>
      <p:bldP spid="500748" grpId="0" autoUpdateAnimBg="0"/>
      <p:bldP spid="500749" grpId="0" autoUpdateAnimBg="0"/>
      <p:bldP spid="500759" grpId="0" autoUpdateAnimBg="0"/>
      <p:bldP spid="500762" grpId="0" autoUpdateAnimBg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62" name="Rectangle 2">
            <a:extLst>
              <a:ext uri="{FF2B5EF4-FFF2-40B4-BE49-F238E27FC236}">
                <a16:creationId xmlns:a16="http://schemas.microsoft.com/office/drawing/2014/main" id="{255A777B-1DE1-4CEB-9CB8-C1E3AC1A3F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44475"/>
            <a:ext cx="8001000" cy="823913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动力循环问题讨论</a:t>
            </a:r>
            <a:r>
              <a:rPr lang="en-US" altLang="zh-CN" sz="4800" b="1">
                <a:ea typeface="楷体_GB2312" pitchFamily="49" charset="-122"/>
              </a:rPr>
              <a:t>(3)</a:t>
            </a:r>
          </a:p>
        </p:txBody>
      </p:sp>
      <p:sp>
        <p:nvSpPr>
          <p:cNvPr id="501763" name="Rectangle 3">
            <a:extLst>
              <a:ext uri="{FF2B5EF4-FFF2-40B4-BE49-F238E27FC236}">
                <a16:creationId xmlns:a16="http://schemas.microsoft.com/office/drawing/2014/main" id="{0B4CE6F7-BB64-4955-B433-80A5AF156F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288" y="1268413"/>
            <a:ext cx="8208962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zh-CN" sz="3600">
                <a:ea typeface="宋体" panose="02010600030101010101" pitchFamily="2" charset="-122"/>
              </a:rPr>
              <a:t>3</a:t>
            </a:r>
            <a:r>
              <a:rPr lang="zh-CN" altLang="en-US" sz="3600">
                <a:ea typeface="宋体" panose="02010600030101010101" pitchFamily="2" charset="-122"/>
              </a:rPr>
              <a:t>、</a:t>
            </a:r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能否先加热，后压缩</a:t>
            </a:r>
          </a:p>
        </p:txBody>
      </p:sp>
      <p:grpSp>
        <p:nvGrpSpPr>
          <p:cNvPr id="501764" name="Group 4">
            <a:extLst>
              <a:ext uri="{FF2B5EF4-FFF2-40B4-BE49-F238E27FC236}">
                <a16:creationId xmlns:a16="http://schemas.microsoft.com/office/drawing/2014/main" id="{1964B919-3847-4556-87E5-856452F621A5}"/>
              </a:ext>
            </a:extLst>
          </p:cNvPr>
          <p:cNvGrpSpPr>
            <a:grpSpLocks/>
          </p:cNvGrpSpPr>
          <p:nvPr/>
        </p:nvGrpSpPr>
        <p:grpSpPr bwMode="auto">
          <a:xfrm>
            <a:off x="4310063" y="2390775"/>
            <a:ext cx="3767137" cy="4008438"/>
            <a:chOff x="2715" y="1506"/>
            <a:chExt cx="2373" cy="2525"/>
          </a:xfrm>
        </p:grpSpPr>
        <p:sp>
          <p:nvSpPr>
            <p:cNvPr id="501765" name="Line 5">
              <a:extLst>
                <a:ext uri="{FF2B5EF4-FFF2-40B4-BE49-F238E27FC236}">
                  <a16:creationId xmlns:a16="http://schemas.microsoft.com/office/drawing/2014/main" id="{673CD8C7-4111-4DE9-9645-0FDCCD1FB6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72" y="1680"/>
              <a:ext cx="0" cy="2016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01766" name="Line 6">
              <a:extLst>
                <a:ext uri="{FF2B5EF4-FFF2-40B4-BE49-F238E27FC236}">
                  <a16:creationId xmlns:a16="http://schemas.microsoft.com/office/drawing/2014/main" id="{5D48DE3A-FA85-4134-A556-2EA9A77233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72" y="3696"/>
              <a:ext cx="2016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01767" name="Rectangle 7">
              <a:extLst>
                <a:ext uri="{FF2B5EF4-FFF2-40B4-BE49-F238E27FC236}">
                  <a16:creationId xmlns:a16="http://schemas.microsoft.com/office/drawing/2014/main" id="{C9701DEE-DD0A-4E0B-8B79-2119CD8F4E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15" y="1506"/>
              <a:ext cx="27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i="1">
                  <a:solidFill>
                    <a:schemeClr val="tx1"/>
                  </a:solidFill>
                  <a:ea typeface="宋体" panose="02010600030101010101" pitchFamily="2" charset="-122"/>
                </a:rPr>
                <a:t>T</a:t>
              </a:r>
            </a:p>
          </p:txBody>
        </p:sp>
        <p:sp>
          <p:nvSpPr>
            <p:cNvPr id="501768" name="Rectangle 8">
              <a:extLst>
                <a:ext uri="{FF2B5EF4-FFF2-40B4-BE49-F238E27FC236}">
                  <a16:creationId xmlns:a16="http://schemas.microsoft.com/office/drawing/2014/main" id="{361E776F-BF40-4957-925E-2EEB305788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48" y="3666"/>
              <a:ext cx="21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i="1">
                  <a:solidFill>
                    <a:schemeClr val="tx1"/>
                  </a:solidFill>
                  <a:ea typeface="宋体" panose="02010600030101010101" pitchFamily="2" charset="-122"/>
                </a:rPr>
                <a:t>s</a:t>
              </a:r>
            </a:p>
          </p:txBody>
        </p:sp>
      </p:grpSp>
      <p:graphicFrame>
        <p:nvGraphicFramePr>
          <p:cNvPr id="501769" name="Object 9">
            <a:extLst>
              <a:ext uri="{FF2B5EF4-FFF2-40B4-BE49-F238E27FC236}">
                <a16:creationId xmlns:a16="http://schemas.microsoft.com/office/drawing/2014/main" id="{F6C7D2D4-1294-4868-95E8-3BBF36ADA4E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47813" y="3573463"/>
          <a:ext cx="1897062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5264" name="Equation" r:id="rId3" imgW="469800" imgH="228600" progId="Equation.DSMT4">
                  <p:embed/>
                </p:oleObj>
              </mc:Choice>
              <mc:Fallback>
                <p:oleObj name="Equation" r:id="rId3" imgW="469800" imgH="228600" progId="Equation.DSMT4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47813" y="3573463"/>
                        <a:ext cx="1897062" cy="914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1770" name="Freeform 10">
            <a:extLst>
              <a:ext uri="{FF2B5EF4-FFF2-40B4-BE49-F238E27FC236}">
                <a16:creationId xmlns:a16="http://schemas.microsoft.com/office/drawing/2014/main" id="{F85A03DF-A5AA-4835-911C-54B465D2B6CB}"/>
              </a:ext>
            </a:extLst>
          </p:cNvPr>
          <p:cNvSpPr>
            <a:spLocks/>
          </p:cNvSpPr>
          <p:nvPr/>
        </p:nvSpPr>
        <p:spPr bwMode="auto">
          <a:xfrm>
            <a:off x="5791200" y="3352800"/>
            <a:ext cx="1828800" cy="1752600"/>
          </a:xfrm>
          <a:custGeom>
            <a:avLst/>
            <a:gdLst>
              <a:gd name="T0" fmla="*/ 0 w 1152"/>
              <a:gd name="T1" fmla="*/ 1104 h 1104"/>
              <a:gd name="T2" fmla="*/ 672 w 1152"/>
              <a:gd name="T3" fmla="*/ 624 h 1104"/>
              <a:gd name="T4" fmla="*/ 1152 w 1152"/>
              <a:gd name="T5" fmla="*/ 0 h 1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52" h="1104">
                <a:moveTo>
                  <a:pt x="0" y="1104"/>
                </a:moveTo>
                <a:cubicBezTo>
                  <a:pt x="240" y="956"/>
                  <a:pt x="480" y="808"/>
                  <a:pt x="672" y="624"/>
                </a:cubicBezTo>
                <a:cubicBezTo>
                  <a:pt x="864" y="440"/>
                  <a:pt x="1008" y="220"/>
                  <a:pt x="1152" y="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01771" name="Line 11">
            <a:extLst>
              <a:ext uri="{FF2B5EF4-FFF2-40B4-BE49-F238E27FC236}">
                <a16:creationId xmlns:a16="http://schemas.microsoft.com/office/drawing/2014/main" id="{C6409F26-47FC-4954-A5D9-CB1B5592D909}"/>
              </a:ext>
            </a:extLst>
          </p:cNvPr>
          <p:cNvSpPr>
            <a:spLocks noChangeShapeType="1"/>
          </p:cNvSpPr>
          <p:nvPr/>
        </p:nvSpPr>
        <p:spPr bwMode="auto">
          <a:xfrm>
            <a:off x="7620000" y="2582863"/>
            <a:ext cx="0" cy="809625"/>
          </a:xfrm>
          <a:prstGeom prst="line">
            <a:avLst/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17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17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017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017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01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01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017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017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017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017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017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017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017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017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1763" grpId="0" autoUpdateAnimBg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786" name="Rectangle 2">
            <a:extLst>
              <a:ext uri="{FF2B5EF4-FFF2-40B4-BE49-F238E27FC236}">
                <a16:creationId xmlns:a16="http://schemas.microsoft.com/office/drawing/2014/main" id="{29565683-EE0F-4D99-A75C-0571BC7C2D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44475"/>
            <a:ext cx="8001000" cy="823913"/>
          </a:xfrm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动力循环问题讨论</a:t>
            </a:r>
            <a:r>
              <a:rPr lang="en-US" altLang="zh-CN" sz="4800" b="1">
                <a:ea typeface="楷体_GB2312" pitchFamily="49" charset="-122"/>
              </a:rPr>
              <a:t>(4)</a:t>
            </a:r>
          </a:p>
        </p:txBody>
      </p:sp>
      <p:grpSp>
        <p:nvGrpSpPr>
          <p:cNvPr id="502798" name="Group 14">
            <a:extLst>
              <a:ext uri="{FF2B5EF4-FFF2-40B4-BE49-F238E27FC236}">
                <a16:creationId xmlns:a16="http://schemas.microsoft.com/office/drawing/2014/main" id="{AC980705-65AA-4417-832B-76897B673218}"/>
              </a:ext>
            </a:extLst>
          </p:cNvPr>
          <p:cNvGrpSpPr>
            <a:grpSpLocks/>
          </p:cNvGrpSpPr>
          <p:nvPr/>
        </p:nvGrpSpPr>
        <p:grpSpPr bwMode="auto">
          <a:xfrm>
            <a:off x="250825" y="2349500"/>
            <a:ext cx="7634288" cy="1727200"/>
            <a:chOff x="158" y="1480"/>
            <a:chExt cx="4809" cy="1088"/>
          </a:xfrm>
        </p:grpSpPr>
        <p:sp>
          <p:nvSpPr>
            <p:cNvPr id="502797" name="AutoShape 13">
              <a:extLst>
                <a:ext uri="{FF2B5EF4-FFF2-40B4-BE49-F238E27FC236}">
                  <a16:creationId xmlns:a16="http://schemas.microsoft.com/office/drawing/2014/main" id="{7256B1CD-C121-47CF-968C-8E8ED0404F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" y="1480"/>
              <a:ext cx="4809" cy="1088"/>
            </a:xfrm>
            <a:prstGeom prst="irregularSeal1">
              <a:avLst/>
            </a:prstGeom>
            <a:solidFill>
              <a:srgbClr val="CCFFFF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02787" name="Rectangle 3">
              <a:extLst>
                <a:ext uri="{FF2B5EF4-FFF2-40B4-BE49-F238E27FC236}">
                  <a16:creationId xmlns:a16="http://schemas.microsoft.com/office/drawing/2014/main" id="{7AB5CAE8-E9D9-4DE2-A459-95EAF1BF43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1" y="1797"/>
              <a:ext cx="2784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3600">
                  <a:solidFill>
                    <a:schemeClr val="bg1"/>
                  </a:solidFill>
                  <a:ea typeface="宋体" panose="02010600030101010101" pitchFamily="2" charset="-122"/>
                </a:rPr>
                <a:t>动力循环的一般规律</a:t>
              </a:r>
              <a:r>
                <a:rPr lang="en-US" altLang="zh-CN" sz="3600">
                  <a:solidFill>
                    <a:schemeClr val="bg1"/>
                  </a:solidFill>
                  <a:ea typeface="宋体" panose="02010600030101010101" pitchFamily="2" charset="-122"/>
                </a:rPr>
                <a:t>:</a:t>
              </a:r>
            </a:p>
          </p:txBody>
        </p:sp>
      </p:grpSp>
      <p:sp>
        <p:nvSpPr>
          <p:cNvPr id="502788" name="Rectangle 4">
            <a:extLst>
              <a:ext uri="{FF2B5EF4-FFF2-40B4-BE49-F238E27FC236}">
                <a16:creationId xmlns:a16="http://schemas.microsoft.com/office/drawing/2014/main" id="{9880DB71-9526-4280-8D6E-B2C028A1AF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1219200"/>
            <a:ext cx="8512175" cy="1300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动力循环都是以消耗</a:t>
            </a:r>
            <a:r>
              <a:rPr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热能</a:t>
            </a:r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为</a:t>
            </a:r>
            <a:r>
              <a:rPr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代价</a:t>
            </a:r>
            <a:endParaRPr lang="zh-CN" altLang="en-US" sz="3600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algn="l"/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                                以</a:t>
            </a:r>
            <a:r>
              <a:rPr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作功</a:t>
            </a:r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为</a:t>
            </a:r>
            <a:r>
              <a:rPr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目的</a:t>
            </a:r>
          </a:p>
        </p:txBody>
      </p:sp>
      <p:sp>
        <p:nvSpPr>
          <p:cNvPr id="502789" name="Rectangle 5">
            <a:extLst>
              <a:ext uri="{FF2B5EF4-FFF2-40B4-BE49-F238E27FC236}">
                <a16:creationId xmlns:a16="http://schemas.microsoft.com/office/drawing/2014/main" id="{EC617D4C-61A6-4244-8BF3-98B819579F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3962400"/>
            <a:ext cx="2438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ea typeface="宋体" panose="02010600030101010101" pitchFamily="2" charset="-122"/>
              </a:rPr>
              <a:t>升压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是前提</a:t>
            </a:r>
          </a:p>
        </p:txBody>
      </p:sp>
      <p:sp>
        <p:nvSpPr>
          <p:cNvPr id="502790" name="Rectangle 6">
            <a:extLst>
              <a:ext uri="{FF2B5EF4-FFF2-40B4-BE49-F238E27FC236}">
                <a16:creationId xmlns:a16="http://schemas.microsoft.com/office/drawing/2014/main" id="{B68ECAEE-D908-4E55-9B3A-4F7E47E345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4437063"/>
            <a:ext cx="24384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ea typeface="宋体" panose="02010600030101010101" pitchFamily="2" charset="-122"/>
              </a:rPr>
              <a:t>加热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是手段</a:t>
            </a:r>
          </a:p>
        </p:txBody>
      </p:sp>
      <p:sp>
        <p:nvSpPr>
          <p:cNvPr id="502791" name="Rectangle 7">
            <a:extLst>
              <a:ext uri="{FF2B5EF4-FFF2-40B4-BE49-F238E27FC236}">
                <a16:creationId xmlns:a16="http://schemas.microsoft.com/office/drawing/2014/main" id="{CEF5047E-03AB-47EB-9945-D42B816F9B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5013325"/>
            <a:ext cx="2438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ea typeface="宋体" panose="02010600030101010101" pitchFamily="2" charset="-122"/>
              </a:rPr>
              <a:t>作功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是目的</a:t>
            </a:r>
          </a:p>
        </p:txBody>
      </p:sp>
      <p:sp>
        <p:nvSpPr>
          <p:cNvPr id="502792" name="Rectangle 8">
            <a:extLst>
              <a:ext uri="{FF2B5EF4-FFF2-40B4-BE49-F238E27FC236}">
                <a16:creationId xmlns:a16="http://schemas.microsoft.com/office/drawing/2014/main" id="{96FA454A-9BF3-455B-B260-D11268DE00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5589588"/>
            <a:ext cx="24384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ea typeface="宋体" panose="02010600030101010101" pitchFamily="2" charset="-122"/>
              </a:rPr>
              <a:t>放热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是必须</a:t>
            </a:r>
          </a:p>
        </p:txBody>
      </p:sp>
      <p:sp>
        <p:nvSpPr>
          <p:cNvPr id="502793" name="AutoShape 9">
            <a:extLst>
              <a:ext uri="{FF2B5EF4-FFF2-40B4-BE49-F238E27FC236}">
                <a16:creationId xmlns:a16="http://schemas.microsoft.com/office/drawing/2014/main" id="{45F0C863-7E1A-4290-AB52-789467671044}"/>
              </a:ext>
            </a:extLst>
          </p:cNvPr>
          <p:cNvSpPr>
            <a:spLocks/>
          </p:cNvSpPr>
          <p:nvPr/>
        </p:nvSpPr>
        <p:spPr bwMode="auto">
          <a:xfrm>
            <a:off x="990600" y="4076700"/>
            <a:ext cx="147638" cy="1954213"/>
          </a:xfrm>
          <a:prstGeom prst="leftBrace">
            <a:avLst>
              <a:gd name="adj1" fmla="val 110304"/>
              <a:gd name="adj2" fmla="val 50000"/>
            </a:avLst>
          </a:prstGeom>
          <a:noFill/>
          <a:ln w="38100" cap="sq">
            <a:solidFill>
              <a:srgbClr val="00FF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02794" name="AutoShape 10">
            <a:extLst>
              <a:ext uri="{FF2B5EF4-FFF2-40B4-BE49-F238E27FC236}">
                <a16:creationId xmlns:a16="http://schemas.microsoft.com/office/drawing/2014/main" id="{50A1F9DB-B4C9-45FA-9D9F-124490B33AA9}"/>
              </a:ext>
            </a:extLst>
          </p:cNvPr>
          <p:cNvSpPr>
            <a:spLocks/>
          </p:cNvSpPr>
          <p:nvPr/>
        </p:nvSpPr>
        <p:spPr bwMode="auto">
          <a:xfrm>
            <a:off x="3810000" y="4027488"/>
            <a:ext cx="381000" cy="1993900"/>
          </a:xfrm>
          <a:prstGeom prst="rightBrace">
            <a:avLst>
              <a:gd name="adj1" fmla="val 43611"/>
              <a:gd name="adj2" fmla="val 50000"/>
            </a:avLst>
          </a:prstGeom>
          <a:noFill/>
          <a:ln w="38100" cap="sq">
            <a:solidFill>
              <a:srgbClr val="00FF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02795" name="Rectangle 11">
            <a:extLst>
              <a:ext uri="{FF2B5EF4-FFF2-40B4-BE49-F238E27FC236}">
                <a16:creationId xmlns:a16="http://schemas.microsoft.com/office/drawing/2014/main" id="{CC5D4AD2-9F10-4E7F-B00C-A9B90CCD62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9113" y="4495800"/>
            <a:ext cx="222408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顺序不可变</a:t>
            </a:r>
          </a:p>
        </p:txBody>
      </p:sp>
      <p:sp>
        <p:nvSpPr>
          <p:cNvPr id="502796" name="Rectangle 12">
            <a:extLst>
              <a:ext uri="{FF2B5EF4-FFF2-40B4-BE49-F238E27FC236}">
                <a16:creationId xmlns:a16="http://schemas.microsoft.com/office/drawing/2014/main" id="{AE83987B-E0C0-490A-BCE1-3E4DE1F8BA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8788" y="5229225"/>
            <a:ext cx="22161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步骤不可缺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27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27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027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027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027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027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027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027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027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027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027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027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027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027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027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027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027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027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027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027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2788" grpId="0" autoUpdateAnimBg="0"/>
      <p:bldP spid="502789" grpId="0" autoUpdateAnimBg="0"/>
      <p:bldP spid="502790" grpId="0" autoUpdateAnimBg="0"/>
      <p:bldP spid="502791" grpId="0" autoUpdateAnimBg="0"/>
      <p:bldP spid="502792" grpId="0" autoUpdateAnimBg="0"/>
      <p:bldP spid="502795" grpId="0" autoUpdateAnimBg="0"/>
      <p:bldP spid="502796" grpId="0" autoUpdateAnimBg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818" name="Rectangle 2">
            <a:extLst>
              <a:ext uri="{FF2B5EF4-FFF2-40B4-BE49-F238E27FC236}">
                <a16:creationId xmlns:a16="http://schemas.microsoft.com/office/drawing/2014/main" id="{4CBC7D3E-4EA3-4B5D-A452-417D96AFB5F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44475"/>
            <a:ext cx="8229600" cy="823913"/>
          </a:xfrm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第五章   </a:t>
            </a:r>
            <a:r>
              <a:rPr kumimoji="1" lang="zh-CN" altLang="en-US" sz="4800" b="1">
                <a:latin typeface="楷体_GB2312" pitchFamily="49" charset="-122"/>
                <a:ea typeface="楷体_GB2312" pitchFamily="49" charset="-122"/>
              </a:rPr>
              <a:t>小 结 </a:t>
            </a:r>
            <a:r>
              <a:rPr kumimoji="1" lang="en-US" altLang="zh-CN" sz="4800" b="1">
                <a:latin typeface="Times New Roman" panose="02020603050405020304" pitchFamily="18" charset="0"/>
                <a:ea typeface="楷体_GB2312" pitchFamily="49" charset="-122"/>
              </a:rPr>
              <a:t>Summary</a:t>
            </a:r>
            <a:endParaRPr lang="en-US" altLang="zh-CN" sz="4000" b="1">
              <a:latin typeface="Times New Roman" panose="02020603050405020304" pitchFamily="18" charset="0"/>
            </a:endParaRPr>
          </a:p>
        </p:txBody>
      </p:sp>
      <p:sp>
        <p:nvSpPr>
          <p:cNvPr id="546819" name="Text Box 3">
            <a:extLst>
              <a:ext uri="{FF2B5EF4-FFF2-40B4-BE49-F238E27FC236}">
                <a16:creationId xmlns:a16="http://schemas.microsoft.com/office/drawing/2014/main" id="{F6AC1846-E4C7-4F0E-962C-2CDC635F03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2209800"/>
            <a:ext cx="8424863" cy="113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>
                <a:solidFill>
                  <a:srgbClr val="00FF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>
                <a:solidFill>
                  <a:srgbClr val="00FF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、燃气轮机循环：</a:t>
            </a:r>
            <a:r>
              <a: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理想循环和实际循环的</a:t>
            </a:r>
          </a:p>
          <a:p>
            <a:pPr algn="l">
              <a:spcBef>
                <a:spcPct val="15000"/>
              </a:spcBef>
            </a:pPr>
            <a:r>
              <a: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计算和比较</a:t>
            </a:r>
          </a:p>
        </p:txBody>
      </p:sp>
      <p:graphicFrame>
        <p:nvGraphicFramePr>
          <p:cNvPr id="546820" name="Object 4">
            <a:extLst>
              <a:ext uri="{FF2B5EF4-FFF2-40B4-BE49-F238E27FC236}">
                <a16:creationId xmlns:a16="http://schemas.microsoft.com/office/drawing/2014/main" id="{B9360ABA-8725-429E-AC0F-68C9401AEAE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599238" y="4572000"/>
          <a:ext cx="2468562" cy="190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6839" name="剪辑" r:id="rId3" imgW="4539600" imgH="3497040" progId="MS_ClipArt_Gallery.2">
                  <p:embed/>
                </p:oleObj>
              </mc:Choice>
              <mc:Fallback>
                <p:oleObj name="剪辑" r:id="rId3" imgW="4539600" imgH="3497040" progId="MS_ClipArt_Gallery.2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99238" y="4572000"/>
                        <a:ext cx="2468562" cy="1901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6821" name="Rectangle 5">
            <a:extLst>
              <a:ext uri="{FF2B5EF4-FFF2-40B4-BE49-F238E27FC236}">
                <a16:creationId xmlns:a16="http://schemas.microsoft.com/office/drawing/2014/main" id="{EA8136A5-5705-4348-AD80-26BF7207A4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288" y="1497013"/>
            <a:ext cx="855186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00FF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>
                <a:solidFill>
                  <a:srgbClr val="00FF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、活塞式内燃机循环：</a:t>
            </a:r>
            <a:r>
              <a:rPr lang="en-US" altLang="zh-CN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 </a:t>
            </a:r>
            <a:r>
              <a: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特点、计算、比较 </a:t>
            </a:r>
            <a:r>
              <a:rPr lang="en-US" altLang="zh-CN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</a:p>
        </p:txBody>
      </p:sp>
      <p:sp>
        <p:nvSpPr>
          <p:cNvPr id="546822" name="Rectangle 6">
            <a:extLst>
              <a:ext uri="{FF2B5EF4-FFF2-40B4-BE49-F238E27FC236}">
                <a16:creationId xmlns:a16="http://schemas.microsoft.com/office/drawing/2014/main" id="{E655AC5B-DEBF-4FBC-B0E3-5F8D035246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825" y="3367088"/>
            <a:ext cx="7620000" cy="2043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fontAlgn="t">
              <a:spcBef>
                <a:spcPct val="50000"/>
              </a:spcBef>
            </a:pPr>
            <a:r>
              <a:rPr lang="en-US" altLang="zh-CN">
                <a:solidFill>
                  <a:srgbClr val="00FF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altLang="en-US">
                <a:solidFill>
                  <a:srgbClr val="00FF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、提高热效率的手段：</a:t>
            </a:r>
            <a:r>
              <a: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回热</a:t>
            </a:r>
          </a:p>
          <a:p>
            <a:pPr>
              <a:spcBef>
                <a:spcPct val="50000"/>
              </a:spcBef>
            </a:pPr>
            <a:r>
              <a: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间冷</a:t>
            </a:r>
            <a:r>
              <a:rPr lang="en-US" altLang="zh-CN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+</a:t>
            </a:r>
            <a:r>
              <a: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回热</a:t>
            </a:r>
          </a:p>
          <a:p>
            <a:pPr>
              <a:spcBef>
                <a:spcPct val="50000"/>
              </a:spcBef>
            </a:pPr>
            <a:r>
              <a: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再热</a:t>
            </a:r>
            <a:r>
              <a:rPr lang="en-US" altLang="zh-CN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+</a:t>
            </a:r>
            <a:r>
              <a:rPr lang="zh-CN" altLang="en-US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回热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626" name="Rectangle 2">
            <a:extLst>
              <a:ext uri="{FF2B5EF4-FFF2-40B4-BE49-F238E27FC236}">
                <a16:creationId xmlns:a16="http://schemas.microsoft.com/office/drawing/2014/main" id="{43BD29BC-52F6-4315-ADF7-78F464717B0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838200" y="970399"/>
            <a:ext cx="7772400" cy="2339102"/>
          </a:xfrm>
        </p:spPr>
        <p:txBody>
          <a:bodyPr/>
          <a:lstStyle/>
          <a:p>
            <a:pPr algn="ctr"/>
            <a:r>
              <a:rPr lang="zh-CN" altLang="en-US" sz="6600" b="1" dirty="0">
                <a:latin typeface="楷体_GB2312" pitchFamily="49" charset="-122"/>
                <a:ea typeface="楷体_GB2312" pitchFamily="49" charset="-122"/>
              </a:rPr>
              <a:t>第七章</a:t>
            </a:r>
            <a:r>
              <a:rPr lang="zh-CN" altLang="en-US" sz="8000" b="1" dirty="0">
                <a:latin typeface="楷体_GB2312" pitchFamily="49" charset="-122"/>
                <a:ea typeface="楷体_GB2312" pitchFamily="49" charset="-122"/>
              </a:rPr>
              <a:t>  </a:t>
            </a:r>
            <a:br>
              <a:rPr lang="zh-CN" altLang="en-US" sz="8000" b="1" dirty="0">
                <a:latin typeface="楷体_GB2312" pitchFamily="49" charset="-122"/>
                <a:ea typeface="楷体_GB2312" pitchFamily="49" charset="-122"/>
              </a:rPr>
            </a:br>
            <a:r>
              <a:rPr lang="zh-CN" altLang="en-US" sz="6600" b="1" dirty="0">
                <a:latin typeface="楷体_GB2312" pitchFamily="49" charset="-122"/>
                <a:ea typeface="楷体_GB2312" pitchFamily="49" charset="-122"/>
              </a:rPr>
              <a:t>水和水蒸气的性质</a:t>
            </a:r>
            <a:endParaRPr lang="zh-CN" altLang="en-US" dirty="0"/>
          </a:p>
        </p:txBody>
      </p:sp>
      <p:graphicFrame>
        <p:nvGraphicFramePr>
          <p:cNvPr id="410627" name="Object 3">
            <a:extLst>
              <a:ext uri="{FF2B5EF4-FFF2-40B4-BE49-F238E27FC236}">
                <a16:creationId xmlns:a16="http://schemas.microsoft.com/office/drawing/2014/main" id="{B8E9887D-E81B-4546-8138-9C39E8A6AB4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988050" y="4038600"/>
          <a:ext cx="3048000" cy="2173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6274" name="剪辑" r:id="rId4" imgW="4006800" imgH="2856960" progId="MS_ClipArt_Gallery.2">
                  <p:embed/>
                </p:oleObj>
              </mc:Choice>
              <mc:Fallback>
                <p:oleObj name="剪辑" r:id="rId4" imgW="4006800" imgH="2856960" progId="MS_ClipArt_Gallery.2">
                  <p:embed/>
                  <p:pic>
                    <p:nvPicPr>
                      <p:cNvPr id="410627" name="Object 3">
                        <a:extLst>
                          <a:ext uri="{FF2B5EF4-FFF2-40B4-BE49-F238E27FC236}">
                            <a16:creationId xmlns:a16="http://schemas.microsoft.com/office/drawing/2014/main" id="{B8E9887D-E81B-4546-8138-9C39E8A6AB4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88050" y="4038600"/>
                        <a:ext cx="3048000" cy="2173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22" name="Rectangle 2">
            <a:extLst>
              <a:ext uri="{FF2B5EF4-FFF2-40B4-BE49-F238E27FC236}">
                <a16:creationId xmlns:a16="http://schemas.microsoft.com/office/drawing/2014/main" id="{1F8B6C4F-583B-4460-8E16-145C742495D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6688"/>
            <a:ext cx="8382000" cy="823912"/>
          </a:xfrm>
        </p:spPr>
        <p:txBody>
          <a:bodyPr/>
          <a:lstStyle/>
          <a:p>
            <a:r>
              <a:rPr lang="zh-CN" altLang="en-US" sz="4800" b="1" dirty="0">
                <a:ea typeface="楷体_GB2312" pitchFamily="49" charset="-122"/>
              </a:rPr>
              <a:t>水和水蒸气是实际气体的代表</a:t>
            </a:r>
          </a:p>
        </p:txBody>
      </p:sp>
      <p:sp>
        <p:nvSpPr>
          <p:cNvPr id="286726" name="Rectangle 6">
            <a:extLst>
              <a:ext uri="{FF2B5EF4-FFF2-40B4-BE49-F238E27FC236}">
                <a16:creationId xmlns:a16="http://schemas.microsoft.com/office/drawing/2014/main" id="{AE9FB220-5D31-4A46-9E62-1A168ABAFD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600200"/>
            <a:ext cx="1560513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600">
                <a:latin typeface="Arial Black" panose="020B0A04020102020204" pitchFamily="34" charset="0"/>
                <a:ea typeface="宋体" panose="02010600030101010101" pitchFamily="2" charset="-122"/>
              </a:rPr>
              <a:t>水蒸气</a:t>
            </a:r>
          </a:p>
        </p:txBody>
      </p:sp>
      <p:sp>
        <p:nvSpPr>
          <p:cNvPr id="286727" name="Rectangle 7">
            <a:extLst>
              <a:ext uri="{FF2B5EF4-FFF2-40B4-BE49-F238E27FC236}">
                <a16:creationId xmlns:a16="http://schemas.microsoft.com/office/drawing/2014/main" id="{9A2E9273-3680-488B-B611-5F15E430E9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9038" y="1347788"/>
            <a:ext cx="630396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 dirty="0">
                <a:solidFill>
                  <a:schemeClr val="tx1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在空气中含量极小，当作</a:t>
            </a:r>
            <a:r>
              <a:rPr kumimoji="0" lang="zh-CN" altLang="en-US" sz="3200" dirty="0">
                <a:solidFill>
                  <a:srgbClr val="66FF66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理想气体</a:t>
            </a:r>
          </a:p>
        </p:txBody>
      </p:sp>
      <p:sp>
        <p:nvSpPr>
          <p:cNvPr id="286728" name="Rectangle 8">
            <a:extLst>
              <a:ext uri="{FF2B5EF4-FFF2-40B4-BE49-F238E27FC236}">
                <a16:creationId xmlns:a16="http://schemas.microsoft.com/office/drawing/2014/main" id="{F3EDE757-A59E-433A-8D87-F50717209F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47900" y="1981200"/>
            <a:ext cx="67119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 dirty="0">
                <a:solidFill>
                  <a:schemeClr val="tx1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一般情况下，为</a:t>
            </a:r>
            <a:r>
              <a:rPr kumimoji="0" lang="zh-CN" altLang="en-US" sz="3200" dirty="0">
                <a:solidFill>
                  <a:srgbClr val="66FF66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实际气体</a:t>
            </a:r>
            <a:r>
              <a:rPr kumimoji="0" lang="zh-CN" altLang="en-US" sz="3200" dirty="0">
                <a:solidFill>
                  <a:schemeClr val="tx1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，使用图表</a:t>
            </a:r>
          </a:p>
        </p:txBody>
      </p:sp>
      <p:sp>
        <p:nvSpPr>
          <p:cNvPr id="286729" name="AutoShape 9">
            <a:extLst>
              <a:ext uri="{FF2B5EF4-FFF2-40B4-BE49-F238E27FC236}">
                <a16:creationId xmlns:a16="http://schemas.microsoft.com/office/drawing/2014/main" id="{ED8F9E18-2310-4ADB-AEF1-607FB696589D}"/>
              </a:ext>
            </a:extLst>
          </p:cNvPr>
          <p:cNvSpPr>
            <a:spLocks/>
          </p:cNvSpPr>
          <p:nvPr/>
        </p:nvSpPr>
        <p:spPr bwMode="auto">
          <a:xfrm>
            <a:off x="2057400" y="1524000"/>
            <a:ext cx="158750" cy="895350"/>
          </a:xfrm>
          <a:prstGeom prst="leftBrace">
            <a:avLst>
              <a:gd name="adj1" fmla="val 47000"/>
              <a:gd name="adj2" fmla="val 50000"/>
            </a:avLst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286743" name="Group 23">
            <a:extLst>
              <a:ext uri="{FF2B5EF4-FFF2-40B4-BE49-F238E27FC236}">
                <a16:creationId xmlns:a16="http://schemas.microsoft.com/office/drawing/2014/main" id="{47445CA3-E9F9-431D-9C29-AA55DFD93F1A}"/>
              </a:ext>
            </a:extLst>
          </p:cNvPr>
          <p:cNvGrpSpPr>
            <a:grpSpLocks/>
          </p:cNvGrpSpPr>
          <p:nvPr/>
        </p:nvGrpSpPr>
        <p:grpSpPr bwMode="auto">
          <a:xfrm>
            <a:off x="228600" y="2847975"/>
            <a:ext cx="6972300" cy="579438"/>
            <a:chOff x="144" y="1794"/>
            <a:chExt cx="4392" cy="365"/>
          </a:xfrm>
        </p:grpSpPr>
        <p:sp>
          <p:nvSpPr>
            <p:cNvPr id="286731" name="Rectangle 11">
              <a:extLst>
                <a:ext uri="{FF2B5EF4-FFF2-40B4-BE49-F238E27FC236}">
                  <a16:creationId xmlns:a16="http://schemas.microsoft.com/office/drawing/2014/main" id="{B47BCD4F-1CE1-4C49-AE28-0DC159EB4C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9" y="1794"/>
              <a:ext cx="4227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200" dirty="0">
                  <a:solidFill>
                    <a:schemeClr val="tx1"/>
                  </a:solidFill>
                  <a:ea typeface="宋体" panose="02010600030101010101" pitchFamily="2" charset="-122"/>
                </a:rPr>
                <a:t>18</a:t>
              </a:r>
              <a:r>
                <a:rPr lang="zh-CN" altLang="en-US" sz="3200" dirty="0">
                  <a:solidFill>
                    <a:schemeClr val="tx1"/>
                  </a:solidFill>
                  <a:ea typeface="宋体" panose="02010600030101010101" pitchFamily="2" charset="-122"/>
                </a:rPr>
                <a:t>世纪，蒸气机的发明，是唯一工质</a:t>
              </a:r>
            </a:p>
          </p:txBody>
        </p:sp>
        <p:pic>
          <p:nvPicPr>
            <p:cNvPr id="286737" name="Picture 17">
              <a:extLst>
                <a:ext uri="{FF2B5EF4-FFF2-40B4-BE49-F238E27FC236}">
                  <a16:creationId xmlns:a16="http://schemas.microsoft.com/office/drawing/2014/main" id="{D331B616-88B6-4464-82EC-D35B98DEA8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" y="1920"/>
              <a:ext cx="141" cy="1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86744" name="Group 24">
            <a:extLst>
              <a:ext uri="{FF2B5EF4-FFF2-40B4-BE49-F238E27FC236}">
                <a16:creationId xmlns:a16="http://schemas.microsoft.com/office/drawing/2014/main" id="{A14D0499-A97C-4D75-BC7B-3FC15622DF46}"/>
              </a:ext>
            </a:extLst>
          </p:cNvPr>
          <p:cNvGrpSpPr>
            <a:grpSpLocks/>
          </p:cNvGrpSpPr>
          <p:nvPr/>
        </p:nvGrpSpPr>
        <p:grpSpPr bwMode="auto">
          <a:xfrm>
            <a:off x="228600" y="3390900"/>
            <a:ext cx="6124575" cy="579438"/>
            <a:chOff x="144" y="2136"/>
            <a:chExt cx="3858" cy="365"/>
          </a:xfrm>
        </p:grpSpPr>
        <p:sp>
          <p:nvSpPr>
            <p:cNvPr id="286732" name="Rectangle 12">
              <a:extLst>
                <a:ext uri="{FF2B5EF4-FFF2-40B4-BE49-F238E27FC236}">
                  <a16:creationId xmlns:a16="http://schemas.microsoft.com/office/drawing/2014/main" id="{83771BC9-09BA-48BE-9512-CF441DF978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" y="2136"/>
              <a:ext cx="371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3200" dirty="0">
                  <a:solidFill>
                    <a:schemeClr val="tx1"/>
                  </a:solidFill>
                  <a:ea typeface="宋体" panose="02010600030101010101" pitchFamily="2" charset="-122"/>
                </a:rPr>
                <a:t>直到内燃机发明，才有燃气工质</a:t>
              </a:r>
            </a:p>
          </p:txBody>
        </p:sp>
        <p:pic>
          <p:nvPicPr>
            <p:cNvPr id="286739" name="Picture 19">
              <a:extLst>
                <a:ext uri="{FF2B5EF4-FFF2-40B4-BE49-F238E27FC236}">
                  <a16:creationId xmlns:a16="http://schemas.microsoft.com/office/drawing/2014/main" id="{3C8EF88D-072E-4A46-B105-A7F869EB1C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" y="2256"/>
              <a:ext cx="141" cy="1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86745" name="Group 25">
            <a:extLst>
              <a:ext uri="{FF2B5EF4-FFF2-40B4-BE49-F238E27FC236}">
                <a16:creationId xmlns:a16="http://schemas.microsoft.com/office/drawing/2014/main" id="{7EFB98E2-30D2-417F-BDFD-8C9515F671B5}"/>
              </a:ext>
            </a:extLst>
          </p:cNvPr>
          <p:cNvGrpSpPr>
            <a:grpSpLocks/>
          </p:cNvGrpSpPr>
          <p:nvPr/>
        </p:nvGrpSpPr>
        <p:grpSpPr bwMode="auto">
          <a:xfrm>
            <a:off x="228600" y="3992563"/>
            <a:ext cx="8534400" cy="579437"/>
            <a:chOff x="144" y="2515"/>
            <a:chExt cx="5376" cy="365"/>
          </a:xfrm>
        </p:grpSpPr>
        <p:sp>
          <p:nvSpPr>
            <p:cNvPr id="286733" name="Rectangle 13">
              <a:extLst>
                <a:ext uri="{FF2B5EF4-FFF2-40B4-BE49-F238E27FC236}">
                  <a16:creationId xmlns:a16="http://schemas.microsoft.com/office/drawing/2014/main" id="{6ACC4320-BFC4-49A0-8CAE-F838B8DE0E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" y="2515"/>
              <a:ext cx="525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目前仍是火力发电、核电、供暖、化工的工质</a:t>
              </a:r>
            </a:p>
          </p:txBody>
        </p:sp>
        <p:pic>
          <p:nvPicPr>
            <p:cNvPr id="286740" name="Picture 20">
              <a:extLst>
                <a:ext uri="{FF2B5EF4-FFF2-40B4-BE49-F238E27FC236}">
                  <a16:creationId xmlns:a16="http://schemas.microsoft.com/office/drawing/2014/main" id="{9214ABAC-B869-4F34-BC28-C3960DC5C5C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" y="2643"/>
              <a:ext cx="141" cy="1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86746" name="Group 26">
            <a:extLst>
              <a:ext uri="{FF2B5EF4-FFF2-40B4-BE49-F238E27FC236}">
                <a16:creationId xmlns:a16="http://schemas.microsoft.com/office/drawing/2014/main" id="{1CDE17A5-CDAE-45EB-8FC1-ACEAF3788852}"/>
              </a:ext>
            </a:extLst>
          </p:cNvPr>
          <p:cNvGrpSpPr>
            <a:grpSpLocks/>
          </p:cNvGrpSpPr>
          <p:nvPr/>
        </p:nvGrpSpPr>
        <p:grpSpPr bwMode="auto">
          <a:xfrm>
            <a:off x="228600" y="4648200"/>
            <a:ext cx="8153400" cy="1066800"/>
            <a:chOff x="144" y="2928"/>
            <a:chExt cx="5136" cy="672"/>
          </a:xfrm>
        </p:grpSpPr>
        <p:sp>
          <p:nvSpPr>
            <p:cNvPr id="286730" name="Text Box 10">
              <a:extLst>
                <a:ext uri="{FF2B5EF4-FFF2-40B4-BE49-F238E27FC236}">
                  <a16:creationId xmlns:a16="http://schemas.microsoft.com/office/drawing/2014/main" id="{76CA753F-1906-4FC4-8B1C-1033EF1F37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" y="2928"/>
              <a:ext cx="4992" cy="67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 eaLnBrk="0" hangingPunct="0">
                <a:spcBef>
                  <a:spcPct val="0"/>
                </a:spcBef>
              </a:pPr>
              <a:r>
                <a:rPr lang="zh-CN" altLang="en-US" sz="3200">
                  <a:ea typeface="宋体" panose="02010600030101010101" pitchFamily="2" charset="-122"/>
                </a:rPr>
                <a:t>优点</a:t>
              </a:r>
              <a:r>
                <a:rPr lang="en-US" altLang="zh-CN" sz="3200">
                  <a:ea typeface="宋体" panose="02010600030101010101" pitchFamily="2" charset="-122"/>
                </a:rPr>
                <a:t>: </a:t>
              </a: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便宜，易得，无毒，</a:t>
              </a:r>
            </a:p>
            <a:p>
              <a:pPr algn="l" eaLnBrk="0" hangingPunct="0">
                <a:spcBef>
                  <a:spcPct val="0"/>
                </a:spcBef>
              </a:pPr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          膨胀性能好，传热性能好</a:t>
              </a:r>
              <a:endParaRPr lang="zh-CN" altLang="en-US" sz="2000" b="0">
                <a:solidFill>
                  <a:srgbClr val="FF99FF"/>
                </a:solidFill>
                <a:ea typeface="宋体" panose="02010600030101010101" pitchFamily="2" charset="-122"/>
              </a:endParaRPr>
            </a:p>
          </p:txBody>
        </p:sp>
        <p:pic>
          <p:nvPicPr>
            <p:cNvPr id="286741" name="Picture 21">
              <a:extLst>
                <a:ext uri="{FF2B5EF4-FFF2-40B4-BE49-F238E27FC236}">
                  <a16:creationId xmlns:a16="http://schemas.microsoft.com/office/drawing/2014/main" id="{DE0D344B-E8CB-40D1-BDF9-66B631F670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" y="3027"/>
              <a:ext cx="141" cy="1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86747" name="Group 27">
            <a:extLst>
              <a:ext uri="{FF2B5EF4-FFF2-40B4-BE49-F238E27FC236}">
                <a16:creationId xmlns:a16="http://schemas.microsoft.com/office/drawing/2014/main" id="{01A6D682-659E-4E59-9430-BE333F6D82B7}"/>
              </a:ext>
            </a:extLst>
          </p:cNvPr>
          <p:cNvGrpSpPr>
            <a:grpSpLocks/>
          </p:cNvGrpSpPr>
          <p:nvPr/>
        </p:nvGrpSpPr>
        <p:grpSpPr bwMode="auto">
          <a:xfrm>
            <a:off x="234329" y="5816440"/>
            <a:ext cx="4495800" cy="579438"/>
            <a:chOff x="192" y="3672"/>
            <a:chExt cx="2832" cy="365"/>
          </a:xfrm>
        </p:grpSpPr>
        <p:sp>
          <p:nvSpPr>
            <p:cNvPr id="286734" name="Rectangle 14">
              <a:extLst>
                <a:ext uri="{FF2B5EF4-FFF2-40B4-BE49-F238E27FC236}">
                  <a16:creationId xmlns:a16="http://schemas.microsoft.com/office/drawing/2014/main" id="{B3E536EC-66E6-4898-9187-AC249F71E0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8" y="3672"/>
              <a:ext cx="268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3200">
                  <a:solidFill>
                    <a:schemeClr val="tx1"/>
                  </a:solidFill>
                  <a:ea typeface="宋体" panose="02010600030101010101" pitchFamily="2" charset="-122"/>
                </a:rPr>
                <a:t>是其它实际气体的代表</a:t>
              </a:r>
            </a:p>
          </p:txBody>
        </p:sp>
        <p:pic>
          <p:nvPicPr>
            <p:cNvPr id="286742" name="Picture 22">
              <a:extLst>
                <a:ext uri="{FF2B5EF4-FFF2-40B4-BE49-F238E27FC236}">
                  <a16:creationId xmlns:a16="http://schemas.microsoft.com/office/drawing/2014/main" id="{7B3E633B-4E4D-4A08-8EBC-8FCABFB82A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2" y="3795"/>
              <a:ext cx="141" cy="1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67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67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6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67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867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867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867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867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867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867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867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867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867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867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867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867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867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26" grpId="0" autoUpdateAnimBg="0"/>
      <p:bldP spid="286727" grpId="0" autoUpdateAnimBg="0"/>
      <p:bldP spid="286728" grpId="0" autoUpdateAnimBg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50" name="Rectangle 4098">
            <a:extLst>
              <a:ext uri="{FF2B5EF4-FFF2-40B4-BE49-F238E27FC236}">
                <a16:creationId xmlns:a16="http://schemas.microsoft.com/office/drawing/2014/main" id="{93255C85-470C-4396-B0B2-CCE7190DB5F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388938"/>
            <a:ext cx="7772400" cy="823912"/>
          </a:xfrm>
          <a:noFill/>
          <a:ln/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本章主要内容</a:t>
            </a:r>
          </a:p>
        </p:txBody>
      </p:sp>
      <p:sp>
        <p:nvSpPr>
          <p:cNvPr id="411651" name="Text Box 4099">
            <a:extLst>
              <a:ext uri="{FF2B5EF4-FFF2-40B4-BE49-F238E27FC236}">
                <a16:creationId xmlns:a16="http://schemas.microsoft.com/office/drawing/2014/main" id="{CD80166C-4F85-4A0E-9DEF-E7931C0BD5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524000"/>
            <a:ext cx="41910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600" dirty="0">
                <a:solidFill>
                  <a:srgbClr val="66FF66"/>
                </a:solidFill>
                <a:ea typeface="宋体" panose="02010600030101010101" pitchFamily="2" charset="-122"/>
              </a:rPr>
              <a:t>1.</a:t>
            </a:r>
            <a:r>
              <a:rPr lang="en-US" altLang="zh-CN" sz="3600" dirty="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lang="zh-CN" altLang="en-US" sz="3600" dirty="0">
                <a:solidFill>
                  <a:schemeClr val="tx1"/>
                </a:solidFill>
                <a:ea typeface="宋体" panose="02010600030101010101" pitchFamily="2" charset="-122"/>
              </a:rPr>
              <a:t>实际工质的物性</a:t>
            </a:r>
            <a:endParaRPr lang="zh-CN" altLang="en-US" sz="3600" dirty="0">
              <a:solidFill>
                <a:schemeClr val="tx1"/>
              </a:solidFill>
              <a:ea typeface="宋体" panose="02010600030101010101" pitchFamily="2" charset="-122"/>
              <a:hlinkClick r:id="rId3" action="ppaction://hlinksldjump"/>
            </a:endParaRPr>
          </a:p>
        </p:txBody>
      </p:sp>
      <p:sp>
        <p:nvSpPr>
          <p:cNvPr id="411652" name="Text Box 4100">
            <a:extLst>
              <a:ext uri="{FF2B5EF4-FFF2-40B4-BE49-F238E27FC236}">
                <a16:creationId xmlns:a16="http://schemas.microsoft.com/office/drawing/2014/main" id="{058D4FDE-3D2D-498B-B2C0-DDB194D550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3397250"/>
            <a:ext cx="59436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600" dirty="0">
                <a:solidFill>
                  <a:srgbClr val="66FF66"/>
                </a:solidFill>
                <a:ea typeface="宋体" panose="02010600030101010101" pitchFamily="2" charset="-122"/>
              </a:rPr>
              <a:t>3.</a:t>
            </a:r>
            <a:r>
              <a:rPr lang="en-US" altLang="zh-CN" sz="3600" dirty="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lang="zh-CN" altLang="en-US" sz="3600" dirty="0">
                <a:solidFill>
                  <a:schemeClr val="tx1"/>
                </a:solidFill>
                <a:ea typeface="宋体" panose="02010600030101010101" pitchFamily="2" charset="-122"/>
              </a:rPr>
              <a:t>水蒸气图表的结构和应用</a:t>
            </a:r>
          </a:p>
        </p:txBody>
      </p:sp>
      <p:sp>
        <p:nvSpPr>
          <p:cNvPr id="411653" name="Text Box 4101">
            <a:extLst>
              <a:ext uri="{FF2B5EF4-FFF2-40B4-BE49-F238E27FC236}">
                <a16:creationId xmlns:a16="http://schemas.microsoft.com/office/drawing/2014/main" id="{64B14487-1F7E-420C-85DD-14BE3248D2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4311650"/>
            <a:ext cx="46482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0" hangingPunct="0">
              <a:spcBef>
                <a:spcPct val="0"/>
              </a:spcBef>
            </a:pPr>
            <a:r>
              <a:rPr lang="en-US" altLang="zh-CN" sz="3600" dirty="0">
                <a:solidFill>
                  <a:srgbClr val="66FF66"/>
                </a:solidFill>
                <a:ea typeface="宋体" panose="02010600030101010101" pitchFamily="2" charset="-122"/>
              </a:rPr>
              <a:t>4.</a:t>
            </a:r>
            <a:r>
              <a:rPr lang="en-US" altLang="zh-CN" sz="3600" dirty="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lang="zh-CN" altLang="en-US" sz="3600" dirty="0">
                <a:solidFill>
                  <a:schemeClr val="tx1"/>
                </a:solidFill>
                <a:ea typeface="宋体" panose="02010600030101010101" pitchFamily="2" charset="-122"/>
              </a:rPr>
              <a:t>水蒸气热力过程</a:t>
            </a:r>
            <a:endParaRPr lang="zh-CN" altLang="en-US" b="0" dirty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sp>
        <p:nvSpPr>
          <p:cNvPr id="411654" name="Text Box 4102">
            <a:extLst>
              <a:ext uri="{FF2B5EF4-FFF2-40B4-BE49-F238E27FC236}">
                <a16:creationId xmlns:a16="http://schemas.microsoft.com/office/drawing/2014/main" id="{137409ED-37C5-4BFB-8490-E57A87CBCC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2438400"/>
            <a:ext cx="44958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600" dirty="0">
                <a:solidFill>
                  <a:srgbClr val="66FF66"/>
                </a:solidFill>
                <a:ea typeface="宋体" panose="02010600030101010101" pitchFamily="2" charset="-122"/>
              </a:rPr>
              <a:t>2.</a:t>
            </a:r>
            <a:r>
              <a:rPr lang="en-US" altLang="zh-CN" sz="3600" dirty="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lang="zh-CN" altLang="en-US" sz="3600" dirty="0">
                <a:solidFill>
                  <a:schemeClr val="tx1"/>
                </a:solidFill>
                <a:ea typeface="宋体" panose="02010600030101010101" pitchFamily="2" charset="-122"/>
              </a:rPr>
              <a:t>水蒸气的产生过程</a:t>
            </a:r>
          </a:p>
        </p:txBody>
      </p:sp>
      <p:sp>
        <p:nvSpPr>
          <p:cNvPr id="411655" name="Rectangle 4103">
            <a:extLst>
              <a:ext uri="{FF2B5EF4-FFF2-40B4-BE49-F238E27FC236}">
                <a16:creationId xmlns:a16="http://schemas.microsoft.com/office/drawing/2014/main" id="{B46850CC-D295-495B-A81E-B3C3D480F9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2538" y="5229225"/>
            <a:ext cx="1560512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rgbClr val="66FF66"/>
                </a:solidFill>
                <a:ea typeface="宋体" panose="02010600030101010101" pitchFamily="2" charset="-122"/>
              </a:rPr>
              <a:t>水蒸</a:t>
            </a:r>
            <a:r>
              <a:rPr lang="zh-CN" altLang="en-US" sz="3600" dirty="0">
                <a:solidFill>
                  <a:srgbClr val="FFFF00"/>
                </a:solidFill>
                <a:ea typeface="宋体" panose="02010600030101010101" pitchFamily="2" charset="-122"/>
              </a:rPr>
              <a:t>气</a:t>
            </a:r>
          </a:p>
        </p:txBody>
      </p:sp>
      <p:sp>
        <p:nvSpPr>
          <p:cNvPr id="411656" name="Rectangle 4104">
            <a:extLst>
              <a:ext uri="{FF2B5EF4-FFF2-40B4-BE49-F238E27FC236}">
                <a16:creationId xmlns:a16="http://schemas.microsoft.com/office/drawing/2014/main" id="{9559251B-A99D-4338-B47D-4EA19B710C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24663" y="5260975"/>
            <a:ext cx="110172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rgbClr val="66FF66"/>
                </a:solidFill>
                <a:ea typeface="宋体" panose="02010600030101010101" pitchFamily="2" charset="-122"/>
              </a:rPr>
              <a:t>蒸气</a:t>
            </a:r>
          </a:p>
        </p:txBody>
      </p:sp>
      <p:sp>
        <p:nvSpPr>
          <p:cNvPr id="411657" name="Rectangle 4105">
            <a:extLst>
              <a:ext uri="{FF2B5EF4-FFF2-40B4-BE49-F238E27FC236}">
                <a16:creationId xmlns:a16="http://schemas.microsoft.com/office/drawing/2014/main" id="{3556380E-1EA7-48A5-A592-7B654D7BE3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5260975"/>
            <a:ext cx="110172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蒸</a:t>
            </a:r>
            <a:r>
              <a:rPr lang="zh-CN" altLang="en-US" sz="3600">
                <a:solidFill>
                  <a:srgbClr val="FFFF00"/>
                </a:solidFill>
                <a:ea typeface="宋体" panose="02010600030101010101" pitchFamily="2" charset="-122"/>
              </a:rPr>
              <a:t>汽</a:t>
            </a:r>
          </a:p>
        </p:txBody>
      </p:sp>
      <p:sp>
        <p:nvSpPr>
          <p:cNvPr id="411658" name="Rectangle 4106">
            <a:extLst>
              <a:ext uri="{FF2B5EF4-FFF2-40B4-BE49-F238E27FC236}">
                <a16:creationId xmlns:a16="http://schemas.microsoft.com/office/drawing/2014/main" id="{1838062D-3236-49E6-BF18-506343D656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5819775"/>
            <a:ext cx="14033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>
                <a:solidFill>
                  <a:srgbClr val="FFFF00"/>
                </a:solidFill>
                <a:ea typeface="宋体" panose="02010600030101010101" pitchFamily="2" charset="-122"/>
              </a:rPr>
              <a:t>Steam</a:t>
            </a:r>
          </a:p>
        </p:txBody>
      </p:sp>
      <p:sp>
        <p:nvSpPr>
          <p:cNvPr id="411659" name="Rectangle 4107">
            <a:extLst>
              <a:ext uri="{FF2B5EF4-FFF2-40B4-BE49-F238E27FC236}">
                <a16:creationId xmlns:a16="http://schemas.microsoft.com/office/drawing/2014/main" id="{7A7610DC-297B-46B1-8143-3E32A3692E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44543" y="5819775"/>
            <a:ext cx="14287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 dirty="0">
                <a:solidFill>
                  <a:srgbClr val="FFFF00"/>
                </a:solidFill>
                <a:ea typeface="宋体" panose="02010600030101010101" pitchFamily="2" charset="-122"/>
              </a:rPr>
              <a:t>Vapor</a:t>
            </a:r>
          </a:p>
        </p:txBody>
      </p:sp>
      <p:sp>
        <p:nvSpPr>
          <p:cNvPr id="411660" name="Rectangle 4108">
            <a:extLst>
              <a:ext uri="{FF2B5EF4-FFF2-40B4-BE49-F238E27FC236}">
                <a16:creationId xmlns:a16="http://schemas.microsoft.com/office/drawing/2014/main" id="{D50FBD12-3BDB-4434-9C92-A693D84B2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6750" y="5791200"/>
            <a:ext cx="27876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>
                <a:solidFill>
                  <a:srgbClr val="FFFF00"/>
                </a:solidFill>
                <a:ea typeface="宋体" panose="02010600030101010101" pitchFamily="2" charset="-122"/>
              </a:rPr>
              <a:t>Water Vapor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11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11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11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11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116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16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116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116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116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116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116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116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116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116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116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116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1651" grpId="0" autoUpdateAnimBg="0"/>
      <p:bldP spid="411652" grpId="0" autoUpdateAnimBg="0"/>
      <p:bldP spid="411653" grpId="0" autoUpdateAnimBg="0"/>
      <p:bldP spid="411654" grpId="0" autoUpdateAnimBg="0"/>
      <p:bldP spid="411655" grpId="0" autoUpdateAnimBg="0"/>
      <p:bldP spid="411656" grpId="0" autoUpdateAnimBg="0"/>
      <p:bldP spid="411657" grpId="0" autoUpdateAnimBg="0"/>
      <p:bldP spid="411658" grpId="0" autoUpdateAnimBg="0"/>
      <p:bldP spid="411659" grpId="0" autoUpdateAnimBg="0"/>
      <p:bldP spid="411660" grpId="0" autoUpdateAnimBg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890" name="Rectangle 2">
            <a:extLst>
              <a:ext uri="{FF2B5EF4-FFF2-40B4-BE49-F238E27FC236}">
                <a16:creationId xmlns:a16="http://schemas.microsoft.com/office/drawing/2014/main" id="{A21C103E-04BB-4EC6-884D-80EE3DFC46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419100"/>
            <a:ext cx="8610600" cy="762000"/>
          </a:xfrm>
          <a:noFill/>
          <a:ln/>
        </p:spPr>
        <p:txBody>
          <a:bodyPr/>
          <a:lstStyle/>
          <a:p>
            <a:r>
              <a:rPr lang="en-US" altLang="zh-CN" b="1">
                <a:latin typeface="楷体_GB2312" pitchFamily="49" charset="-122"/>
                <a:ea typeface="楷体_GB2312" pitchFamily="49" charset="-122"/>
              </a:rPr>
              <a:t>§</a:t>
            </a:r>
            <a:r>
              <a:rPr lang="en-US" altLang="zh-CN" b="1">
                <a:ea typeface="楷体_GB2312" pitchFamily="49" charset="-122"/>
              </a:rPr>
              <a:t> 6-1  </a:t>
            </a:r>
            <a:r>
              <a:rPr lang="zh-CN" altLang="en-US" b="1">
                <a:ea typeface="楷体_GB2312" pitchFamily="49" charset="-122"/>
              </a:rPr>
              <a:t>纯物质的热力学面及相图</a:t>
            </a:r>
          </a:p>
        </p:txBody>
      </p:sp>
      <p:sp>
        <p:nvSpPr>
          <p:cNvPr id="293891" name="Text Box 3">
            <a:extLst>
              <a:ext uri="{FF2B5EF4-FFF2-40B4-BE49-F238E27FC236}">
                <a16:creationId xmlns:a16="http://schemas.microsoft.com/office/drawing/2014/main" id="{7B5E91BF-9517-400D-9BF0-367A92304B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2116138"/>
            <a:ext cx="86106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物质三种聚集状态：</a:t>
            </a:r>
            <a:r>
              <a:rPr lang="zh-CN" altLang="en-US" sz="3600">
                <a:solidFill>
                  <a:srgbClr val="CCFFFF"/>
                </a:solidFill>
                <a:ea typeface="宋体" panose="02010600030101010101" pitchFamily="2" charset="-122"/>
              </a:rPr>
              <a:t>固态</a:t>
            </a:r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、</a:t>
            </a:r>
            <a:r>
              <a:rPr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液态</a:t>
            </a:r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、   </a:t>
            </a:r>
            <a:r>
              <a:rPr lang="zh-CN" altLang="en-US" sz="3600">
                <a:ea typeface="宋体" panose="02010600030101010101" pitchFamily="2" charset="-122"/>
              </a:rPr>
              <a:t>气态</a:t>
            </a:r>
            <a:endParaRPr lang="zh-CN" altLang="en-US" sz="3600">
              <a:ea typeface="宋体" panose="02010600030101010101" pitchFamily="2" charset="-122"/>
              <a:hlinkClick r:id="rId3" action="ppaction://hlinksldjump"/>
            </a:endParaRPr>
          </a:p>
        </p:txBody>
      </p:sp>
      <p:sp>
        <p:nvSpPr>
          <p:cNvPr id="293892" name="Text Box 4">
            <a:extLst>
              <a:ext uri="{FF2B5EF4-FFF2-40B4-BE49-F238E27FC236}">
                <a16:creationId xmlns:a16="http://schemas.microsoft.com/office/drawing/2014/main" id="{925DE2DC-A8A9-4BCC-A565-B08074F2F1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4630738"/>
            <a:ext cx="8305800" cy="1465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600" dirty="0">
                <a:ea typeface="宋体" panose="02010600030101010101" pitchFamily="2" charset="-122"/>
              </a:rPr>
              <a:t>热力学面：</a:t>
            </a:r>
            <a:r>
              <a:rPr lang="zh-CN" altLang="en-US" sz="3600" dirty="0">
                <a:solidFill>
                  <a:schemeClr val="tx1"/>
                </a:solidFill>
                <a:ea typeface="宋体" panose="02010600030101010101" pitchFamily="2" charset="-122"/>
              </a:rPr>
              <a:t>以</a:t>
            </a:r>
            <a:r>
              <a:rPr lang="en-US" altLang="zh-CN" sz="3600" b="0" i="1" dirty="0" err="1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600" dirty="0" err="1">
                <a:solidFill>
                  <a:schemeClr val="tx1"/>
                </a:solidFill>
                <a:ea typeface="宋体" panose="02010600030101010101" pitchFamily="2" charset="-122"/>
              </a:rPr>
              <a:t>,</a:t>
            </a:r>
            <a:r>
              <a:rPr lang="en-US" altLang="zh-CN" sz="3600" b="0" i="1" dirty="0" err="1">
                <a:solidFill>
                  <a:srgbClr val="66FF66"/>
                </a:solidFill>
                <a:ea typeface="宋体" panose="02010600030101010101" pitchFamily="2" charset="-122"/>
              </a:rPr>
              <a:t>v</a:t>
            </a:r>
            <a:r>
              <a:rPr lang="en-US" altLang="zh-CN" sz="3600" dirty="0" err="1">
                <a:solidFill>
                  <a:schemeClr val="tx1"/>
                </a:solidFill>
                <a:ea typeface="宋体" panose="02010600030101010101" pitchFamily="2" charset="-122"/>
              </a:rPr>
              <a:t>,</a:t>
            </a:r>
            <a:r>
              <a:rPr lang="en-US" altLang="zh-CN" sz="3600" b="0" i="1" dirty="0" err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zh-CN" altLang="en-US" sz="3600" dirty="0">
                <a:solidFill>
                  <a:schemeClr val="tx1"/>
                </a:solidFill>
                <a:ea typeface="宋体" panose="02010600030101010101" pitchFamily="2" charset="-122"/>
              </a:rPr>
              <a:t>表示的物质各种状态</a:t>
            </a:r>
          </a:p>
          <a:p>
            <a:pPr algn="l">
              <a:spcBef>
                <a:spcPct val="50000"/>
              </a:spcBef>
            </a:pPr>
            <a:r>
              <a:rPr lang="zh-CN" altLang="en-US" sz="3600" dirty="0">
                <a:solidFill>
                  <a:schemeClr val="tx1"/>
                </a:solidFill>
                <a:ea typeface="宋体" panose="02010600030101010101" pitchFamily="2" charset="-122"/>
              </a:rPr>
              <a:t>                     的曲面</a:t>
            </a:r>
          </a:p>
        </p:txBody>
      </p:sp>
      <p:sp>
        <p:nvSpPr>
          <p:cNvPr id="293898" name="Rectangle 10">
            <a:extLst>
              <a:ext uri="{FF2B5EF4-FFF2-40B4-BE49-F238E27FC236}">
                <a16:creationId xmlns:a16="http://schemas.microsoft.com/office/drawing/2014/main" id="{29B42BAB-B92C-4164-8B29-8FA3B8457A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2878138"/>
            <a:ext cx="2478088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水的三态：</a:t>
            </a:r>
          </a:p>
        </p:txBody>
      </p:sp>
      <p:sp>
        <p:nvSpPr>
          <p:cNvPr id="293899" name="Rectangle 11">
            <a:extLst>
              <a:ext uri="{FF2B5EF4-FFF2-40B4-BE49-F238E27FC236}">
                <a16:creationId xmlns:a16="http://schemas.microsoft.com/office/drawing/2014/main" id="{736AA815-024E-47BC-A1DD-EA3301D8E5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4525" y="2906713"/>
            <a:ext cx="38512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600">
                <a:solidFill>
                  <a:srgbClr val="CCFFFF"/>
                </a:solidFill>
                <a:ea typeface="宋体" panose="02010600030101010101" pitchFamily="2" charset="-122"/>
              </a:rPr>
              <a:t>冰</a:t>
            </a:r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、    </a:t>
            </a:r>
            <a:r>
              <a:rPr lang="zh-CN" altLang="en-US" sz="3600">
                <a:solidFill>
                  <a:srgbClr val="66FF66"/>
                </a:solidFill>
                <a:ea typeface="宋体" panose="02010600030101010101" pitchFamily="2" charset="-122"/>
              </a:rPr>
              <a:t>水</a:t>
            </a:r>
            <a:r>
              <a:rPr lang="zh-CN" altLang="en-US" sz="3600">
                <a:solidFill>
                  <a:schemeClr val="tx1"/>
                </a:solidFill>
                <a:ea typeface="宋体" panose="02010600030101010101" pitchFamily="2" charset="-122"/>
              </a:rPr>
              <a:t>、    </a:t>
            </a:r>
            <a:r>
              <a:rPr lang="zh-CN" altLang="en-US" sz="3600">
                <a:ea typeface="宋体" panose="02010600030101010101" pitchFamily="2" charset="-122"/>
              </a:rPr>
              <a:t>蒸汽</a:t>
            </a:r>
          </a:p>
        </p:txBody>
      </p:sp>
      <p:sp>
        <p:nvSpPr>
          <p:cNvPr id="293900" name="Rectangle 12">
            <a:extLst>
              <a:ext uri="{FF2B5EF4-FFF2-40B4-BE49-F238E27FC236}">
                <a16:creationId xmlns:a16="http://schemas.microsoft.com/office/drawing/2014/main" id="{EEB78217-A984-4D9B-AB3F-EB52BBBBD5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2050" y="942975"/>
            <a:ext cx="35877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4000">
                <a:ea typeface="楷体_GB2312" pitchFamily="49" charset="-122"/>
              </a:rPr>
              <a:t>Pure substance</a:t>
            </a:r>
            <a:r>
              <a:rPr lang="en-US" altLang="zh-CN" sz="3600">
                <a:solidFill>
                  <a:schemeClr val="tx1"/>
                </a:solidFill>
                <a:ea typeface="楷体_GB2312" pitchFamily="49" charset="-122"/>
              </a:rPr>
              <a:t> </a:t>
            </a:r>
          </a:p>
        </p:txBody>
      </p:sp>
      <p:sp>
        <p:nvSpPr>
          <p:cNvPr id="293901" name="Rectangle 13">
            <a:extLst>
              <a:ext uri="{FF2B5EF4-FFF2-40B4-BE49-F238E27FC236}">
                <a16:creationId xmlns:a16="http://schemas.microsoft.com/office/drawing/2014/main" id="{8E4595F8-D35F-46EE-B836-4218707A13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1616075"/>
            <a:ext cx="140017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4000">
                <a:solidFill>
                  <a:srgbClr val="CCFFFF"/>
                </a:solidFill>
                <a:ea typeface="楷体_GB2312" pitchFamily="49" charset="-122"/>
              </a:rPr>
              <a:t>Solid</a:t>
            </a:r>
            <a:r>
              <a:rPr lang="en-US" altLang="zh-CN" sz="3600">
                <a:solidFill>
                  <a:srgbClr val="CCFFFF"/>
                </a:solidFill>
                <a:ea typeface="楷体_GB2312" pitchFamily="49" charset="-122"/>
              </a:rPr>
              <a:t> </a:t>
            </a:r>
          </a:p>
        </p:txBody>
      </p:sp>
      <p:sp>
        <p:nvSpPr>
          <p:cNvPr id="293902" name="Rectangle 14">
            <a:extLst>
              <a:ext uri="{FF2B5EF4-FFF2-40B4-BE49-F238E27FC236}">
                <a16:creationId xmlns:a16="http://schemas.microsoft.com/office/drawing/2014/main" id="{B00F3B7D-2928-4E24-A6D9-72B79EE136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1600200"/>
            <a:ext cx="1766888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4000">
                <a:solidFill>
                  <a:srgbClr val="66FF66"/>
                </a:solidFill>
                <a:ea typeface="楷体_GB2312" pitchFamily="49" charset="-122"/>
              </a:rPr>
              <a:t>Liquid</a:t>
            </a:r>
            <a:r>
              <a:rPr lang="en-US" altLang="zh-CN" sz="3600">
                <a:solidFill>
                  <a:srgbClr val="66FF66"/>
                </a:solidFill>
                <a:ea typeface="楷体_GB2312" pitchFamily="49" charset="-122"/>
              </a:rPr>
              <a:t> </a:t>
            </a:r>
          </a:p>
        </p:txBody>
      </p:sp>
      <p:sp>
        <p:nvSpPr>
          <p:cNvPr id="293903" name="Rectangle 15">
            <a:extLst>
              <a:ext uri="{FF2B5EF4-FFF2-40B4-BE49-F238E27FC236}">
                <a16:creationId xmlns:a16="http://schemas.microsoft.com/office/drawing/2014/main" id="{B4540A14-D8C3-4985-AB23-82F66329AB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43800" y="1616075"/>
            <a:ext cx="114617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4000">
                <a:ea typeface="楷体_GB2312" pitchFamily="49" charset="-122"/>
              </a:rPr>
              <a:t>Gas</a:t>
            </a:r>
            <a:r>
              <a:rPr lang="en-US" altLang="zh-CN" sz="3600">
                <a:solidFill>
                  <a:schemeClr val="tx1"/>
                </a:solidFill>
                <a:ea typeface="楷体_GB2312" pitchFamily="49" charset="-122"/>
              </a:rPr>
              <a:t> </a:t>
            </a:r>
          </a:p>
        </p:txBody>
      </p:sp>
      <p:sp>
        <p:nvSpPr>
          <p:cNvPr id="293904" name="Rectangle 16">
            <a:extLst>
              <a:ext uri="{FF2B5EF4-FFF2-40B4-BE49-F238E27FC236}">
                <a16:creationId xmlns:a16="http://schemas.microsoft.com/office/drawing/2014/main" id="{AE6EAF6F-5830-4BA2-A591-A457C2A6D8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62463" y="3352800"/>
            <a:ext cx="947737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4000">
                <a:solidFill>
                  <a:srgbClr val="CCFFFF"/>
                </a:solidFill>
                <a:ea typeface="楷体_GB2312" pitchFamily="49" charset="-122"/>
              </a:rPr>
              <a:t>Ice</a:t>
            </a:r>
            <a:r>
              <a:rPr lang="en-US" altLang="zh-CN" sz="3600">
                <a:solidFill>
                  <a:schemeClr val="tx1"/>
                </a:solidFill>
                <a:ea typeface="楷体_GB2312" pitchFamily="49" charset="-122"/>
              </a:rPr>
              <a:t> </a:t>
            </a:r>
          </a:p>
        </p:txBody>
      </p:sp>
      <p:sp>
        <p:nvSpPr>
          <p:cNvPr id="293905" name="Rectangle 17">
            <a:extLst>
              <a:ext uri="{FF2B5EF4-FFF2-40B4-BE49-F238E27FC236}">
                <a16:creationId xmlns:a16="http://schemas.microsoft.com/office/drawing/2014/main" id="{61F96D1C-BC62-4422-8C72-F847E2E628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000" y="3352800"/>
            <a:ext cx="1681163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4000">
                <a:solidFill>
                  <a:srgbClr val="66FF66"/>
                </a:solidFill>
                <a:ea typeface="楷体_GB2312" pitchFamily="49" charset="-122"/>
              </a:rPr>
              <a:t>Water</a:t>
            </a:r>
            <a:r>
              <a:rPr lang="en-US" altLang="zh-CN" sz="3600">
                <a:solidFill>
                  <a:srgbClr val="66FF66"/>
                </a:solidFill>
                <a:ea typeface="楷体_GB2312" pitchFamily="49" charset="-122"/>
              </a:rPr>
              <a:t> </a:t>
            </a:r>
          </a:p>
        </p:txBody>
      </p:sp>
      <p:sp>
        <p:nvSpPr>
          <p:cNvPr id="293906" name="Rectangle 18">
            <a:extLst>
              <a:ext uri="{FF2B5EF4-FFF2-40B4-BE49-F238E27FC236}">
                <a16:creationId xmlns:a16="http://schemas.microsoft.com/office/drawing/2014/main" id="{D0EF1596-9B4D-4567-A689-1EBC00CC28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9825" y="3352800"/>
            <a:ext cx="165417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4000">
                <a:ea typeface="楷体_GB2312" pitchFamily="49" charset="-122"/>
              </a:rPr>
              <a:t>Steam</a:t>
            </a:r>
            <a:r>
              <a:rPr lang="en-US" altLang="zh-CN" sz="3600">
                <a:solidFill>
                  <a:schemeClr val="tx1"/>
                </a:solidFill>
                <a:ea typeface="楷体_GB2312" pitchFamily="49" charset="-122"/>
              </a:rPr>
              <a:t> 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93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939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39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939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939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39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939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938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938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938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938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939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939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939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939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4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39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939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293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3891" grpId="0" autoUpdateAnimBg="0"/>
      <p:bldP spid="293892" grpId="0" autoUpdateAnimBg="0"/>
      <p:bldP spid="293898" grpId="0" autoUpdateAnimBg="0"/>
      <p:bldP spid="293899" grpId="0" autoUpdateAnimBg="0"/>
      <p:bldP spid="293901" grpId="0" autoUpdateAnimBg="0"/>
      <p:bldP spid="293902" grpId="0" autoUpdateAnimBg="0"/>
      <p:bldP spid="293903" grpId="0" autoUpdateAnimBg="0"/>
      <p:bldP spid="293904" grpId="0" autoUpdateAnimBg="0"/>
      <p:bldP spid="293905" grpId="0" autoUpdateAnimBg="0"/>
      <p:bldP spid="293906" grpId="0" autoUpdateAnimBg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63" name="Picture 3">
            <a:extLst>
              <a:ext uri="{FF2B5EF4-FFF2-40B4-BE49-F238E27FC236}">
                <a16:creationId xmlns:a16="http://schemas.microsoft.com/office/drawing/2014/main" id="{56356F32-7C66-402D-804A-77D6C31BE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057400"/>
            <a:ext cx="3657600" cy="336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6964" name="Rectangle 4">
            <a:extLst>
              <a:ext uri="{FF2B5EF4-FFF2-40B4-BE49-F238E27FC236}">
                <a16:creationId xmlns:a16="http://schemas.microsoft.com/office/drawing/2014/main" id="{1DE635B2-6967-4ACD-8434-3D8968C4BF8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" y="334963"/>
            <a:ext cx="8077200" cy="701675"/>
          </a:xfrm>
          <a:noFill/>
          <a:ln/>
        </p:spPr>
        <p:txBody>
          <a:bodyPr/>
          <a:lstStyle/>
          <a:p>
            <a:r>
              <a:rPr lang="zh-CN" altLang="en-US" sz="4000" b="1" dirty="0">
                <a:ea typeface="楷体_GB2312" pitchFamily="49" charset="-122"/>
              </a:rPr>
              <a:t>水的热力学面</a:t>
            </a:r>
          </a:p>
        </p:txBody>
      </p:sp>
      <p:sp>
        <p:nvSpPr>
          <p:cNvPr id="296968" name="Text Box 8">
            <a:extLst>
              <a:ext uri="{FF2B5EF4-FFF2-40B4-BE49-F238E27FC236}">
                <a16:creationId xmlns:a16="http://schemas.microsoft.com/office/drawing/2014/main" id="{931FA4F2-2DE2-4E14-A41E-302E12EC53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0400" y="1295400"/>
            <a:ext cx="17526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600">
                <a:solidFill>
                  <a:srgbClr val="FFFF00"/>
                </a:solidFill>
                <a:ea typeface="隶书" panose="02010509060101010101" pitchFamily="49" charset="-122"/>
              </a:rPr>
              <a:t>两相区</a:t>
            </a:r>
          </a:p>
        </p:txBody>
      </p:sp>
      <p:sp>
        <p:nvSpPr>
          <p:cNvPr id="296969" name="Text Box 9">
            <a:extLst>
              <a:ext uri="{FF2B5EF4-FFF2-40B4-BE49-F238E27FC236}">
                <a16:creationId xmlns:a16="http://schemas.microsoft.com/office/drawing/2014/main" id="{604D89CA-928A-437F-A6E8-CFC5413A1C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371600"/>
            <a:ext cx="16002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600">
                <a:solidFill>
                  <a:srgbClr val="FFFF00"/>
                </a:solidFill>
                <a:ea typeface="隶书" panose="02010509060101010101" pitchFamily="49" charset="-122"/>
              </a:rPr>
              <a:t>单相区</a:t>
            </a:r>
          </a:p>
        </p:txBody>
      </p:sp>
      <p:sp>
        <p:nvSpPr>
          <p:cNvPr id="296970" name="AutoShape 10">
            <a:extLst>
              <a:ext uri="{FF2B5EF4-FFF2-40B4-BE49-F238E27FC236}">
                <a16:creationId xmlns:a16="http://schemas.microsoft.com/office/drawing/2014/main" id="{363E62F8-87FF-4EBE-8C5C-9936440216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1219200"/>
            <a:ext cx="990600" cy="609600"/>
          </a:xfrm>
          <a:prstGeom prst="wedgeRectCallout">
            <a:avLst>
              <a:gd name="adj1" fmla="val -28366"/>
              <a:gd name="adj2" fmla="val 282551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0"/>
              </a:spcBef>
            </a:pPr>
            <a:r>
              <a:rPr lang="zh-CN" altLang="en-US" b="0">
                <a:solidFill>
                  <a:schemeClr val="bg1"/>
                </a:solidFill>
                <a:ea typeface="宋体" panose="02010600030101010101" pitchFamily="2" charset="-122"/>
              </a:rPr>
              <a:t>气</a:t>
            </a:r>
            <a:endParaRPr lang="zh-CN" altLang="en-US" b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sp>
        <p:nvSpPr>
          <p:cNvPr id="296971" name="AutoShape 11">
            <a:extLst>
              <a:ext uri="{FF2B5EF4-FFF2-40B4-BE49-F238E27FC236}">
                <a16:creationId xmlns:a16="http://schemas.microsoft.com/office/drawing/2014/main" id="{FA4D4EBE-F64C-4044-9918-E6965996B1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981200"/>
            <a:ext cx="990600" cy="609600"/>
          </a:xfrm>
          <a:prstGeom prst="wedgeRectCallout">
            <a:avLst>
              <a:gd name="adj1" fmla="val 145833"/>
              <a:gd name="adj2" fmla="val 60157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0"/>
              </a:spcBef>
            </a:pPr>
            <a:r>
              <a:rPr lang="zh-CN" altLang="en-US" b="0">
                <a:solidFill>
                  <a:schemeClr val="bg1"/>
                </a:solidFill>
                <a:ea typeface="宋体" panose="02010600030101010101" pitchFamily="2" charset="-122"/>
              </a:rPr>
              <a:t>液</a:t>
            </a:r>
            <a:endParaRPr lang="zh-CN" altLang="en-US" b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sp>
        <p:nvSpPr>
          <p:cNvPr id="296972" name="AutoShape 12">
            <a:extLst>
              <a:ext uri="{FF2B5EF4-FFF2-40B4-BE49-F238E27FC236}">
                <a16:creationId xmlns:a16="http://schemas.microsoft.com/office/drawing/2014/main" id="{310E13D2-90BC-464F-859F-C428B6FAFB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5257800"/>
            <a:ext cx="990600" cy="609600"/>
          </a:xfrm>
          <a:prstGeom prst="wedgeRectCallout">
            <a:avLst>
              <a:gd name="adj1" fmla="val 76602"/>
              <a:gd name="adj2" fmla="val -182292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0"/>
              </a:spcBef>
            </a:pPr>
            <a:r>
              <a:rPr lang="zh-CN" altLang="en-US" b="0">
                <a:solidFill>
                  <a:schemeClr val="bg1"/>
                </a:solidFill>
                <a:ea typeface="宋体" panose="02010600030101010101" pitchFamily="2" charset="-122"/>
              </a:rPr>
              <a:t>固</a:t>
            </a:r>
            <a:endParaRPr lang="zh-CN" altLang="en-US" b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grpSp>
        <p:nvGrpSpPr>
          <p:cNvPr id="296981" name="Group 21">
            <a:extLst>
              <a:ext uri="{FF2B5EF4-FFF2-40B4-BE49-F238E27FC236}">
                <a16:creationId xmlns:a16="http://schemas.microsoft.com/office/drawing/2014/main" id="{F16E7463-91AF-41A8-AE93-19F7D4DB74F8}"/>
              </a:ext>
            </a:extLst>
          </p:cNvPr>
          <p:cNvGrpSpPr>
            <a:grpSpLocks/>
          </p:cNvGrpSpPr>
          <p:nvPr/>
        </p:nvGrpSpPr>
        <p:grpSpPr bwMode="auto">
          <a:xfrm>
            <a:off x="730250" y="2330450"/>
            <a:ext cx="3822700" cy="3492500"/>
            <a:chOff x="460" y="1468"/>
            <a:chExt cx="2408" cy="2200"/>
          </a:xfrm>
        </p:grpSpPr>
        <p:sp>
          <p:nvSpPr>
            <p:cNvPr id="296975" name="Rectangle 15">
              <a:extLst>
                <a:ext uri="{FF2B5EF4-FFF2-40B4-BE49-F238E27FC236}">
                  <a16:creationId xmlns:a16="http://schemas.microsoft.com/office/drawing/2014/main" id="{29959AE6-C8E1-4D60-B3A0-FAB8902FA1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" y="1468"/>
              <a:ext cx="260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b="0" i="1">
                  <a:solidFill>
                    <a:schemeClr val="tx1"/>
                  </a:solidFill>
                  <a:ea typeface="隶书" panose="02010509060101010101" pitchFamily="49" charset="-122"/>
                </a:rPr>
                <a:t>p</a:t>
              </a:r>
            </a:p>
          </p:txBody>
        </p:sp>
        <p:sp>
          <p:nvSpPr>
            <p:cNvPr id="296976" name="Rectangle 16">
              <a:extLst>
                <a:ext uri="{FF2B5EF4-FFF2-40B4-BE49-F238E27FC236}">
                  <a16:creationId xmlns:a16="http://schemas.microsoft.com/office/drawing/2014/main" id="{6E6AD79B-EBB0-4DE1-A1E6-0FCF8390C4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" y="3264"/>
              <a:ext cx="244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b="0" i="1">
                  <a:solidFill>
                    <a:schemeClr val="tx1"/>
                  </a:solidFill>
                  <a:ea typeface="隶书" panose="02010509060101010101" pitchFamily="49" charset="-122"/>
                </a:rPr>
                <a:t>v</a:t>
              </a:r>
            </a:p>
          </p:txBody>
        </p:sp>
        <p:sp>
          <p:nvSpPr>
            <p:cNvPr id="296978" name="Rectangle 18">
              <a:extLst>
                <a:ext uri="{FF2B5EF4-FFF2-40B4-BE49-F238E27FC236}">
                  <a16:creationId xmlns:a16="http://schemas.microsoft.com/office/drawing/2014/main" id="{265DD9D5-E584-41C6-83D0-F4344F5A39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92" y="2956"/>
              <a:ext cx="276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b="0" i="1">
                  <a:solidFill>
                    <a:schemeClr val="tx1"/>
                  </a:solidFill>
                  <a:ea typeface="隶书" panose="02010509060101010101" pitchFamily="49" charset="-122"/>
                </a:rPr>
                <a:t>T</a:t>
              </a:r>
            </a:p>
          </p:txBody>
        </p:sp>
      </p:grpSp>
      <p:sp>
        <p:nvSpPr>
          <p:cNvPr id="297008" name="Rectangle 48">
            <a:extLst>
              <a:ext uri="{FF2B5EF4-FFF2-40B4-BE49-F238E27FC236}">
                <a16:creationId xmlns:a16="http://schemas.microsoft.com/office/drawing/2014/main" id="{22DCBF36-6EA1-4959-BF56-CFB3F73D2D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913" y="404813"/>
            <a:ext cx="6280150" cy="579437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solidFill>
                  <a:schemeClr val="bg2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六个区：三个单相区、三个两相区</a:t>
            </a:r>
          </a:p>
        </p:txBody>
      </p:sp>
      <p:pic>
        <p:nvPicPr>
          <p:cNvPr id="297009" name="Picture 49">
            <a:extLst>
              <a:ext uri="{FF2B5EF4-FFF2-40B4-BE49-F238E27FC236}">
                <a16:creationId xmlns:a16="http://schemas.microsoft.com/office/drawing/2014/main" id="{15A9ADB9-9EF5-4E84-988B-EB95169FC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828800"/>
            <a:ext cx="4038600" cy="3716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6967" name="AutoShape 7">
            <a:extLst>
              <a:ext uri="{FF2B5EF4-FFF2-40B4-BE49-F238E27FC236}">
                <a16:creationId xmlns:a16="http://schemas.microsoft.com/office/drawing/2014/main" id="{34859139-617E-45CE-9192-9BF520C839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2286000"/>
            <a:ext cx="990600" cy="609600"/>
          </a:xfrm>
          <a:prstGeom prst="wedgeRectCallout">
            <a:avLst>
              <a:gd name="adj1" fmla="val -186537"/>
              <a:gd name="adj2" fmla="val 159898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0"/>
              </a:spcBef>
            </a:pPr>
            <a:r>
              <a:rPr lang="zh-CN" altLang="en-US" b="0">
                <a:solidFill>
                  <a:schemeClr val="bg1"/>
                </a:solidFill>
                <a:ea typeface="宋体" panose="02010600030101010101" pitchFamily="2" charset="-122"/>
              </a:rPr>
              <a:t>液</a:t>
            </a:r>
            <a:r>
              <a:rPr lang="en-US" altLang="zh-CN" b="0">
                <a:solidFill>
                  <a:schemeClr val="bg1"/>
                </a:solidFill>
                <a:ea typeface="宋体" panose="02010600030101010101" pitchFamily="2" charset="-122"/>
              </a:rPr>
              <a:t>--</a:t>
            </a:r>
            <a:r>
              <a:rPr lang="zh-CN" altLang="en-US" b="0">
                <a:solidFill>
                  <a:schemeClr val="bg1"/>
                </a:solidFill>
                <a:ea typeface="宋体" panose="02010600030101010101" pitchFamily="2" charset="-122"/>
              </a:rPr>
              <a:t>气</a:t>
            </a:r>
            <a:endParaRPr lang="zh-CN" altLang="en-US" b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sp>
        <p:nvSpPr>
          <p:cNvPr id="296966" name="AutoShape 6">
            <a:extLst>
              <a:ext uri="{FF2B5EF4-FFF2-40B4-BE49-F238E27FC236}">
                <a16:creationId xmlns:a16="http://schemas.microsoft.com/office/drawing/2014/main" id="{B1E22A04-C9A4-4D07-8484-9B67D12A86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5410200"/>
            <a:ext cx="914400" cy="609600"/>
          </a:xfrm>
          <a:prstGeom prst="wedgeRectCallout">
            <a:avLst>
              <a:gd name="adj1" fmla="val 50694"/>
              <a:gd name="adj2" fmla="val -136199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0"/>
              </a:spcBef>
            </a:pPr>
            <a:r>
              <a:rPr lang="zh-CN" altLang="en-US" b="0">
                <a:solidFill>
                  <a:schemeClr val="bg1"/>
                </a:solidFill>
                <a:ea typeface="宋体" panose="02010600030101010101" pitchFamily="2" charset="-122"/>
              </a:rPr>
              <a:t>固</a:t>
            </a:r>
            <a:r>
              <a:rPr lang="en-US" altLang="zh-CN" b="0">
                <a:solidFill>
                  <a:schemeClr val="bg1"/>
                </a:solidFill>
                <a:ea typeface="宋体" panose="02010600030101010101" pitchFamily="2" charset="-122"/>
              </a:rPr>
              <a:t>--</a:t>
            </a:r>
            <a:r>
              <a:rPr lang="zh-CN" altLang="en-US" b="0">
                <a:solidFill>
                  <a:schemeClr val="bg1"/>
                </a:solidFill>
                <a:ea typeface="宋体" panose="02010600030101010101" pitchFamily="2" charset="-122"/>
              </a:rPr>
              <a:t>气</a:t>
            </a:r>
            <a:endParaRPr lang="zh-CN" altLang="en-US" b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sp>
        <p:nvSpPr>
          <p:cNvPr id="296965" name="AutoShape 5">
            <a:extLst>
              <a:ext uri="{FF2B5EF4-FFF2-40B4-BE49-F238E27FC236}">
                <a16:creationId xmlns:a16="http://schemas.microsoft.com/office/drawing/2014/main" id="{E68F465D-1D74-4FE6-ADA2-21AF00BBE3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1600" y="1219200"/>
            <a:ext cx="914400" cy="533400"/>
          </a:xfrm>
          <a:prstGeom prst="wedgeRectCallout">
            <a:avLst>
              <a:gd name="adj1" fmla="val -36806"/>
              <a:gd name="adj2" fmla="val 199106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0"/>
              </a:spcBef>
            </a:pPr>
            <a:r>
              <a:rPr lang="zh-CN" altLang="en-US" b="0">
                <a:solidFill>
                  <a:schemeClr val="bg1"/>
                </a:solidFill>
                <a:ea typeface="宋体" panose="02010600030101010101" pitchFamily="2" charset="-122"/>
              </a:rPr>
              <a:t>固</a:t>
            </a:r>
            <a:r>
              <a:rPr lang="en-US" altLang="zh-CN" b="0">
                <a:solidFill>
                  <a:schemeClr val="bg1"/>
                </a:solidFill>
                <a:ea typeface="宋体" panose="02010600030101010101" pitchFamily="2" charset="-122"/>
              </a:rPr>
              <a:t>--</a:t>
            </a:r>
            <a:r>
              <a:rPr lang="zh-CN" altLang="en-US" b="0">
                <a:solidFill>
                  <a:schemeClr val="bg1"/>
                </a:solidFill>
                <a:ea typeface="宋体" panose="02010600030101010101" pitchFamily="2" charset="-122"/>
              </a:rPr>
              <a:t>液</a:t>
            </a:r>
            <a:endParaRPr lang="zh-CN" altLang="en-US" b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grpSp>
        <p:nvGrpSpPr>
          <p:cNvPr id="297010" name="Group 50">
            <a:extLst>
              <a:ext uri="{FF2B5EF4-FFF2-40B4-BE49-F238E27FC236}">
                <a16:creationId xmlns:a16="http://schemas.microsoft.com/office/drawing/2014/main" id="{683EE1C4-7F42-4443-A435-AF15DEBEE50C}"/>
              </a:ext>
            </a:extLst>
          </p:cNvPr>
          <p:cNvGrpSpPr>
            <a:grpSpLocks/>
          </p:cNvGrpSpPr>
          <p:nvPr/>
        </p:nvGrpSpPr>
        <p:grpSpPr bwMode="auto">
          <a:xfrm>
            <a:off x="4267200" y="2438400"/>
            <a:ext cx="4248150" cy="3536950"/>
            <a:chOff x="2688" y="1536"/>
            <a:chExt cx="2676" cy="2228"/>
          </a:xfrm>
        </p:grpSpPr>
        <p:sp>
          <p:nvSpPr>
            <p:cNvPr id="296974" name="Rectangle 14">
              <a:extLst>
                <a:ext uri="{FF2B5EF4-FFF2-40B4-BE49-F238E27FC236}">
                  <a16:creationId xmlns:a16="http://schemas.microsoft.com/office/drawing/2014/main" id="{7B5CE0DC-0871-44F4-9425-DBFD1CC2A4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88" y="1536"/>
              <a:ext cx="260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b="0" i="1">
                  <a:solidFill>
                    <a:schemeClr val="tx1"/>
                  </a:solidFill>
                  <a:ea typeface="隶书" panose="02010509060101010101" pitchFamily="49" charset="-122"/>
                </a:rPr>
                <a:t>p</a:t>
              </a:r>
            </a:p>
          </p:txBody>
        </p:sp>
        <p:sp>
          <p:nvSpPr>
            <p:cNvPr id="296977" name="Rectangle 17">
              <a:extLst>
                <a:ext uri="{FF2B5EF4-FFF2-40B4-BE49-F238E27FC236}">
                  <a16:creationId xmlns:a16="http://schemas.microsoft.com/office/drawing/2014/main" id="{80B6940B-087A-4774-9A44-7AEF87D86C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8" y="3360"/>
              <a:ext cx="244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b="0" i="1">
                  <a:solidFill>
                    <a:schemeClr val="tx1"/>
                  </a:solidFill>
                  <a:ea typeface="隶书" panose="02010509060101010101" pitchFamily="49" charset="-122"/>
                </a:rPr>
                <a:t>v</a:t>
              </a:r>
            </a:p>
          </p:txBody>
        </p:sp>
        <p:sp>
          <p:nvSpPr>
            <p:cNvPr id="296979" name="Rectangle 19">
              <a:extLst>
                <a:ext uri="{FF2B5EF4-FFF2-40B4-BE49-F238E27FC236}">
                  <a16:creationId xmlns:a16="http://schemas.microsoft.com/office/drawing/2014/main" id="{418CB2C5-B67F-4BBD-B834-56DB0B2911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88" y="2976"/>
              <a:ext cx="276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3600" b="0" i="1">
                  <a:solidFill>
                    <a:schemeClr val="tx1"/>
                  </a:solidFill>
                  <a:ea typeface="隶书" panose="02010509060101010101" pitchFamily="49" charset="-122"/>
                </a:rPr>
                <a:t>T</a:t>
              </a:r>
            </a:p>
          </p:txBody>
        </p:sp>
      </p:grpSp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69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69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6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6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6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970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970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7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969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969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6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6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6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970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970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968" grpId="0" autoUpdateAnimBg="0"/>
      <p:bldP spid="296969" grpId="0" autoUpdateAnimBg="0"/>
      <p:bldP spid="296970" grpId="0" animBg="1" autoUpdateAnimBg="0"/>
      <p:bldP spid="296971" grpId="0" animBg="1" autoUpdateAnimBg="0"/>
      <p:bldP spid="296972" grpId="0" animBg="1" autoUpdateAnimBg="0"/>
      <p:bldP spid="297008" grpId="0" animBg="1" autoUpdateAnimBg="0"/>
      <p:bldP spid="296967" grpId="0" animBg="1" autoUpdateAnimBg="0"/>
      <p:bldP spid="296966" grpId="0" animBg="1" autoUpdateAnimBg="0"/>
      <p:bldP spid="296965" grpId="0" animBg="1" autoUpdateAnimBg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88" name="Rectangle 4">
            <a:extLst>
              <a:ext uri="{FF2B5EF4-FFF2-40B4-BE49-F238E27FC236}">
                <a16:creationId xmlns:a16="http://schemas.microsoft.com/office/drawing/2014/main" id="{E366EFA7-B078-40FF-BD2A-389FB4FB4D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5650" y="152400"/>
            <a:ext cx="7772400" cy="762000"/>
          </a:xfrm>
          <a:noFill/>
          <a:ln/>
        </p:spPr>
        <p:txBody>
          <a:bodyPr/>
          <a:lstStyle/>
          <a:p>
            <a:r>
              <a:rPr lang="zh-CN" altLang="en-US" b="1">
                <a:ea typeface="楷体_GB2312" pitchFamily="49" charset="-122"/>
              </a:rPr>
              <a:t>饱和线、三相线和临界点</a:t>
            </a:r>
          </a:p>
        </p:txBody>
      </p:sp>
      <p:sp>
        <p:nvSpPr>
          <p:cNvPr id="297997" name="Rectangle 13">
            <a:extLst>
              <a:ext uri="{FF2B5EF4-FFF2-40B4-BE49-F238E27FC236}">
                <a16:creationId xmlns:a16="http://schemas.microsoft.com/office/drawing/2014/main" id="{02DD2FB2-81EF-4AA6-B80D-151A74DDF8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9450" y="1797050"/>
            <a:ext cx="4127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 i="1" dirty="0">
                <a:solidFill>
                  <a:schemeClr val="tx1"/>
                </a:solidFill>
                <a:ea typeface="隶书" panose="02010509060101010101" pitchFamily="49" charset="-122"/>
              </a:rPr>
              <a:t>p</a:t>
            </a:r>
          </a:p>
        </p:txBody>
      </p:sp>
      <p:sp>
        <p:nvSpPr>
          <p:cNvPr id="297998" name="Rectangle 14">
            <a:extLst>
              <a:ext uri="{FF2B5EF4-FFF2-40B4-BE49-F238E27FC236}">
                <a16:creationId xmlns:a16="http://schemas.microsoft.com/office/drawing/2014/main" id="{9FBDDE22-753B-4090-B119-85638ADE28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3650" y="4800600"/>
            <a:ext cx="3873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 i="1">
                <a:solidFill>
                  <a:schemeClr val="tx1"/>
                </a:solidFill>
                <a:ea typeface="隶书" panose="02010509060101010101" pitchFamily="49" charset="-122"/>
              </a:rPr>
              <a:t>v</a:t>
            </a:r>
          </a:p>
        </p:txBody>
      </p:sp>
      <p:sp>
        <p:nvSpPr>
          <p:cNvPr id="298003" name="Rectangle 19">
            <a:extLst>
              <a:ext uri="{FF2B5EF4-FFF2-40B4-BE49-F238E27FC236}">
                <a16:creationId xmlns:a16="http://schemas.microsoft.com/office/drawing/2014/main" id="{7F884868-ED7A-412E-95AD-43507B6D5A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7325" y="5300663"/>
            <a:ext cx="62801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 dirty="0">
                <a:solidFill>
                  <a:srgbClr val="66FF66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四个线：三个饱和线、一个三相线</a:t>
            </a:r>
          </a:p>
        </p:txBody>
      </p:sp>
      <p:pic>
        <p:nvPicPr>
          <p:cNvPr id="298012" name="Picture 28">
            <a:extLst>
              <a:ext uri="{FF2B5EF4-FFF2-40B4-BE49-F238E27FC236}">
                <a16:creationId xmlns:a16="http://schemas.microsoft.com/office/drawing/2014/main" id="{4FA6FD92-F6D3-400A-8790-B4EAB37C47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219200"/>
            <a:ext cx="4191000" cy="3857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7991" name="AutoShape 7">
            <a:extLst>
              <a:ext uri="{FF2B5EF4-FFF2-40B4-BE49-F238E27FC236}">
                <a16:creationId xmlns:a16="http://schemas.microsoft.com/office/drawing/2014/main" id="{96AF7AB1-1518-448B-A2DB-0D7CF5DAB7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1981200"/>
            <a:ext cx="1371600" cy="685800"/>
          </a:xfrm>
          <a:prstGeom prst="wedgeRoundRectCallout">
            <a:avLst>
              <a:gd name="adj1" fmla="val -176505"/>
              <a:gd name="adj2" fmla="val 120602"/>
              <a:gd name="adj3" fmla="val 16667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0"/>
              </a:spcBef>
            </a:pPr>
            <a:r>
              <a:rPr lang="zh-CN" altLang="en-US" b="0">
                <a:solidFill>
                  <a:schemeClr val="bg1"/>
                </a:solidFill>
                <a:ea typeface="宋体" panose="02010600030101010101" pitchFamily="2" charset="-122"/>
              </a:rPr>
              <a:t>饱和气线</a:t>
            </a:r>
          </a:p>
        </p:txBody>
      </p:sp>
      <p:sp>
        <p:nvSpPr>
          <p:cNvPr id="297994" name="AutoShape 10">
            <a:extLst>
              <a:ext uri="{FF2B5EF4-FFF2-40B4-BE49-F238E27FC236}">
                <a16:creationId xmlns:a16="http://schemas.microsoft.com/office/drawing/2014/main" id="{D58B9AB0-D561-4998-96C6-C919CD59BA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2971800"/>
            <a:ext cx="1371600" cy="685800"/>
          </a:xfrm>
          <a:prstGeom prst="wedgeRoundRectCallout">
            <a:avLst>
              <a:gd name="adj1" fmla="val -225347"/>
              <a:gd name="adj2" fmla="val 109954"/>
              <a:gd name="adj3" fmla="val 16667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0"/>
              </a:spcBef>
            </a:pPr>
            <a:r>
              <a:rPr lang="zh-CN" altLang="en-US" b="0">
                <a:solidFill>
                  <a:schemeClr val="bg1"/>
                </a:solidFill>
                <a:ea typeface="宋体" panose="02010600030101010101" pitchFamily="2" charset="-122"/>
              </a:rPr>
              <a:t>三相线</a:t>
            </a:r>
            <a:endParaRPr lang="zh-CN" altLang="en-US" b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sp>
        <p:nvSpPr>
          <p:cNvPr id="297993" name="AutoShape 9">
            <a:extLst>
              <a:ext uri="{FF2B5EF4-FFF2-40B4-BE49-F238E27FC236}">
                <a16:creationId xmlns:a16="http://schemas.microsoft.com/office/drawing/2014/main" id="{1F5E3AEC-F779-4FE3-8743-537D3B2042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1295400"/>
            <a:ext cx="1371600" cy="685800"/>
          </a:xfrm>
          <a:prstGeom prst="wedgeRoundRectCallout">
            <a:avLst>
              <a:gd name="adj1" fmla="val 181944"/>
              <a:gd name="adj2" fmla="val 162037"/>
              <a:gd name="adj3" fmla="val 16667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0"/>
              </a:spcBef>
            </a:pPr>
            <a:r>
              <a:rPr lang="zh-CN" altLang="en-US" b="0">
                <a:solidFill>
                  <a:schemeClr val="bg1"/>
                </a:solidFill>
                <a:ea typeface="宋体" panose="02010600030101010101" pitchFamily="2" charset="-122"/>
              </a:rPr>
              <a:t>饱和液线</a:t>
            </a:r>
            <a:endParaRPr lang="zh-CN" altLang="en-US" b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sp>
        <p:nvSpPr>
          <p:cNvPr id="297992" name="AutoShape 8">
            <a:extLst>
              <a:ext uri="{FF2B5EF4-FFF2-40B4-BE49-F238E27FC236}">
                <a16:creationId xmlns:a16="http://schemas.microsoft.com/office/drawing/2014/main" id="{07A267C6-1C61-41C9-9613-E7DAE53B6C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3886200"/>
            <a:ext cx="1371600" cy="685800"/>
          </a:xfrm>
          <a:prstGeom prst="wedgeRoundRectCallout">
            <a:avLst>
              <a:gd name="adj1" fmla="val 155093"/>
              <a:gd name="adj2" fmla="val -192593"/>
              <a:gd name="adj3" fmla="val 16667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0"/>
              </a:spcBef>
            </a:pPr>
            <a:r>
              <a:rPr lang="zh-CN" altLang="en-US" b="0">
                <a:solidFill>
                  <a:schemeClr val="bg1"/>
                </a:solidFill>
                <a:ea typeface="宋体" panose="02010600030101010101" pitchFamily="2" charset="-122"/>
              </a:rPr>
              <a:t>饱和固线</a:t>
            </a:r>
            <a:endParaRPr lang="zh-CN" altLang="en-US" b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sp>
        <p:nvSpPr>
          <p:cNvPr id="297999" name="Rectangle 15">
            <a:extLst>
              <a:ext uri="{FF2B5EF4-FFF2-40B4-BE49-F238E27FC236}">
                <a16:creationId xmlns:a16="http://schemas.microsoft.com/office/drawing/2014/main" id="{0913E87C-2214-48BC-BA4D-A00A7FBE49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1050" y="4343400"/>
            <a:ext cx="4635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 i="1">
                <a:solidFill>
                  <a:schemeClr val="tx1"/>
                </a:solidFill>
                <a:ea typeface="隶书" panose="02010509060101010101" pitchFamily="49" charset="-122"/>
              </a:rPr>
              <a:t>T</a:t>
            </a:r>
          </a:p>
        </p:txBody>
      </p:sp>
      <p:sp>
        <p:nvSpPr>
          <p:cNvPr id="298014" name="AutoShape 30">
            <a:extLst>
              <a:ext uri="{FF2B5EF4-FFF2-40B4-BE49-F238E27FC236}">
                <a16:creationId xmlns:a16="http://schemas.microsoft.com/office/drawing/2014/main" id="{8CE9ED60-DAC6-4099-B443-0E06592548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1295400"/>
            <a:ext cx="1219200" cy="609600"/>
          </a:xfrm>
          <a:prstGeom prst="wedgeRoundRectCallout">
            <a:avLst>
              <a:gd name="adj1" fmla="val -203125"/>
              <a:gd name="adj2" fmla="val 107551"/>
              <a:gd name="adj3" fmla="val 16667"/>
            </a:avLst>
          </a:prstGeom>
          <a:solidFill>
            <a:srgbClr val="CCFF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zh-CN"/>
          </a:p>
        </p:txBody>
      </p:sp>
      <p:sp>
        <p:nvSpPr>
          <p:cNvPr id="298015" name="Rectangle 31">
            <a:extLst>
              <a:ext uri="{FF2B5EF4-FFF2-40B4-BE49-F238E27FC236}">
                <a16:creationId xmlns:a16="http://schemas.microsoft.com/office/drawing/2014/main" id="{0EAD07D9-ABA5-462B-89B6-3DF7966610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1309688"/>
            <a:ext cx="12509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2800" b="0">
                <a:solidFill>
                  <a:schemeClr val="bg1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临界点</a:t>
            </a:r>
          </a:p>
        </p:txBody>
      </p:sp>
      <p:sp>
        <p:nvSpPr>
          <p:cNvPr id="298016" name="Rectangle 32">
            <a:extLst>
              <a:ext uri="{FF2B5EF4-FFF2-40B4-BE49-F238E27FC236}">
                <a16:creationId xmlns:a16="http://schemas.microsoft.com/office/drawing/2014/main" id="{F95B5DDC-D360-42D2-AC9F-F84D241347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6700" y="5805488"/>
            <a:ext cx="30289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solidFill>
                  <a:srgbClr val="66FF66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一个点：</a:t>
            </a:r>
            <a:r>
              <a:rPr kumimoji="0" lang="zh-CN" altLang="en-US" sz="3200">
                <a:solidFill>
                  <a:srgbClr val="66FF66"/>
                </a:solidFill>
                <a:latin typeface="Arial Black" panose="020B0A04020102020204" pitchFamily="34" charset="0"/>
                <a:ea typeface="宋体" panose="02010600030101010101" pitchFamily="2" charset="-122"/>
                <a:hlinkClick r:id="" action="ppaction://hlinkshowjump?jump=nextslide"/>
              </a:rPr>
              <a:t>临界点</a:t>
            </a:r>
            <a:endParaRPr kumimoji="0" lang="zh-CN" altLang="en-US" sz="3200">
              <a:solidFill>
                <a:srgbClr val="66FF66"/>
              </a:solidFill>
              <a:latin typeface="Arial Black" panose="020B0A04020102020204" pitchFamily="34" charset="0"/>
              <a:ea typeface="宋体" panose="02010600030101010101" pitchFamily="2" charset="-122"/>
            </a:endParaRPr>
          </a:p>
        </p:txBody>
      </p:sp>
      <p:sp>
        <p:nvSpPr>
          <p:cNvPr id="298017" name="Oval 33">
            <a:extLst>
              <a:ext uri="{FF2B5EF4-FFF2-40B4-BE49-F238E27FC236}">
                <a16:creationId xmlns:a16="http://schemas.microsoft.com/office/drawing/2014/main" id="{1A11C490-18BA-4BBD-A102-B18EC432F9C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30688" y="2312988"/>
            <a:ext cx="139700" cy="144462"/>
          </a:xfrm>
          <a:prstGeom prst="ellipse">
            <a:avLst/>
          </a:prstGeom>
          <a:solidFill>
            <a:srgbClr val="66FF6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round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98018" name="Oval 34">
            <a:extLst>
              <a:ext uri="{FF2B5EF4-FFF2-40B4-BE49-F238E27FC236}">
                <a16:creationId xmlns:a16="http://schemas.microsoft.com/office/drawing/2014/main" id="{54F7AA02-92C1-45D6-B9A2-8126816A9A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0" y="2241550"/>
            <a:ext cx="76200" cy="76200"/>
          </a:xfrm>
          <a:prstGeom prst="ellipse">
            <a:avLst/>
          </a:prstGeom>
          <a:solidFill>
            <a:srgbClr val="FF0000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298020" name="Object 36">
            <a:extLst>
              <a:ext uri="{FF2B5EF4-FFF2-40B4-BE49-F238E27FC236}">
                <a16:creationId xmlns:a16="http://schemas.microsoft.com/office/drawing/2014/main" id="{FC28A1EB-2BBB-460F-B912-DDB54F750DFC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3276600" y="4508500"/>
          <a:ext cx="5368925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7298" name="Equation" r:id="rId5" imgW="1790640" imgH="241200" progId="Equation.DSMT4">
                  <p:embed/>
                </p:oleObj>
              </mc:Choice>
              <mc:Fallback>
                <p:oleObj name="Equation" r:id="rId5" imgW="1790640" imgH="241200" progId="Equation.DSMT4">
                  <p:embed/>
                  <p:pic>
                    <p:nvPicPr>
                      <p:cNvPr id="298020" name="Object 36">
                        <a:extLst>
                          <a:ext uri="{FF2B5EF4-FFF2-40B4-BE49-F238E27FC236}">
                            <a16:creationId xmlns:a16="http://schemas.microsoft.com/office/drawing/2014/main" id="{FC28A1EB-2BBB-460F-B912-DDB54F750DF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76600" y="4508500"/>
                        <a:ext cx="5368925" cy="72390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8022" name="Rectangle 38">
            <a:extLst>
              <a:ext uri="{FF2B5EF4-FFF2-40B4-BE49-F238E27FC236}">
                <a16:creationId xmlns:a16="http://schemas.microsoft.com/office/drawing/2014/main" id="{422FB33B-FF40-4867-9F9E-E56D24D9F2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93725"/>
            <a:ext cx="3417888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en-GB" altLang="zh-CN" sz="4000">
                <a:ea typeface="楷体_GB2312" pitchFamily="49" charset="-122"/>
              </a:rPr>
              <a:t>Saturation line</a:t>
            </a:r>
            <a:endParaRPr kumimoji="0" lang="en-US" altLang="zh-CN" sz="4000">
              <a:ea typeface="楷体_GB2312" pitchFamily="49" charset="-122"/>
            </a:endParaRPr>
          </a:p>
        </p:txBody>
      </p:sp>
      <p:sp>
        <p:nvSpPr>
          <p:cNvPr id="298023" name="Rectangle 39">
            <a:extLst>
              <a:ext uri="{FF2B5EF4-FFF2-40B4-BE49-F238E27FC236}">
                <a16:creationId xmlns:a16="http://schemas.microsoft.com/office/drawing/2014/main" id="{BDE1C293-54AC-4A48-B0DB-B69527E76F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609600"/>
            <a:ext cx="2455863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en-GB" altLang="zh-CN" sz="4000">
                <a:ea typeface="楷体_GB2312" pitchFamily="49" charset="-122"/>
              </a:rPr>
              <a:t>Triple line</a:t>
            </a:r>
            <a:endParaRPr kumimoji="0" lang="en-US" altLang="zh-CN" sz="4000">
              <a:ea typeface="楷体_GB2312" pitchFamily="49" charset="-122"/>
            </a:endParaRPr>
          </a:p>
        </p:txBody>
      </p:sp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80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80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7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7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7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7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980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980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980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980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8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8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8003" grpId="0" autoUpdateAnimBg="0"/>
      <p:bldP spid="297991" grpId="0" animBg="1" autoUpdateAnimBg="0"/>
      <p:bldP spid="297994" grpId="0" animBg="1" autoUpdateAnimBg="0"/>
      <p:bldP spid="297993" grpId="0" animBg="1" autoUpdateAnimBg="0"/>
      <p:bldP spid="297992" grpId="0" animBg="1" autoUpdateAnimBg="0"/>
      <p:bldP spid="298014" grpId="0" animBg="1" autoUpdateAnimBg="0"/>
      <p:bldP spid="298015" grpId="0" autoUpdateAnimBg="0"/>
      <p:bldP spid="298016" grpId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746" name="Rectangle 2">
            <a:extLst>
              <a:ext uri="{FF2B5EF4-FFF2-40B4-BE49-F238E27FC236}">
                <a16:creationId xmlns:a16="http://schemas.microsoft.com/office/drawing/2014/main" id="{D55B6C71-8FB4-4559-AD59-490462E4A92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42888"/>
            <a:ext cx="8001000" cy="823912"/>
          </a:xfrm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定容加热循环的计算</a:t>
            </a:r>
            <a:endParaRPr lang="zh-CN" altLang="en-US" sz="4800" b="1">
              <a:ea typeface="楷体_GB2312" pitchFamily="49" charset="-122"/>
            </a:endParaRPr>
          </a:p>
        </p:txBody>
      </p:sp>
      <p:sp>
        <p:nvSpPr>
          <p:cNvPr id="543747" name="Line 3">
            <a:extLst>
              <a:ext uri="{FF2B5EF4-FFF2-40B4-BE49-F238E27FC236}">
                <a16:creationId xmlns:a16="http://schemas.microsoft.com/office/drawing/2014/main" id="{D21A08D5-4837-431B-B7F8-367661E6AF90}"/>
              </a:ext>
            </a:extLst>
          </p:cNvPr>
          <p:cNvSpPr>
            <a:spLocks noChangeShapeType="1"/>
          </p:cNvSpPr>
          <p:nvPr/>
        </p:nvSpPr>
        <p:spPr bwMode="auto">
          <a:xfrm>
            <a:off x="5797550" y="4619625"/>
            <a:ext cx="2895600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3748" name="Line 4">
            <a:extLst>
              <a:ext uri="{FF2B5EF4-FFF2-40B4-BE49-F238E27FC236}">
                <a16:creationId xmlns:a16="http://schemas.microsoft.com/office/drawing/2014/main" id="{F3E9D039-D8FA-40A7-8EA7-DF54706C1B3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97550" y="1190625"/>
            <a:ext cx="0" cy="34290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3749" name="Line 5">
            <a:extLst>
              <a:ext uri="{FF2B5EF4-FFF2-40B4-BE49-F238E27FC236}">
                <a16:creationId xmlns:a16="http://schemas.microsoft.com/office/drawing/2014/main" id="{6CD9EFA1-0C7C-487A-B7FE-AF92489014DF}"/>
              </a:ext>
            </a:extLst>
          </p:cNvPr>
          <p:cNvSpPr>
            <a:spLocks noChangeShapeType="1"/>
          </p:cNvSpPr>
          <p:nvPr/>
        </p:nvSpPr>
        <p:spPr bwMode="auto">
          <a:xfrm>
            <a:off x="6788150" y="3124200"/>
            <a:ext cx="0" cy="655638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3750" name="Line 6">
            <a:extLst>
              <a:ext uri="{FF2B5EF4-FFF2-40B4-BE49-F238E27FC236}">
                <a16:creationId xmlns:a16="http://schemas.microsoft.com/office/drawing/2014/main" id="{0A15749B-E236-4489-A8F3-9C35A7501C75}"/>
              </a:ext>
            </a:extLst>
          </p:cNvPr>
          <p:cNvSpPr>
            <a:spLocks noChangeShapeType="1"/>
          </p:cNvSpPr>
          <p:nvPr/>
        </p:nvSpPr>
        <p:spPr bwMode="auto">
          <a:xfrm>
            <a:off x="8540750" y="1900238"/>
            <a:ext cx="0" cy="701675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3751" name="Freeform 7">
            <a:extLst>
              <a:ext uri="{FF2B5EF4-FFF2-40B4-BE49-F238E27FC236}">
                <a16:creationId xmlns:a16="http://schemas.microsoft.com/office/drawing/2014/main" id="{152BE0A0-EE3C-4A2D-AA71-3C1439B89CB0}"/>
              </a:ext>
            </a:extLst>
          </p:cNvPr>
          <p:cNvSpPr>
            <a:spLocks/>
          </p:cNvSpPr>
          <p:nvPr/>
        </p:nvSpPr>
        <p:spPr bwMode="auto">
          <a:xfrm>
            <a:off x="6788150" y="2562225"/>
            <a:ext cx="1752600" cy="1219200"/>
          </a:xfrm>
          <a:custGeom>
            <a:avLst/>
            <a:gdLst>
              <a:gd name="T0" fmla="*/ 0 w 1104"/>
              <a:gd name="T1" fmla="*/ 768 h 768"/>
              <a:gd name="T2" fmla="*/ 624 w 1104"/>
              <a:gd name="T3" fmla="*/ 528 h 768"/>
              <a:gd name="T4" fmla="*/ 1104 w 1104"/>
              <a:gd name="T5" fmla="*/ 0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04" h="768">
                <a:moveTo>
                  <a:pt x="0" y="768"/>
                </a:moveTo>
                <a:cubicBezTo>
                  <a:pt x="220" y="712"/>
                  <a:pt x="440" y="656"/>
                  <a:pt x="624" y="528"/>
                </a:cubicBezTo>
                <a:cubicBezTo>
                  <a:pt x="808" y="400"/>
                  <a:pt x="956" y="200"/>
                  <a:pt x="1104" y="0"/>
                </a:cubicBezTo>
              </a:path>
            </a:pathLst>
          </a:custGeom>
          <a:noFill/>
          <a:ln w="38100" cap="sq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3752" name="Rectangle 8">
            <a:extLst>
              <a:ext uri="{FF2B5EF4-FFF2-40B4-BE49-F238E27FC236}">
                <a16:creationId xmlns:a16="http://schemas.microsoft.com/office/drawing/2014/main" id="{BB44BB6C-8C38-4FE2-A25A-76160F2A72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8250" y="35052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543753" name="Rectangle 9">
            <a:extLst>
              <a:ext uri="{FF2B5EF4-FFF2-40B4-BE49-F238E27FC236}">
                <a16:creationId xmlns:a16="http://schemas.microsoft.com/office/drawing/2014/main" id="{DE374FB8-EB00-4E13-8937-DAD13219D8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4450" y="25908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543754" name="Rectangle 10">
            <a:extLst>
              <a:ext uri="{FF2B5EF4-FFF2-40B4-BE49-F238E27FC236}">
                <a16:creationId xmlns:a16="http://schemas.microsoft.com/office/drawing/2014/main" id="{39B9E505-367B-4DFB-BCC3-820692E83C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8050" y="13716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543755" name="Rectangle 11">
            <a:extLst>
              <a:ext uri="{FF2B5EF4-FFF2-40B4-BE49-F238E27FC236}">
                <a16:creationId xmlns:a16="http://schemas.microsoft.com/office/drawing/2014/main" id="{43E082FB-D895-42F8-8108-4438F0E70A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04250" y="23622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543756" name="Rectangle 12">
            <a:extLst>
              <a:ext uri="{FF2B5EF4-FFF2-40B4-BE49-F238E27FC236}">
                <a16:creationId xmlns:a16="http://schemas.microsoft.com/office/drawing/2014/main" id="{B17C1328-8001-47F5-9031-AF6FCD814E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07013" y="1143000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T</a:t>
            </a:r>
          </a:p>
        </p:txBody>
      </p:sp>
      <p:sp>
        <p:nvSpPr>
          <p:cNvPr id="543757" name="Rectangle 13">
            <a:extLst>
              <a:ext uri="{FF2B5EF4-FFF2-40B4-BE49-F238E27FC236}">
                <a16:creationId xmlns:a16="http://schemas.microsoft.com/office/drawing/2014/main" id="{C9C5831C-092B-4714-9203-F80712B04F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75663" y="4648200"/>
            <a:ext cx="3429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543758" name="Freeform 14">
            <a:extLst>
              <a:ext uri="{FF2B5EF4-FFF2-40B4-BE49-F238E27FC236}">
                <a16:creationId xmlns:a16="http://schemas.microsoft.com/office/drawing/2014/main" id="{1EDB45DD-FDBD-4C12-97D0-60226632CC51}"/>
              </a:ext>
            </a:extLst>
          </p:cNvPr>
          <p:cNvSpPr>
            <a:spLocks/>
          </p:cNvSpPr>
          <p:nvPr/>
        </p:nvSpPr>
        <p:spPr bwMode="auto">
          <a:xfrm>
            <a:off x="6788150" y="1876425"/>
            <a:ext cx="1752600" cy="1219200"/>
          </a:xfrm>
          <a:custGeom>
            <a:avLst/>
            <a:gdLst>
              <a:gd name="T0" fmla="*/ 0 w 1104"/>
              <a:gd name="T1" fmla="*/ 768 h 768"/>
              <a:gd name="T2" fmla="*/ 624 w 1104"/>
              <a:gd name="T3" fmla="*/ 528 h 768"/>
              <a:gd name="T4" fmla="*/ 1104 w 1104"/>
              <a:gd name="T5" fmla="*/ 0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04" h="768">
                <a:moveTo>
                  <a:pt x="0" y="768"/>
                </a:moveTo>
                <a:cubicBezTo>
                  <a:pt x="220" y="712"/>
                  <a:pt x="440" y="656"/>
                  <a:pt x="624" y="528"/>
                </a:cubicBezTo>
                <a:cubicBezTo>
                  <a:pt x="808" y="400"/>
                  <a:pt x="956" y="200"/>
                  <a:pt x="1104" y="0"/>
                </a:cubicBezTo>
              </a:path>
            </a:pathLst>
          </a:custGeom>
          <a:noFill/>
          <a:ln w="38100" cap="sq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3759" name="Rectangle 15">
            <a:extLst>
              <a:ext uri="{FF2B5EF4-FFF2-40B4-BE49-F238E27FC236}">
                <a16:creationId xmlns:a16="http://schemas.microsoft.com/office/drawing/2014/main" id="{21291BE3-21AF-4F2B-95D4-6D0D060490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1173163"/>
            <a:ext cx="1408113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吸热量</a:t>
            </a:r>
          </a:p>
        </p:txBody>
      </p:sp>
      <p:graphicFrame>
        <p:nvGraphicFramePr>
          <p:cNvPr id="543760" name="Object 16">
            <a:extLst>
              <a:ext uri="{FF2B5EF4-FFF2-40B4-BE49-F238E27FC236}">
                <a16:creationId xmlns:a16="http://schemas.microsoft.com/office/drawing/2014/main" id="{5B365F60-41F1-4E68-B18F-B503B226224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66800" y="1905000"/>
          <a:ext cx="2613025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813" name="Equation" r:id="rId3" imgW="965160" imgH="253800" progId="Equation.DSMT4">
                  <p:embed/>
                </p:oleObj>
              </mc:Choice>
              <mc:Fallback>
                <p:oleObj name="Equation" r:id="rId3" imgW="965160" imgH="253800" progId="Equation.DSMT4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" y="1905000"/>
                        <a:ext cx="2613025" cy="68580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3761" name="Rectangle 17">
            <a:extLst>
              <a:ext uri="{FF2B5EF4-FFF2-40B4-BE49-F238E27FC236}">
                <a16:creationId xmlns:a16="http://schemas.microsoft.com/office/drawing/2014/main" id="{488A85BE-46DB-4C2D-A469-89967B1CCA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5613" y="2773363"/>
            <a:ext cx="358298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放热量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(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取绝对值）</a:t>
            </a:r>
          </a:p>
        </p:txBody>
      </p:sp>
      <p:graphicFrame>
        <p:nvGraphicFramePr>
          <p:cNvPr id="543762" name="Object 18">
            <a:extLst>
              <a:ext uri="{FF2B5EF4-FFF2-40B4-BE49-F238E27FC236}">
                <a16:creationId xmlns:a16="http://schemas.microsoft.com/office/drawing/2014/main" id="{24C92CFA-B4C3-4A8B-8D94-E910EDB6E6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49338" y="3733800"/>
          <a:ext cx="264795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814" name="Equation" r:id="rId5" imgW="977760" imgH="253800" progId="Equation.DSMT4">
                  <p:embed/>
                </p:oleObj>
              </mc:Choice>
              <mc:Fallback>
                <p:oleObj name="Equation" r:id="rId5" imgW="977760" imgH="253800" progId="Equation.DSMT4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9338" y="3733800"/>
                        <a:ext cx="2647950" cy="68580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3763" name="Rectangle 19">
            <a:extLst>
              <a:ext uri="{FF2B5EF4-FFF2-40B4-BE49-F238E27FC236}">
                <a16:creationId xmlns:a16="http://schemas.microsoft.com/office/drawing/2014/main" id="{66277423-1F55-4D81-B5C3-1665672661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788" y="4437063"/>
            <a:ext cx="1403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热效率</a:t>
            </a:r>
          </a:p>
        </p:txBody>
      </p:sp>
      <p:graphicFrame>
        <p:nvGraphicFramePr>
          <p:cNvPr id="543764" name="Object 20">
            <a:extLst>
              <a:ext uri="{FF2B5EF4-FFF2-40B4-BE49-F238E27FC236}">
                <a16:creationId xmlns:a16="http://schemas.microsoft.com/office/drawing/2014/main" id="{14B33791-979C-41FE-B480-265E67D43D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6680892"/>
              </p:ext>
            </p:extLst>
          </p:nvPr>
        </p:nvGraphicFramePr>
        <p:xfrm>
          <a:off x="962819" y="5084762"/>
          <a:ext cx="6151562" cy="1165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815" name="Equation" r:id="rId7" imgW="2273040" imgH="431640" progId="Equation.DSMT4">
                  <p:embed/>
                </p:oleObj>
              </mc:Choice>
              <mc:Fallback>
                <p:oleObj name="Equation" r:id="rId7" imgW="2273040" imgH="431640" progId="Equation.DSMT4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2819" y="5084762"/>
                        <a:ext cx="6151562" cy="1165225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37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37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437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437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437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437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437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437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437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437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437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437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3759" grpId="0" autoUpdateAnimBg="0"/>
      <p:bldP spid="543761" grpId="0" autoUpdateAnimBg="0"/>
      <p:bldP spid="543763" grpId="0" autoUpdateAnimBg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002" name="Rectangle 2">
            <a:extLst>
              <a:ext uri="{FF2B5EF4-FFF2-40B4-BE49-F238E27FC236}">
                <a16:creationId xmlns:a16="http://schemas.microsoft.com/office/drawing/2014/main" id="{633F26FD-BE9F-4EBD-AE7F-D6320E6AB65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7772400" cy="823913"/>
          </a:xfrm>
          <a:noFill/>
          <a:ln/>
        </p:spPr>
        <p:txBody>
          <a:bodyPr/>
          <a:lstStyle/>
          <a:p>
            <a:r>
              <a:rPr lang="zh-CN" altLang="zh-CN" sz="4800" b="1">
                <a:ea typeface="楷体_GB2312" pitchFamily="49" charset="-122"/>
              </a:rPr>
              <a:t>临界点</a:t>
            </a:r>
            <a:r>
              <a:rPr lang="zh-CN" altLang="en-GB" sz="4800" b="1">
                <a:latin typeface="Times New Roman" panose="02020603050405020304" pitchFamily="18" charset="0"/>
                <a:ea typeface="楷体_GB2312" pitchFamily="49" charset="-122"/>
              </a:rPr>
              <a:t>C</a:t>
            </a:r>
            <a:r>
              <a:rPr lang="en-GB" altLang="zh-CN" sz="4800" b="1">
                <a:latin typeface="Times New Roman" panose="02020603050405020304" pitchFamily="18" charset="0"/>
                <a:ea typeface="楷体_GB2312" pitchFamily="49" charset="-122"/>
              </a:rPr>
              <a:t>ritical point</a:t>
            </a:r>
            <a:endParaRPr lang="en-US" altLang="zh-CN" sz="4800" b="1"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graphicFrame>
        <p:nvGraphicFramePr>
          <p:cNvPr id="384003" name="Object 3">
            <a:extLst>
              <a:ext uri="{FF2B5EF4-FFF2-40B4-BE49-F238E27FC236}">
                <a16:creationId xmlns:a16="http://schemas.microsoft.com/office/drawing/2014/main" id="{205CFA98-6240-4333-9140-A3FDACC9BFC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81200" y="3933825"/>
          <a:ext cx="5568950" cy="222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8322" name="Equation" r:id="rId3" imgW="1803240" imgH="825480" progId="Equation.DSMT4">
                  <p:embed/>
                </p:oleObj>
              </mc:Choice>
              <mc:Fallback>
                <p:oleObj name="Equation" r:id="rId3" imgW="1803240" imgH="825480" progId="Equation.DSMT4">
                  <p:embed/>
                  <p:pic>
                    <p:nvPicPr>
                      <p:cNvPr id="384003" name="Object 3">
                        <a:extLst>
                          <a:ext uri="{FF2B5EF4-FFF2-40B4-BE49-F238E27FC236}">
                            <a16:creationId xmlns:a16="http://schemas.microsoft.com/office/drawing/2014/main" id="{205CFA98-6240-4333-9140-A3FDACC9BFC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81200" y="3933825"/>
                        <a:ext cx="5568950" cy="2227263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4004" name="Text Box 4">
            <a:extLst>
              <a:ext uri="{FF2B5EF4-FFF2-40B4-BE49-F238E27FC236}">
                <a16:creationId xmlns:a16="http://schemas.microsoft.com/office/drawing/2014/main" id="{1FCC0E50-09C3-4578-816B-204F0E9AE4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4005263"/>
            <a:ext cx="1171575" cy="2041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 dirty="0">
                <a:solidFill>
                  <a:srgbClr val="FFFF00"/>
                </a:solidFill>
                <a:ea typeface="宋体" panose="02010600030101010101" pitchFamily="2" charset="-122"/>
              </a:rPr>
              <a:t>水的临界点状态</a:t>
            </a:r>
            <a:endParaRPr lang="zh-CN" altLang="en-US" sz="3200" dirty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sp>
        <p:nvSpPr>
          <p:cNvPr id="384005" name="Text Box 5">
            <a:extLst>
              <a:ext uri="{FF2B5EF4-FFF2-40B4-BE49-F238E27FC236}">
                <a16:creationId xmlns:a16="http://schemas.microsoft.com/office/drawing/2014/main" id="{C635ACFA-8747-42BB-9A21-10303D4CA1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200" y="1268413"/>
            <a:ext cx="54864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饱和液线与饱和气线的交点</a:t>
            </a:r>
          </a:p>
        </p:txBody>
      </p:sp>
      <p:sp>
        <p:nvSpPr>
          <p:cNvPr id="384006" name="Text Box 6">
            <a:extLst>
              <a:ext uri="{FF2B5EF4-FFF2-40B4-BE49-F238E27FC236}">
                <a16:creationId xmlns:a16="http://schemas.microsoft.com/office/drawing/2014/main" id="{03A610B3-5444-4822-9068-AE0824A484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801813"/>
            <a:ext cx="48768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气液两相共存的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p</a:t>
            </a:r>
            <a:r>
              <a:rPr lang="en-US" altLang="zh-CN" sz="3200" baseline="-25000">
                <a:solidFill>
                  <a:srgbClr val="66FF66"/>
                </a:solidFill>
                <a:ea typeface="宋体" panose="02010600030101010101" pitchFamily="2" charset="-122"/>
              </a:rPr>
              <a:t>max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</a:rPr>
              <a:t>,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</a:rPr>
              <a:t>T</a:t>
            </a:r>
            <a:r>
              <a:rPr lang="en-US" altLang="zh-CN" sz="3200" baseline="-25000">
                <a:solidFill>
                  <a:srgbClr val="66FF66"/>
                </a:solidFill>
                <a:ea typeface="宋体" panose="02010600030101010101" pitchFamily="2" charset="-122"/>
              </a:rPr>
              <a:t>max</a:t>
            </a:r>
          </a:p>
        </p:txBody>
      </p:sp>
      <p:sp>
        <p:nvSpPr>
          <p:cNvPr id="384007" name="Text Box 7">
            <a:extLst>
              <a:ext uri="{FF2B5EF4-FFF2-40B4-BE49-F238E27FC236}">
                <a16:creationId xmlns:a16="http://schemas.microsoft.com/office/drawing/2014/main" id="{F10C5C38-C01C-4F87-B615-38366C370B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2806700"/>
            <a:ext cx="3048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等温线是鞍点</a:t>
            </a:r>
          </a:p>
        </p:txBody>
      </p:sp>
      <p:graphicFrame>
        <p:nvGraphicFramePr>
          <p:cNvPr id="384008" name="Object 8">
            <a:extLst>
              <a:ext uri="{FF2B5EF4-FFF2-40B4-BE49-F238E27FC236}">
                <a16:creationId xmlns:a16="http://schemas.microsoft.com/office/drawing/2014/main" id="{B5F78C08-ACBB-4B0F-8FE7-362D79F35E8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286250" y="2459038"/>
          <a:ext cx="4629150" cy="1370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8323" name="Equation" r:id="rId5" imgW="1498320" imgH="507960" progId="Equation.DSMT4">
                  <p:embed/>
                </p:oleObj>
              </mc:Choice>
              <mc:Fallback>
                <p:oleObj name="Equation" r:id="rId5" imgW="1498320" imgH="507960" progId="Equation.DSMT4">
                  <p:embed/>
                  <p:pic>
                    <p:nvPicPr>
                      <p:cNvPr id="384008" name="Object 8">
                        <a:extLst>
                          <a:ext uri="{FF2B5EF4-FFF2-40B4-BE49-F238E27FC236}">
                            <a16:creationId xmlns:a16="http://schemas.microsoft.com/office/drawing/2014/main" id="{B5F78C08-ACBB-4B0F-8FE7-362D79F35E8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86250" y="2459038"/>
                        <a:ext cx="4629150" cy="1370012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4010" name="AutoShape 10">
            <a:extLst>
              <a:ext uri="{FF2B5EF4-FFF2-40B4-BE49-F238E27FC236}">
                <a16:creationId xmlns:a16="http://schemas.microsoft.com/office/drawing/2014/main" id="{DF741CB4-1F54-49AA-A10A-762B8EE2BED8}"/>
              </a:ext>
            </a:extLst>
          </p:cNvPr>
          <p:cNvSpPr>
            <a:spLocks/>
          </p:cNvSpPr>
          <p:nvPr/>
        </p:nvSpPr>
        <p:spPr bwMode="auto">
          <a:xfrm>
            <a:off x="1331913" y="1484313"/>
            <a:ext cx="147637" cy="1684337"/>
          </a:xfrm>
          <a:prstGeom prst="leftBrace">
            <a:avLst>
              <a:gd name="adj1" fmla="val 95072"/>
              <a:gd name="adj2" fmla="val 50000"/>
            </a:avLst>
          </a:prstGeom>
          <a:noFill/>
          <a:ln w="381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84011" name="Rectangle 11">
            <a:extLst>
              <a:ext uri="{FF2B5EF4-FFF2-40B4-BE49-F238E27FC236}">
                <a16:creationId xmlns:a16="http://schemas.microsoft.com/office/drawing/2014/main" id="{B6CC93EA-C6BA-4DF4-B64C-3B13092C5D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1589088"/>
            <a:ext cx="762000" cy="1554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rgbClr val="FFFF00"/>
                </a:solidFill>
                <a:ea typeface="宋体" panose="02010600030101010101" pitchFamily="2" charset="-122"/>
              </a:rPr>
              <a:t>临界点</a:t>
            </a:r>
          </a:p>
        </p:txBody>
      </p:sp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40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40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840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840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840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840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840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840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840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840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840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840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1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3" dur="500"/>
                                        <p:tgtEl>
                                          <p:spTgt spid="384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4004" grpId="0" autoUpdateAnimBg="0"/>
      <p:bldP spid="384005" grpId="0" autoUpdateAnimBg="0"/>
      <p:bldP spid="384006" grpId="0" autoUpdateAnimBg="0"/>
      <p:bldP spid="384007" grpId="0" autoUpdateAnimBg="0"/>
      <p:bldP spid="384011" grpId="0" autoUpdateAnimBg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986" name="Rectangle 1026">
            <a:extLst>
              <a:ext uri="{FF2B5EF4-FFF2-40B4-BE49-F238E27FC236}">
                <a16:creationId xmlns:a16="http://schemas.microsoft.com/office/drawing/2014/main" id="{7CBD3D67-E263-4F9F-9374-EBC5EE9142A5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685800" y="1981200"/>
            <a:ext cx="3814763" cy="4114800"/>
          </a:xfrm>
        </p:spPr>
        <p:txBody>
          <a:bodyPr/>
          <a:lstStyle/>
          <a:p>
            <a:pPr>
              <a:lnSpc>
                <a:spcPct val="90000"/>
              </a:lnSpc>
              <a:buFontTx/>
              <a:buNone/>
            </a:pPr>
            <a:endParaRPr lang="en-US" altLang="zh-CN" sz="3600"/>
          </a:p>
          <a:p>
            <a:pPr>
              <a:lnSpc>
                <a:spcPct val="90000"/>
              </a:lnSpc>
              <a:buFontTx/>
              <a:buNone/>
            </a:pPr>
            <a:endParaRPr lang="en-US" altLang="zh-CN" sz="3600"/>
          </a:p>
          <a:p>
            <a:pPr>
              <a:lnSpc>
                <a:spcPct val="90000"/>
              </a:lnSpc>
              <a:buFontTx/>
              <a:buNone/>
            </a:pPr>
            <a:endParaRPr lang="en-US" altLang="zh-CN" sz="3600"/>
          </a:p>
          <a:p>
            <a:pPr>
              <a:lnSpc>
                <a:spcPct val="90000"/>
              </a:lnSpc>
              <a:buFontTx/>
              <a:buNone/>
            </a:pPr>
            <a:endParaRPr lang="en-US" altLang="zh-CN" sz="3600"/>
          </a:p>
          <a:p>
            <a:pPr>
              <a:lnSpc>
                <a:spcPct val="90000"/>
              </a:lnSpc>
              <a:buFontTx/>
              <a:buNone/>
            </a:pPr>
            <a:endParaRPr lang="en-US" altLang="zh-CN" sz="3600"/>
          </a:p>
          <a:p>
            <a:pPr>
              <a:lnSpc>
                <a:spcPct val="90000"/>
              </a:lnSpc>
              <a:buFontTx/>
              <a:buNone/>
            </a:pPr>
            <a:endParaRPr lang="en-US" altLang="zh-CN" sz="2800"/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zh-CN" sz="2800"/>
              <a:t> 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altLang="zh-CN" sz="280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425987" name="Picture 1027">
            <a:extLst>
              <a:ext uri="{FF2B5EF4-FFF2-40B4-BE49-F238E27FC236}">
                <a16:creationId xmlns:a16="http://schemas.microsoft.com/office/drawing/2014/main" id="{05209D9E-6798-4F73-B1DC-32DF2EC51465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708" y="1410139"/>
            <a:ext cx="5334000" cy="35353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425988" name="Rectangle 1028">
            <a:extLst>
              <a:ext uri="{FF2B5EF4-FFF2-40B4-BE49-F238E27FC236}">
                <a16:creationId xmlns:a16="http://schemas.microsoft.com/office/drawing/2014/main" id="{49AE1618-76C6-4A00-A717-E3C8D5C2C4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395288"/>
            <a:ext cx="7772400" cy="823912"/>
          </a:xfrm>
          <a:noFill/>
          <a:ln/>
        </p:spPr>
        <p:txBody>
          <a:bodyPr/>
          <a:lstStyle/>
          <a:p>
            <a:r>
              <a:rPr lang="zh-CN" altLang="en-US" sz="4800" b="1">
                <a:latin typeface="楷体_GB2312" pitchFamily="49" charset="-122"/>
                <a:ea typeface="楷体_GB2312" pitchFamily="49" charset="-122"/>
              </a:rPr>
              <a:t>临界乳光实验</a:t>
            </a:r>
          </a:p>
        </p:txBody>
      </p:sp>
      <p:pic>
        <p:nvPicPr>
          <p:cNvPr id="425989" name="Picture 1029">
            <a:extLst>
              <a:ext uri="{FF2B5EF4-FFF2-40B4-BE49-F238E27FC236}">
                <a16:creationId xmlns:a16="http://schemas.microsoft.com/office/drawing/2014/main" id="{7C158356-8E80-41B0-85C2-EF4D858C6D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108" y="2019739"/>
            <a:ext cx="4038600" cy="294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Box 4">
            <a:extLst>
              <a:ext uri="{FF2B5EF4-FFF2-40B4-BE49-F238E27FC236}">
                <a16:creationId xmlns:a16="http://schemas.microsoft.com/office/drawing/2014/main" id="{316C0C4A-3D08-4E78-9D64-AAD13A1D61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528" y="5005625"/>
            <a:ext cx="7416824" cy="17235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514350" indent="-514350" algn="l">
              <a:spcBef>
                <a:spcPct val="50000"/>
              </a:spcBef>
              <a:buAutoNum type="arabicPeriod"/>
            </a:pP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热浴控温</a:t>
            </a:r>
            <a:endParaRPr lang="en-US" altLang="zh-CN" sz="3200" dirty="0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514350" indent="-514350" algn="l">
              <a:spcBef>
                <a:spcPts val="600"/>
              </a:spcBef>
              <a:buFontTx/>
              <a:buAutoNum type="arabicPeriod"/>
            </a:pP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冲入气液共存的物质</a:t>
            </a:r>
          </a:p>
          <a:p>
            <a:pPr marL="514350" indent="-514350" algn="l">
              <a:spcBef>
                <a:spcPts val="600"/>
              </a:spcBef>
              <a:buAutoNum type="arabicPeriod"/>
            </a:pP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实验件中压力达到临界点，逐渐加热</a:t>
            </a:r>
            <a:endParaRPr lang="en-US" altLang="zh-CN" sz="3200" dirty="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utoUpdateAnimBg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upercritical fluids">
            <a:hlinkClick r:id="" action="ppaction://media"/>
            <a:extLst>
              <a:ext uri="{FF2B5EF4-FFF2-40B4-BE49-F238E27FC236}">
                <a16:creationId xmlns:a16="http://schemas.microsoft.com/office/drawing/2014/main" id="{7573CE63-868B-41C5-83ED-899187856B4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97187.333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8" y="1484784"/>
            <a:ext cx="9144000" cy="5143500"/>
          </a:xfrm>
          <a:prstGeom prst="rect">
            <a:avLst/>
          </a:prstGeom>
        </p:spPr>
      </p:pic>
      <p:sp>
        <p:nvSpPr>
          <p:cNvPr id="6" name="Rectangle 1028">
            <a:extLst>
              <a:ext uri="{FF2B5EF4-FFF2-40B4-BE49-F238E27FC236}">
                <a16:creationId xmlns:a16="http://schemas.microsoft.com/office/drawing/2014/main" id="{E9468815-41EE-4056-BE00-4FC516BC88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395288"/>
            <a:ext cx="7772400" cy="823912"/>
          </a:xfrm>
          <a:noFill/>
          <a:ln/>
        </p:spPr>
        <p:txBody>
          <a:bodyPr/>
          <a:lstStyle/>
          <a:p>
            <a:r>
              <a:rPr lang="zh-CN" altLang="en-US" sz="4800" b="1">
                <a:latin typeface="楷体_GB2312" pitchFamily="49" charset="-122"/>
                <a:ea typeface="楷体_GB2312" pitchFamily="49" charset="-122"/>
              </a:rPr>
              <a:t>临界乳光实验</a:t>
            </a:r>
          </a:p>
        </p:txBody>
      </p:sp>
    </p:spTree>
    <p:extLst>
      <p:ext uri="{BB962C8B-B14F-4D97-AF65-F5344CB8AC3E}">
        <p14:creationId xmlns:p14="http://schemas.microsoft.com/office/powerpoint/2010/main" val="1954607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9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8">
            <a:extLst>
              <a:ext uri="{FF2B5EF4-FFF2-40B4-BE49-F238E27FC236}">
                <a16:creationId xmlns:a16="http://schemas.microsoft.com/office/drawing/2014/main" id="{1B2DCD4C-B98B-4DB3-BE1D-66D9E0565C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219200"/>
            <a:ext cx="4191000" cy="3857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4">
            <a:extLst>
              <a:ext uri="{FF2B5EF4-FFF2-40B4-BE49-F238E27FC236}">
                <a16:creationId xmlns:a16="http://schemas.microsoft.com/office/drawing/2014/main" id="{AE993473-AA2B-4452-BE8C-64ADC9F6E0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" y="334963"/>
            <a:ext cx="8077200" cy="701675"/>
          </a:xfrm>
          <a:noFill/>
          <a:ln/>
        </p:spPr>
        <p:txBody>
          <a:bodyPr/>
          <a:lstStyle/>
          <a:p>
            <a:r>
              <a:rPr lang="zh-CN" altLang="en-US" sz="4000" b="1" dirty="0">
                <a:ea typeface="楷体_GB2312" pitchFamily="49" charset="-122"/>
              </a:rPr>
              <a:t>水的热力学面</a:t>
            </a:r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D5B27710-F0B0-46E8-ACEC-1DA19ECF9C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9450" y="1797050"/>
            <a:ext cx="4127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 i="1" dirty="0">
                <a:solidFill>
                  <a:schemeClr val="tx1"/>
                </a:solidFill>
                <a:ea typeface="隶书" panose="02010509060101010101" pitchFamily="49" charset="-122"/>
              </a:rPr>
              <a:t>p</a:t>
            </a:r>
          </a:p>
        </p:txBody>
      </p:sp>
      <p:sp>
        <p:nvSpPr>
          <p:cNvPr id="7" name="Rectangle 14">
            <a:extLst>
              <a:ext uri="{FF2B5EF4-FFF2-40B4-BE49-F238E27FC236}">
                <a16:creationId xmlns:a16="http://schemas.microsoft.com/office/drawing/2014/main" id="{FCC61F2D-B588-45C4-8814-9D00D8C3B8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3650" y="4800600"/>
            <a:ext cx="3873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 i="1">
                <a:solidFill>
                  <a:schemeClr val="tx1"/>
                </a:solidFill>
                <a:ea typeface="隶书" panose="02010509060101010101" pitchFamily="49" charset="-122"/>
              </a:rPr>
              <a:t>v</a:t>
            </a:r>
          </a:p>
        </p:txBody>
      </p:sp>
      <p:sp>
        <p:nvSpPr>
          <p:cNvPr id="10" name="Rectangle 15">
            <a:extLst>
              <a:ext uri="{FF2B5EF4-FFF2-40B4-BE49-F238E27FC236}">
                <a16:creationId xmlns:a16="http://schemas.microsoft.com/office/drawing/2014/main" id="{6E6FF9E3-4801-4CB0-A17D-A8A6673C12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1050" y="4343400"/>
            <a:ext cx="4635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 i="1">
                <a:solidFill>
                  <a:schemeClr val="tx1"/>
                </a:solidFill>
                <a:ea typeface="隶书" panose="02010509060101010101" pitchFamily="49" charset="-122"/>
              </a:rPr>
              <a:t>T</a:t>
            </a:r>
          </a:p>
        </p:txBody>
      </p:sp>
      <p:sp>
        <p:nvSpPr>
          <p:cNvPr id="11" name="Oval 33">
            <a:extLst>
              <a:ext uri="{FF2B5EF4-FFF2-40B4-BE49-F238E27FC236}">
                <a16:creationId xmlns:a16="http://schemas.microsoft.com/office/drawing/2014/main" id="{F7DA004D-D356-4EEC-B092-4FEDDE535B5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30688" y="2312988"/>
            <a:ext cx="139700" cy="144462"/>
          </a:xfrm>
          <a:prstGeom prst="ellipse">
            <a:avLst/>
          </a:prstGeom>
          <a:solidFill>
            <a:srgbClr val="66FF6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round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" name="Oval 34">
            <a:extLst>
              <a:ext uri="{FF2B5EF4-FFF2-40B4-BE49-F238E27FC236}">
                <a16:creationId xmlns:a16="http://schemas.microsoft.com/office/drawing/2014/main" id="{1BE49311-DEC2-4114-B7BB-D004064F8B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0" y="2241550"/>
            <a:ext cx="76200" cy="76200"/>
          </a:xfrm>
          <a:prstGeom prst="ellipse">
            <a:avLst/>
          </a:prstGeom>
          <a:solidFill>
            <a:srgbClr val="FF0000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833A440-DBEE-498D-8403-70AEB527A396}"/>
              </a:ext>
            </a:extLst>
          </p:cNvPr>
          <p:cNvSpPr txBox="1"/>
          <p:nvPr/>
        </p:nvSpPr>
        <p:spPr>
          <a:xfrm>
            <a:off x="2080401" y="5614501"/>
            <a:ext cx="24915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600" dirty="0">
                <a:solidFill>
                  <a:schemeClr val="tx1"/>
                </a:solidFill>
                <a:ea typeface="华文中宋" panose="02010600040101010101" pitchFamily="2" charset="-122"/>
              </a:rPr>
              <a:t>立体图</a:t>
            </a:r>
            <a:endParaRPr lang="zh-CN" altLang="en-US" sz="3600" dirty="0">
              <a:solidFill>
                <a:schemeClr val="tx1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8F4AC73-DAB6-470F-8B52-3BE356437AF7}"/>
              </a:ext>
            </a:extLst>
          </p:cNvPr>
          <p:cNvSpPr txBox="1"/>
          <p:nvPr/>
        </p:nvSpPr>
        <p:spPr>
          <a:xfrm>
            <a:off x="4694429" y="5611608"/>
            <a:ext cx="23691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600" dirty="0">
                <a:solidFill>
                  <a:schemeClr val="tx1"/>
                </a:solidFill>
                <a:ea typeface="华文中宋" panose="02010600040101010101" pitchFamily="2" charset="-122"/>
              </a:rPr>
              <a:t>平面图</a:t>
            </a:r>
            <a:endParaRPr lang="zh-CN" altLang="en-US" sz="3600" dirty="0"/>
          </a:p>
        </p:txBody>
      </p:sp>
      <p:sp>
        <p:nvSpPr>
          <p:cNvPr id="16" name="箭头: 右 15">
            <a:extLst>
              <a:ext uri="{FF2B5EF4-FFF2-40B4-BE49-F238E27FC236}">
                <a16:creationId xmlns:a16="http://schemas.microsoft.com/office/drawing/2014/main" id="{84B72B38-5300-4738-B9E6-4D08EAF6CFA6}"/>
              </a:ext>
            </a:extLst>
          </p:cNvPr>
          <p:cNvSpPr/>
          <p:nvPr/>
        </p:nvSpPr>
        <p:spPr bwMode="auto">
          <a:xfrm>
            <a:off x="4229100" y="5805264"/>
            <a:ext cx="630932" cy="293911"/>
          </a:xfrm>
          <a:prstGeom prst="rightArrow">
            <a:avLst/>
          </a:prstGeom>
          <a:solidFill>
            <a:schemeClr val="accent1"/>
          </a:solidFill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1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7530381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30" name="Rectangle 2">
            <a:extLst>
              <a:ext uri="{FF2B5EF4-FFF2-40B4-BE49-F238E27FC236}">
                <a16:creationId xmlns:a16="http://schemas.microsoft.com/office/drawing/2014/main" id="{9C9BE7EE-A810-486E-BD39-EC414897C36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28600"/>
            <a:ext cx="8382000" cy="762000"/>
          </a:xfrm>
          <a:noFill/>
          <a:ln/>
        </p:spPr>
        <p:txBody>
          <a:bodyPr/>
          <a:lstStyle/>
          <a:p>
            <a:r>
              <a:rPr lang="zh-CN" altLang="en-US" b="1">
                <a:ea typeface="楷体_GB2312" pitchFamily="49" charset="-122"/>
              </a:rPr>
              <a:t>纯物质的</a:t>
            </a:r>
            <a:r>
              <a:rPr lang="en-US" altLang="zh-CN" b="1" i="1">
                <a:ea typeface="楷体_GB2312" pitchFamily="49" charset="-122"/>
              </a:rPr>
              <a:t>p</a:t>
            </a:r>
            <a:r>
              <a:rPr lang="en-US" altLang="zh-CN" b="1">
                <a:ea typeface="楷体_GB2312" pitchFamily="49" charset="-122"/>
              </a:rPr>
              <a:t>-</a:t>
            </a:r>
            <a:r>
              <a:rPr lang="en-US" altLang="zh-CN" b="1" i="1">
                <a:ea typeface="楷体_GB2312" pitchFamily="49" charset="-122"/>
              </a:rPr>
              <a:t>T</a:t>
            </a:r>
            <a:r>
              <a:rPr lang="zh-CN" altLang="en-US" b="1">
                <a:ea typeface="楷体_GB2312" pitchFamily="49" charset="-122"/>
              </a:rPr>
              <a:t>相图</a:t>
            </a:r>
            <a:endParaRPr lang="zh-CN" altLang="en-US" b="1"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04138" name="Line 10">
            <a:extLst>
              <a:ext uri="{FF2B5EF4-FFF2-40B4-BE49-F238E27FC236}">
                <a16:creationId xmlns:a16="http://schemas.microsoft.com/office/drawing/2014/main" id="{465F7B79-98A2-4316-B9B1-E08A98024BF9}"/>
              </a:ext>
            </a:extLst>
          </p:cNvPr>
          <p:cNvSpPr>
            <a:spLocks noChangeShapeType="1"/>
          </p:cNvSpPr>
          <p:nvPr/>
        </p:nvSpPr>
        <p:spPr bwMode="auto">
          <a:xfrm>
            <a:off x="990600" y="5410200"/>
            <a:ext cx="3581400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04140" name="Line 12">
            <a:extLst>
              <a:ext uri="{FF2B5EF4-FFF2-40B4-BE49-F238E27FC236}">
                <a16:creationId xmlns:a16="http://schemas.microsoft.com/office/drawing/2014/main" id="{7F47BA0B-ECF2-43EF-AC80-200E53FB4D9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90600" y="1752600"/>
            <a:ext cx="0" cy="36576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04142" name="Rectangle 14">
            <a:extLst>
              <a:ext uri="{FF2B5EF4-FFF2-40B4-BE49-F238E27FC236}">
                <a16:creationId xmlns:a16="http://schemas.microsoft.com/office/drawing/2014/main" id="{80D0D802-92C6-470F-A2CB-486F5B674C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238" y="1679575"/>
            <a:ext cx="4127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en-US" altLang="zh-CN" sz="3600" i="1">
                <a:ea typeface="楷体_GB2312" pitchFamily="49" charset="-122"/>
              </a:rPr>
              <a:t>p</a:t>
            </a:r>
          </a:p>
        </p:txBody>
      </p:sp>
      <p:sp>
        <p:nvSpPr>
          <p:cNvPr id="304144" name="Rectangle 16">
            <a:extLst>
              <a:ext uri="{FF2B5EF4-FFF2-40B4-BE49-F238E27FC236}">
                <a16:creationId xmlns:a16="http://schemas.microsoft.com/office/drawing/2014/main" id="{135993B7-CD77-49F5-9F39-4E3FF965AF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5600" y="5410200"/>
            <a:ext cx="4635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en-US" altLang="zh-CN" sz="3600" i="1">
                <a:ea typeface="楷体_GB2312" pitchFamily="49" charset="-122"/>
              </a:rPr>
              <a:t>T</a:t>
            </a:r>
          </a:p>
        </p:txBody>
      </p:sp>
      <p:sp>
        <p:nvSpPr>
          <p:cNvPr id="304147" name="Freeform 19">
            <a:extLst>
              <a:ext uri="{FF2B5EF4-FFF2-40B4-BE49-F238E27FC236}">
                <a16:creationId xmlns:a16="http://schemas.microsoft.com/office/drawing/2014/main" id="{DAB1A55C-F413-48AB-A878-FC539465AA4B}"/>
              </a:ext>
            </a:extLst>
          </p:cNvPr>
          <p:cNvSpPr>
            <a:spLocks/>
          </p:cNvSpPr>
          <p:nvPr/>
        </p:nvSpPr>
        <p:spPr bwMode="auto">
          <a:xfrm>
            <a:off x="2286000" y="2971800"/>
            <a:ext cx="1066800" cy="990600"/>
          </a:xfrm>
          <a:custGeom>
            <a:avLst/>
            <a:gdLst>
              <a:gd name="T0" fmla="*/ 0 w 672"/>
              <a:gd name="T1" fmla="*/ 624 h 624"/>
              <a:gd name="T2" fmla="*/ 432 w 672"/>
              <a:gd name="T3" fmla="*/ 288 h 624"/>
              <a:gd name="T4" fmla="*/ 672 w 672"/>
              <a:gd name="T5" fmla="*/ 0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72" h="624">
                <a:moveTo>
                  <a:pt x="0" y="624"/>
                </a:moveTo>
                <a:cubicBezTo>
                  <a:pt x="160" y="508"/>
                  <a:pt x="320" y="392"/>
                  <a:pt x="432" y="288"/>
                </a:cubicBezTo>
                <a:cubicBezTo>
                  <a:pt x="544" y="184"/>
                  <a:pt x="608" y="92"/>
                  <a:pt x="672" y="0"/>
                </a:cubicBezTo>
              </a:path>
            </a:pathLst>
          </a:custGeom>
          <a:noFill/>
          <a:ln w="38100" cap="sq" cmpd="sng">
            <a:solidFill>
              <a:srgbClr val="FF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04148" name="Freeform 20">
            <a:extLst>
              <a:ext uri="{FF2B5EF4-FFF2-40B4-BE49-F238E27FC236}">
                <a16:creationId xmlns:a16="http://schemas.microsoft.com/office/drawing/2014/main" id="{4251BC59-8A8A-4A64-BC37-E8F4838B1890}"/>
              </a:ext>
            </a:extLst>
          </p:cNvPr>
          <p:cNvSpPr>
            <a:spLocks/>
          </p:cNvSpPr>
          <p:nvPr/>
        </p:nvSpPr>
        <p:spPr bwMode="auto">
          <a:xfrm>
            <a:off x="1600200" y="3962400"/>
            <a:ext cx="685800" cy="838200"/>
          </a:xfrm>
          <a:custGeom>
            <a:avLst/>
            <a:gdLst>
              <a:gd name="T0" fmla="*/ 432 w 432"/>
              <a:gd name="T1" fmla="*/ 0 h 528"/>
              <a:gd name="T2" fmla="*/ 240 w 432"/>
              <a:gd name="T3" fmla="*/ 288 h 528"/>
              <a:gd name="T4" fmla="*/ 0 w 432"/>
              <a:gd name="T5" fmla="*/ 528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2" h="528">
                <a:moveTo>
                  <a:pt x="432" y="0"/>
                </a:moveTo>
                <a:cubicBezTo>
                  <a:pt x="372" y="100"/>
                  <a:pt x="312" y="200"/>
                  <a:pt x="240" y="288"/>
                </a:cubicBezTo>
                <a:cubicBezTo>
                  <a:pt x="168" y="376"/>
                  <a:pt x="84" y="452"/>
                  <a:pt x="0" y="528"/>
                </a:cubicBezTo>
              </a:path>
            </a:pathLst>
          </a:custGeom>
          <a:noFill/>
          <a:ln w="381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04149" name="Freeform 21">
            <a:extLst>
              <a:ext uri="{FF2B5EF4-FFF2-40B4-BE49-F238E27FC236}">
                <a16:creationId xmlns:a16="http://schemas.microsoft.com/office/drawing/2014/main" id="{105F5467-B5A9-4195-BFF0-6A2FE6338B2F}"/>
              </a:ext>
            </a:extLst>
          </p:cNvPr>
          <p:cNvSpPr>
            <a:spLocks/>
          </p:cNvSpPr>
          <p:nvPr/>
        </p:nvSpPr>
        <p:spPr bwMode="auto">
          <a:xfrm>
            <a:off x="1828800" y="1905000"/>
            <a:ext cx="457200" cy="2057400"/>
          </a:xfrm>
          <a:custGeom>
            <a:avLst/>
            <a:gdLst>
              <a:gd name="T0" fmla="*/ 288 w 288"/>
              <a:gd name="T1" fmla="*/ 1296 h 1296"/>
              <a:gd name="T2" fmla="*/ 144 w 288"/>
              <a:gd name="T3" fmla="*/ 768 h 1296"/>
              <a:gd name="T4" fmla="*/ 0 w 288"/>
              <a:gd name="T5" fmla="*/ 0 h 1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88" h="1296">
                <a:moveTo>
                  <a:pt x="288" y="1296"/>
                </a:moveTo>
                <a:cubicBezTo>
                  <a:pt x="240" y="1140"/>
                  <a:pt x="192" y="984"/>
                  <a:pt x="144" y="768"/>
                </a:cubicBezTo>
                <a:cubicBezTo>
                  <a:pt x="96" y="552"/>
                  <a:pt x="48" y="276"/>
                  <a:pt x="0" y="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04150" name="Line 22">
            <a:extLst>
              <a:ext uri="{FF2B5EF4-FFF2-40B4-BE49-F238E27FC236}">
                <a16:creationId xmlns:a16="http://schemas.microsoft.com/office/drawing/2014/main" id="{EDB8DEB7-406D-47F2-B96E-0FB4AA61F6F1}"/>
              </a:ext>
            </a:extLst>
          </p:cNvPr>
          <p:cNvSpPr>
            <a:spLocks noChangeShapeType="1"/>
          </p:cNvSpPr>
          <p:nvPr/>
        </p:nvSpPr>
        <p:spPr bwMode="auto">
          <a:xfrm>
            <a:off x="3352800" y="29718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04151" name="Line 23">
            <a:extLst>
              <a:ext uri="{FF2B5EF4-FFF2-40B4-BE49-F238E27FC236}">
                <a16:creationId xmlns:a16="http://schemas.microsoft.com/office/drawing/2014/main" id="{4C57D270-3EC3-43FB-8B48-5AA8AFA201C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52800" y="1905000"/>
            <a:ext cx="0" cy="1066800"/>
          </a:xfrm>
          <a:prstGeom prst="line">
            <a:avLst/>
          </a:prstGeom>
          <a:noFill/>
          <a:ln w="3175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04157" name="Rectangle 29">
            <a:extLst>
              <a:ext uri="{FF2B5EF4-FFF2-40B4-BE49-F238E27FC236}">
                <a16:creationId xmlns:a16="http://schemas.microsoft.com/office/drawing/2014/main" id="{30BA189C-5B92-4268-815B-9438CF5029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2441575"/>
            <a:ext cx="5921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latin typeface="Arial Black" panose="020B0A04020102020204" pitchFamily="34" charset="0"/>
                <a:ea typeface="宋体" panose="02010600030101010101" pitchFamily="2" charset="-122"/>
              </a:rPr>
              <a:t>液</a:t>
            </a:r>
          </a:p>
        </p:txBody>
      </p:sp>
      <p:sp>
        <p:nvSpPr>
          <p:cNvPr id="304159" name="Rectangle 31">
            <a:extLst>
              <a:ext uri="{FF2B5EF4-FFF2-40B4-BE49-F238E27FC236}">
                <a16:creationId xmlns:a16="http://schemas.microsoft.com/office/drawing/2014/main" id="{DB221CF4-7E41-4410-B1AC-7D81D55F91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088" y="3581400"/>
            <a:ext cx="59213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latin typeface="Arial Black" panose="020B0A04020102020204" pitchFamily="34" charset="0"/>
                <a:ea typeface="宋体" panose="02010600030101010101" pitchFamily="2" charset="-122"/>
              </a:rPr>
              <a:t>气</a:t>
            </a:r>
          </a:p>
        </p:txBody>
      </p:sp>
      <p:sp>
        <p:nvSpPr>
          <p:cNvPr id="304161" name="Rectangle 33">
            <a:extLst>
              <a:ext uri="{FF2B5EF4-FFF2-40B4-BE49-F238E27FC236}">
                <a16:creationId xmlns:a16="http://schemas.microsoft.com/office/drawing/2014/main" id="{69DB3CD1-A87B-4EFB-A568-A008AD41C7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0000" y="2971800"/>
            <a:ext cx="5921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latin typeface="Arial Black" panose="020B0A04020102020204" pitchFamily="34" charset="0"/>
                <a:ea typeface="宋体" panose="02010600030101010101" pitchFamily="2" charset="-122"/>
              </a:rPr>
              <a:t>固</a:t>
            </a:r>
          </a:p>
        </p:txBody>
      </p:sp>
      <p:sp>
        <p:nvSpPr>
          <p:cNvPr id="304163" name="Oval 35">
            <a:extLst>
              <a:ext uri="{FF2B5EF4-FFF2-40B4-BE49-F238E27FC236}">
                <a16:creationId xmlns:a16="http://schemas.microsoft.com/office/drawing/2014/main" id="{CED0ED2E-46B2-4E40-80D5-D84AE1C4D6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0" y="3886200"/>
            <a:ext cx="76200" cy="76200"/>
          </a:xfrm>
          <a:prstGeom prst="ellipse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4165" name="Rectangle 37">
            <a:extLst>
              <a:ext uri="{FF2B5EF4-FFF2-40B4-BE49-F238E27FC236}">
                <a16:creationId xmlns:a16="http://schemas.microsoft.com/office/drawing/2014/main" id="{C1B4F173-2010-4733-A977-4E9E43E7B4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5638800"/>
            <a:ext cx="5921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latin typeface="Arial Black" panose="020B0A04020102020204" pitchFamily="34" charset="0"/>
                <a:ea typeface="宋体" panose="02010600030101010101" pitchFamily="2" charset="-122"/>
              </a:rPr>
              <a:t>水</a:t>
            </a:r>
          </a:p>
        </p:txBody>
      </p:sp>
      <p:sp>
        <p:nvSpPr>
          <p:cNvPr id="304167" name="Rectangle 39">
            <a:extLst>
              <a:ext uri="{FF2B5EF4-FFF2-40B4-BE49-F238E27FC236}">
                <a16:creationId xmlns:a16="http://schemas.microsoft.com/office/drawing/2014/main" id="{435B6FC0-1499-4582-9C19-81C08728D6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2000" y="3962400"/>
            <a:ext cx="14081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solidFill>
                  <a:srgbClr val="66FF66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三相点</a:t>
            </a:r>
          </a:p>
        </p:txBody>
      </p:sp>
      <p:sp>
        <p:nvSpPr>
          <p:cNvPr id="304169" name="Oval 41">
            <a:extLst>
              <a:ext uri="{FF2B5EF4-FFF2-40B4-BE49-F238E27FC236}">
                <a16:creationId xmlns:a16="http://schemas.microsoft.com/office/drawing/2014/main" id="{4161E19E-95DD-4F64-907F-1A7AF82AA4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38513" y="2895600"/>
            <a:ext cx="76200" cy="76200"/>
          </a:xfrm>
          <a:prstGeom prst="ellipse">
            <a:avLst/>
          </a:prstGeom>
          <a:solidFill>
            <a:srgbClr val="FF0000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4171" name="Rectangle 43">
            <a:extLst>
              <a:ext uri="{FF2B5EF4-FFF2-40B4-BE49-F238E27FC236}">
                <a16:creationId xmlns:a16="http://schemas.microsoft.com/office/drawing/2014/main" id="{F329E045-5F7B-419D-8F57-71B222F006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6600" y="2971800"/>
            <a:ext cx="1403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solidFill>
                  <a:srgbClr val="FFFF66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临界点</a:t>
            </a:r>
          </a:p>
        </p:txBody>
      </p:sp>
      <p:sp>
        <p:nvSpPr>
          <p:cNvPr id="304173" name="Rectangle 45">
            <a:extLst>
              <a:ext uri="{FF2B5EF4-FFF2-40B4-BE49-F238E27FC236}">
                <a16:creationId xmlns:a16="http://schemas.microsoft.com/office/drawing/2014/main" id="{A26BBFE6-746D-4E4A-B72D-58AE7A951B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6613" y="2057400"/>
            <a:ext cx="10001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solidFill>
                  <a:srgbClr val="CCFFCC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流体</a:t>
            </a:r>
          </a:p>
        </p:txBody>
      </p:sp>
      <p:grpSp>
        <p:nvGrpSpPr>
          <p:cNvPr id="304192" name="Group 64">
            <a:extLst>
              <a:ext uri="{FF2B5EF4-FFF2-40B4-BE49-F238E27FC236}">
                <a16:creationId xmlns:a16="http://schemas.microsoft.com/office/drawing/2014/main" id="{2E573256-3F1A-4F32-816E-4F7BDDB51A3B}"/>
              </a:ext>
            </a:extLst>
          </p:cNvPr>
          <p:cNvGrpSpPr>
            <a:grpSpLocks/>
          </p:cNvGrpSpPr>
          <p:nvPr/>
        </p:nvGrpSpPr>
        <p:grpSpPr bwMode="auto">
          <a:xfrm>
            <a:off x="2133600" y="4830763"/>
            <a:ext cx="1447800" cy="579437"/>
            <a:chOff x="1344" y="3043"/>
            <a:chExt cx="912" cy="365"/>
          </a:xfrm>
        </p:grpSpPr>
        <p:sp>
          <p:nvSpPr>
            <p:cNvPr id="304181" name="AutoShape 53">
              <a:extLst>
                <a:ext uri="{FF2B5EF4-FFF2-40B4-BE49-F238E27FC236}">
                  <a16:creationId xmlns:a16="http://schemas.microsoft.com/office/drawing/2014/main" id="{4E39B954-FA8E-43B4-83D6-CD5DA36C2C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4" y="3072"/>
              <a:ext cx="912" cy="336"/>
            </a:xfrm>
            <a:prstGeom prst="wedgeRoundRectCallout">
              <a:avLst>
                <a:gd name="adj1" fmla="val -59542"/>
                <a:gd name="adj2" fmla="val -122917"/>
                <a:gd name="adj3" fmla="val 16667"/>
              </a:avLst>
            </a:prstGeom>
            <a:solidFill>
              <a:schemeClr val="tx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zh-CN"/>
            </a:p>
          </p:txBody>
        </p:sp>
        <p:sp>
          <p:nvSpPr>
            <p:cNvPr id="304175" name="Rectangle 47">
              <a:extLst>
                <a:ext uri="{FF2B5EF4-FFF2-40B4-BE49-F238E27FC236}">
                  <a16:creationId xmlns:a16="http://schemas.microsoft.com/office/drawing/2014/main" id="{1515FCA9-72BE-4D79-B793-129EE412CB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4" y="3043"/>
              <a:ext cx="887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kumimoji="0" lang="zh-CN" altLang="en-US" sz="3200">
                  <a:solidFill>
                    <a:schemeClr val="bg2"/>
                  </a:solidFill>
                  <a:latin typeface="Arial Black" panose="020B0A04020102020204" pitchFamily="34" charset="0"/>
                  <a:ea typeface="宋体" panose="02010600030101010101" pitchFamily="2" charset="-122"/>
                </a:rPr>
                <a:t>升华线</a:t>
              </a:r>
            </a:p>
          </p:txBody>
        </p:sp>
      </p:grpSp>
      <p:grpSp>
        <p:nvGrpSpPr>
          <p:cNvPr id="304195" name="Group 67">
            <a:extLst>
              <a:ext uri="{FF2B5EF4-FFF2-40B4-BE49-F238E27FC236}">
                <a16:creationId xmlns:a16="http://schemas.microsoft.com/office/drawing/2014/main" id="{20B119B5-862F-43C8-9193-A02DDC3963FE}"/>
              </a:ext>
            </a:extLst>
          </p:cNvPr>
          <p:cNvGrpSpPr>
            <a:grpSpLocks/>
          </p:cNvGrpSpPr>
          <p:nvPr/>
        </p:nvGrpSpPr>
        <p:grpSpPr bwMode="auto">
          <a:xfrm>
            <a:off x="6781800" y="2895600"/>
            <a:ext cx="2057400" cy="2514600"/>
            <a:chOff x="4272" y="1824"/>
            <a:chExt cx="1296" cy="1584"/>
          </a:xfrm>
        </p:grpSpPr>
        <p:sp>
          <p:nvSpPr>
            <p:cNvPr id="304154" name="Line 26">
              <a:extLst>
                <a:ext uri="{FF2B5EF4-FFF2-40B4-BE49-F238E27FC236}">
                  <a16:creationId xmlns:a16="http://schemas.microsoft.com/office/drawing/2014/main" id="{E93554DB-B8B8-460D-A66D-732EFB2344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40" y="1872"/>
              <a:ext cx="528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304160" name="Rectangle 32">
              <a:extLst>
                <a:ext uri="{FF2B5EF4-FFF2-40B4-BE49-F238E27FC236}">
                  <a16:creationId xmlns:a16="http://schemas.microsoft.com/office/drawing/2014/main" id="{9B00AD18-2ECB-4ADC-8218-E3D842A567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7" y="2179"/>
              <a:ext cx="373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kumimoji="0" lang="zh-CN" altLang="en-US" sz="3200">
                  <a:latin typeface="Arial Black" panose="020B0A04020102020204" pitchFamily="34" charset="0"/>
                  <a:ea typeface="宋体" panose="02010600030101010101" pitchFamily="2" charset="-122"/>
                </a:rPr>
                <a:t>气</a:t>
              </a:r>
            </a:p>
          </p:txBody>
        </p:sp>
        <p:sp>
          <p:nvSpPr>
            <p:cNvPr id="304164" name="Oval 36">
              <a:extLst>
                <a:ext uri="{FF2B5EF4-FFF2-40B4-BE49-F238E27FC236}">
                  <a16:creationId xmlns:a16="http://schemas.microsoft.com/office/drawing/2014/main" id="{12E75ACA-ACBF-4E93-A42F-9D1ECFBCD8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8" y="2448"/>
              <a:ext cx="48" cy="48"/>
            </a:xfrm>
            <a:prstGeom prst="ellipse">
              <a:avLst/>
            </a:prstGeom>
            <a:solidFill>
              <a:srgbClr val="66FF66"/>
            </a:solidFill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04170" name="Oval 42">
              <a:extLst>
                <a:ext uri="{FF2B5EF4-FFF2-40B4-BE49-F238E27FC236}">
                  <a16:creationId xmlns:a16="http://schemas.microsoft.com/office/drawing/2014/main" id="{B37C5AD7-3F88-4B2A-B851-6FEDA197B1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40" y="1824"/>
              <a:ext cx="48" cy="48"/>
            </a:xfrm>
            <a:prstGeom prst="ellipse">
              <a:avLst/>
            </a:prstGeom>
            <a:solidFill>
              <a:srgbClr val="FF0000"/>
            </a:solidFill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04182" name="AutoShape 54">
              <a:extLst>
                <a:ext uri="{FF2B5EF4-FFF2-40B4-BE49-F238E27FC236}">
                  <a16:creationId xmlns:a16="http://schemas.microsoft.com/office/drawing/2014/main" id="{98D2D175-7112-41B0-B662-B0DDF910F5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2" y="3072"/>
              <a:ext cx="912" cy="336"/>
            </a:xfrm>
            <a:prstGeom prst="wedgeRoundRectCallout">
              <a:avLst>
                <a:gd name="adj1" fmla="val -59542"/>
                <a:gd name="adj2" fmla="val -122917"/>
                <a:gd name="adj3" fmla="val 16667"/>
              </a:avLst>
            </a:prstGeom>
            <a:solidFill>
              <a:schemeClr val="tx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zh-CN"/>
            </a:p>
          </p:txBody>
        </p:sp>
      </p:grpSp>
      <p:grpSp>
        <p:nvGrpSpPr>
          <p:cNvPr id="304191" name="Group 63">
            <a:extLst>
              <a:ext uri="{FF2B5EF4-FFF2-40B4-BE49-F238E27FC236}">
                <a16:creationId xmlns:a16="http://schemas.microsoft.com/office/drawing/2014/main" id="{3D88AD58-507D-44FF-A871-C0160B30AB51}"/>
              </a:ext>
            </a:extLst>
          </p:cNvPr>
          <p:cNvGrpSpPr>
            <a:grpSpLocks/>
          </p:cNvGrpSpPr>
          <p:nvPr/>
        </p:nvGrpSpPr>
        <p:grpSpPr bwMode="auto">
          <a:xfrm>
            <a:off x="228600" y="2392363"/>
            <a:ext cx="1484313" cy="579437"/>
            <a:chOff x="144" y="1507"/>
            <a:chExt cx="935" cy="365"/>
          </a:xfrm>
        </p:grpSpPr>
        <p:sp>
          <p:nvSpPr>
            <p:cNvPr id="304183" name="AutoShape 55">
              <a:extLst>
                <a:ext uri="{FF2B5EF4-FFF2-40B4-BE49-F238E27FC236}">
                  <a16:creationId xmlns:a16="http://schemas.microsoft.com/office/drawing/2014/main" id="{1620EBBC-7875-4C7A-A4EF-C0E5F02E94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" y="1536"/>
              <a:ext cx="912" cy="336"/>
            </a:xfrm>
            <a:prstGeom prst="wedgeRoundRectCallout">
              <a:avLst>
                <a:gd name="adj1" fmla="val 64144"/>
                <a:gd name="adj2" fmla="val -44347"/>
                <a:gd name="adj3" fmla="val 16667"/>
              </a:avLst>
            </a:prstGeom>
            <a:solidFill>
              <a:srgbClr val="66FF66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zh-CN"/>
            </a:p>
          </p:txBody>
        </p:sp>
        <p:sp>
          <p:nvSpPr>
            <p:cNvPr id="304177" name="Rectangle 49">
              <a:extLst>
                <a:ext uri="{FF2B5EF4-FFF2-40B4-BE49-F238E27FC236}">
                  <a16:creationId xmlns:a16="http://schemas.microsoft.com/office/drawing/2014/main" id="{C4B5B4F9-923B-4AEF-94B8-9FBE43EF4C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" y="1507"/>
              <a:ext cx="887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kumimoji="0" lang="zh-CN" altLang="en-US" sz="3200">
                  <a:solidFill>
                    <a:schemeClr val="bg2"/>
                  </a:solidFill>
                  <a:latin typeface="Arial Black" panose="020B0A04020102020204" pitchFamily="34" charset="0"/>
                  <a:ea typeface="宋体" panose="02010600030101010101" pitchFamily="2" charset="-122"/>
                </a:rPr>
                <a:t>凝固线</a:t>
              </a:r>
            </a:p>
          </p:txBody>
        </p:sp>
      </p:grpSp>
      <p:grpSp>
        <p:nvGrpSpPr>
          <p:cNvPr id="304190" name="Group 62">
            <a:extLst>
              <a:ext uri="{FF2B5EF4-FFF2-40B4-BE49-F238E27FC236}">
                <a16:creationId xmlns:a16="http://schemas.microsoft.com/office/drawing/2014/main" id="{53AC0802-73CD-46BA-AE34-4852E5F79B11}"/>
              </a:ext>
            </a:extLst>
          </p:cNvPr>
          <p:cNvGrpSpPr>
            <a:grpSpLocks/>
          </p:cNvGrpSpPr>
          <p:nvPr/>
        </p:nvGrpSpPr>
        <p:grpSpPr bwMode="auto">
          <a:xfrm>
            <a:off x="1752600" y="1096963"/>
            <a:ext cx="1600200" cy="579437"/>
            <a:chOff x="1104" y="691"/>
            <a:chExt cx="1008" cy="365"/>
          </a:xfrm>
        </p:grpSpPr>
        <p:sp>
          <p:nvSpPr>
            <p:cNvPr id="304186" name="AutoShape 58">
              <a:extLst>
                <a:ext uri="{FF2B5EF4-FFF2-40B4-BE49-F238E27FC236}">
                  <a16:creationId xmlns:a16="http://schemas.microsoft.com/office/drawing/2014/main" id="{7B78E60E-7E5D-400B-98C0-E4F2E60BFD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" y="720"/>
              <a:ext cx="912" cy="336"/>
            </a:xfrm>
            <a:prstGeom prst="wedgeRoundRectCallout">
              <a:avLst>
                <a:gd name="adj1" fmla="val 28620"/>
                <a:gd name="adj2" fmla="val 366370"/>
                <a:gd name="adj3" fmla="val 16667"/>
              </a:avLst>
            </a:prstGeom>
            <a:solidFill>
              <a:srgbClr val="FFFF66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zh-CN"/>
            </a:p>
          </p:txBody>
        </p:sp>
        <p:sp>
          <p:nvSpPr>
            <p:cNvPr id="304179" name="Rectangle 51">
              <a:extLst>
                <a:ext uri="{FF2B5EF4-FFF2-40B4-BE49-F238E27FC236}">
                  <a16:creationId xmlns:a16="http://schemas.microsoft.com/office/drawing/2014/main" id="{05AB338B-7C1B-4B0A-B8B2-71457BE4FD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4" y="691"/>
              <a:ext cx="100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kumimoji="0" lang="zh-CN" altLang="en-US" sz="3200">
                  <a:solidFill>
                    <a:schemeClr val="bg2"/>
                  </a:solidFill>
                  <a:latin typeface="Arial Black" panose="020B0A04020102020204" pitchFamily="34" charset="0"/>
                  <a:ea typeface="宋体" panose="02010600030101010101" pitchFamily="2" charset="-122"/>
                </a:rPr>
                <a:t>汽化线</a:t>
              </a:r>
            </a:p>
          </p:txBody>
        </p:sp>
      </p:grpSp>
      <p:grpSp>
        <p:nvGrpSpPr>
          <p:cNvPr id="304194" name="Group 66">
            <a:extLst>
              <a:ext uri="{FF2B5EF4-FFF2-40B4-BE49-F238E27FC236}">
                <a16:creationId xmlns:a16="http://schemas.microsoft.com/office/drawing/2014/main" id="{63F4429F-A971-4C29-8BE7-F539E11AD6EE}"/>
              </a:ext>
            </a:extLst>
          </p:cNvPr>
          <p:cNvGrpSpPr>
            <a:grpSpLocks/>
          </p:cNvGrpSpPr>
          <p:nvPr/>
        </p:nvGrpSpPr>
        <p:grpSpPr bwMode="auto">
          <a:xfrm>
            <a:off x="4692650" y="1125538"/>
            <a:ext cx="4451350" cy="5151437"/>
            <a:chOff x="2956" y="672"/>
            <a:chExt cx="2804" cy="3245"/>
          </a:xfrm>
        </p:grpSpPr>
        <p:sp>
          <p:nvSpPr>
            <p:cNvPr id="304152" name="Freeform 24">
              <a:extLst>
                <a:ext uri="{FF2B5EF4-FFF2-40B4-BE49-F238E27FC236}">
                  <a16:creationId xmlns:a16="http://schemas.microsoft.com/office/drawing/2014/main" id="{CFD8C00B-E6BF-47F3-A9CE-81E0C7AC3710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8" y="1872"/>
              <a:ext cx="672" cy="624"/>
            </a:xfrm>
            <a:custGeom>
              <a:avLst/>
              <a:gdLst>
                <a:gd name="T0" fmla="*/ 0 w 672"/>
                <a:gd name="T1" fmla="*/ 624 h 624"/>
                <a:gd name="T2" fmla="*/ 432 w 672"/>
                <a:gd name="T3" fmla="*/ 288 h 624"/>
                <a:gd name="T4" fmla="*/ 672 w 672"/>
                <a:gd name="T5" fmla="*/ 0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72" h="624">
                  <a:moveTo>
                    <a:pt x="0" y="624"/>
                  </a:moveTo>
                  <a:cubicBezTo>
                    <a:pt x="160" y="508"/>
                    <a:pt x="320" y="392"/>
                    <a:pt x="432" y="288"/>
                  </a:cubicBezTo>
                  <a:cubicBezTo>
                    <a:pt x="544" y="184"/>
                    <a:pt x="608" y="92"/>
                    <a:pt x="672" y="0"/>
                  </a:cubicBezTo>
                </a:path>
              </a:pathLst>
            </a:custGeom>
            <a:noFill/>
            <a:ln w="38100" cap="sq" cmpd="sng">
              <a:solidFill>
                <a:srgbClr val="FFFF66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304153" name="Freeform 25">
              <a:extLst>
                <a:ext uri="{FF2B5EF4-FFF2-40B4-BE49-F238E27FC236}">
                  <a16:creationId xmlns:a16="http://schemas.microsoft.com/office/drawing/2014/main" id="{96FC996C-0912-4592-B959-A7FC2C82690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6" y="2496"/>
              <a:ext cx="432" cy="528"/>
            </a:xfrm>
            <a:custGeom>
              <a:avLst/>
              <a:gdLst>
                <a:gd name="T0" fmla="*/ 432 w 432"/>
                <a:gd name="T1" fmla="*/ 0 h 528"/>
                <a:gd name="T2" fmla="*/ 240 w 432"/>
                <a:gd name="T3" fmla="*/ 288 h 528"/>
                <a:gd name="T4" fmla="*/ 0 w 432"/>
                <a:gd name="T5" fmla="*/ 528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2" h="528">
                  <a:moveTo>
                    <a:pt x="432" y="0"/>
                  </a:moveTo>
                  <a:cubicBezTo>
                    <a:pt x="372" y="100"/>
                    <a:pt x="312" y="200"/>
                    <a:pt x="240" y="288"/>
                  </a:cubicBezTo>
                  <a:cubicBezTo>
                    <a:pt x="168" y="376"/>
                    <a:pt x="84" y="452"/>
                    <a:pt x="0" y="528"/>
                  </a:cubicBezTo>
                </a:path>
              </a:pathLst>
            </a:custGeom>
            <a:noFill/>
            <a:ln w="381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grpSp>
          <p:nvGrpSpPr>
            <p:cNvPr id="304193" name="Group 65">
              <a:extLst>
                <a:ext uri="{FF2B5EF4-FFF2-40B4-BE49-F238E27FC236}">
                  <a16:creationId xmlns:a16="http://schemas.microsoft.com/office/drawing/2014/main" id="{0E274CBA-E6D0-4950-A8E3-2C4133DEA2C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56" y="672"/>
              <a:ext cx="2804" cy="3245"/>
              <a:chOff x="2956" y="672"/>
              <a:chExt cx="2804" cy="3245"/>
            </a:xfrm>
          </p:grpSpPr>
          <p:sp>
            <p:nvSpPr>
              <p:cNvPr id="304139" name="Line 11">
                <a:extLst>
                  <a:ext uri="{FF2B5EF4-FFF2-40B4-BE49-F238E27FC236}">
                    <a16:creationId xmlns:a16="http://schemas.microsoft.com/office/drawing/2014/main" id="{BA9B9985-0834-43BD-9C38-EC96837989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64" y="3408"/>
                <a:ext cx="2256" cy="0"/>
              </a:xfrm>
              <a:prstGeom prst="line">
                <a:avLst/>
              </a:prstGeom>
              <a:noFill/>
              <a:ln w="25400" cap="sq">
                <a:solidFill>
                  <a:schemeClr val="tx1"/>
                </a:solidFill>
                <a:round/>
                <a:headEnd type="none" w="sm" len="sm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304141" name="Line 13">
                <a:extLst>
                  <a:ext uri="{FF2B5EF4-FFF2-40B4-BE49-F238E27FC236}">
                    <a16:creationId xmlns:a16="http://schemas.microsoft.com/office/drawing/2014/main" id="{8C90F6B8-A674-47D2-82D2-FEDDA25898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264" y="1104"/>
                <a:ext cx="0" cy="2304"/>
              </a:xfrm>
              <a:prstGeom prst="line">
                <a:avLst/>
              </a:prstGeom>
              <a:noFill/>
              <a:ln w="25400" cap="sq">
                <a:solidFill>
                  <a:schemeClr val="tx1"/>
                </a:solidFill>
                <a:round/>
                <a:headEnd type="none" w="sm" len="sm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304143" name="Rectangle 15">
                <a:extLst>
                  <a:ext uri="{FF2B5EF4-FFF2-40B4-BE49-F238E27FC236}">
                    <a16:creationId xmlns:a16="http://schemas.microsoft.com/office/drawing/2014/main" id="{53AD98DF-C0B7-443A-AD03-AC7351ACFE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56" y="960"/>
                <a:ext cx="260" cy="40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kumimoji="0" lang="en-US" altLang="zh-CN" sz="3600" i="1">
                    <a:ea typeface="楷体_GB2312" pitchFamily="49" charset="-122"/>
                  </a:rPr>
                  <a:t>p</a:t>
                </a:r>
              </a:p>
            </p:txBody>
          </p:sp>
          <p:sp>
            <p:nvSpPr>
              <p:cNvPr id="304145" name="Rectangle 17">
                <a:extLst>
                  <a:ext uri="{FF2B5EF4-FFF2-40B4-BE49-F238E27FC236}">
                    <a16:creationId xmlns:a16="http://schemas.microsoft.com/office/drawing/2014/main" id="{21C6A002-3289-4B6B-99BD-7E8DE6E602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28" y="3408"/>
                <a:ext cx="292" cy="40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kumimoji="0" lang="en-US" altLang="zh-CN" sz="3600" i="1">
                    <a:ea typeface="楷体_GB2312" pitchFamily="49" charset="-122"/>
                  </a:rPr>
                  <a:t>T</a:t>
                </a:r>
              </a:p>
            </p:txBody>
          </p:sp>
          <p:sp>
            <p:nvSpPr>
              <p:cNvPr id="304155" name="Line 27">
                <a:extLst>
                  <a:ext uri="{FF2B5EF4-FFF2-40B4-BE49-F238E27FC236}">
                    <a16:creationId xmlns:a16="http://schemas.microsoft.com/office/drawing/2014/main" id="{C69DBAF0-1656-4356-909B-60B2F50C8B5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5040" y="1200"/>
                <a:ext cx="0" cy="672"/>
              </a:xfrm>
              <a:prstGeom prst="line">
                <a:avLst/>
              </a:prstGeom>
              <a:noFill/>
              <a:ln w="31750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304156" name="Freeform 28">
                <a:extLst>
                  <a:ext uri="{FF2B5EF4-FFF2-40B4-BE49-F238E27FC236}">
                    <a16:creationId xmlns:a16="http://schemas.microsoft.com/office/drawing/2014/main" id="{E7D56090-5FE5-4F77-B3A6-768C373E7D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8" y="1200"/>
                <a:ext cx="240" cy="1296"/>
              </a:xfrm>
              <a:custGeom>
                <a:avLst/>
                <a:gdLst>
                  <a:gd name="T0" fmla="*/ 0 w 240"/>
                  <a:gd name="T1" fmla="*/ 1296 h 1296"/>
                  <a:gd name="T2" fmla="*/ 144 w 240"/>
                  <a:gd name="T3" fmla="*/ 576 h 1296"/>
                  <a:gd name="T4" fmla="*/ 240 w 240"/>
                  <a:gd name="T5" fmla="*/ 0 h 1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0" h="1296">
                    <a:moveTo>
                      <a:pt x="0" y="1296"/>
                    </a:moveTo>
                    <a:cubicBezTo>
                      <a:pt x="52" y="1044"/>
                      <a:pt x="104" y="792"/>
                      <a:pt x="144" y="576"/>
                    </a:cubicBezTo>
                    <a:cubicBezTo>
                      <a:pt x="184" y="360"/>
                      <a:pt x="212" y="180"/>
                      <a:pt x="240" y="0"/>
                    </a:cubicBezTo>
                  </a:path>
                </a:pathLst>
              </a:custGeom>
              <a:noFill/>
              <a:ln w="38100" cap="sq" cmpd="sng">
                <a:solidFill>
                  <a:srgbClr val="66FF66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304158" name="Rectangle 30">
                <a:extLst>
                  <a:ext uri="{FF2B5EF4-FFF2-40B4-BE49-F238E27FC236}">
                    <a16:creationId xmlns:a16="http://schemas.microsoft.com/office/drawing/2014/main" id="{0FEFD6BC-81CF-4F48-98FA-37150F441D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64" y="1680"/>
                <a:ext cx="373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kumimoji="0" lang="zh-CN" altLang="en-US" sz="3200">
                    <a:latin typeface="Arial Black" panose="020B0A04020102020204" pitchFamily="34" charset="0"/>
                    <a:ea typeface="宋体" panose="02010600030101010101" pitchFamily="2" charset="-122"/>
                  </a:rPr>
                  <a:t>液</a:t>
                </a:r>
              </a:p>
            </p:txBody>
          </p:sp>
          <p:sp>
            <p:nvSpPr>
              <p:cNvPr id="304162" name="Rectangle 34">
                <a:extLst>
                  <a:ext uri="{FF2B5EF4-FFF2-40B4-BE49-F238E27FC236}">
                    <a16:creationId xmlns:a16="http://schemas.microsoft.com/office/drawing/2014/main" id="{4640426C-D92B-4A85-A0F5-E0FD6DD5E5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9" y="1728"/>
                <a:ext cx="373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kumimoji="0" lang="zh-CN" altLang="en-US" sz="3200">
                    <a:latin typeface="Arial Black" panose="020B0A04020102020204" pitchFamily="34" charset="0"/>
                    <a:ea typeface="宋体" panose="02010600030101010101" pitchFamily="2" charset="-122"/>
                  </a:rPr>
                  <a:t>固</a:t>
                </a:r>
              </a:p>
            </p:txBody>
          </p:sp>
          <p:sp>
            <p:nvSpPr>
              <p:cNvPr id="304166" name="Rectangle 38">
                <a:extLst>
                  <a:ext uri="{FF2B5EF4-FFF2-40B4-BE49-F238E27FC236}">
                    <a16:creationId xmlns:a16="http://schemas.microsoft.com/office/drawing/2014/main" id="{EA187651-F283-4A02-9DCE-F47D1E5AE2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0" y="3552"/>
                <a:ext cx="1140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kumimoji="0" lang="zh-CN" altLang="en-US" sz="3200">
                    <a:latin typeface="Arial Black" panose="020B0A04020102020204" pitchFamily="34" charset="0"/>
                    <a:ea typeface="宋体" panose="02010600030101010101" pitchFamily="2" charset="-122"/>
                  </a:rPr>
                  <a:t>一般物质</a:t>
                </a:r>
              </a:p>
            </p:txBody>
          </p:sp>
          <p:sp>
            <p:nvSpPr>
              <p:cNvPr id="304168" name="Rectangle 40">
                <a:extLst>
                  <a:ext uri="{FF2B5EF4-FFF2-40B4-BE49-F238E27FC236}">
                    <a16:creationId xmlns:a16="http://schemas.microsoft.com/office/drawing/2014/main" id="{81535C13-04D3-4007-A311-49C11B93A1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9" y="2448"/>
                <a:ext cx="884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kumimoji="0" lang="zh-CN" altLang="en-US" sz="3200">
                    <a:solidFill>
                      <a:srgbClr val="66FF66"/>
                    </a:solidFill>
                    <a:latin typeface="Arial Black" panose="020B0A04020102020204" pitchFamily="34" charset="0"/>
                    <a:ea typeface="宋体" panose="02010600030101010101" pitchFamily="2" charset="-122"/>
                  </a:rPr>
                  <a:t>三相点</a:t>
                </a:r>
              </a:p>
            </p:txBody>
          </p:sp>
          <p:sp>
            <p:nvSpPr>
              <p:cNvPr id="304172" name="Rectangle 44">
                <a:extLst>
                  <a:ext uri="{FF2B5EF4-FFF2-40B4-BE49-F238E27FC236}">
                    <a16:creationId xmlns:a16="http://schemas.microsoft.com/office/drawing/2014/main" id="{695CF5EC-E0AD-4E0C-BB61-F08C81F707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76" y="1842"/>
                <a:ext cx="884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kumimoji="0" lang="zh-CN" altLang="en-US" sz="3200">
                    <a:solidFill>
                      <a:srgbClr val="FFFF66"/>
                    </a:solidFill>
                    <a:latin typeface="Arial Black" panose="020B0A04020102020204" pitchFamily="34" charset="0"/>
                    <a:ea typeface="宋体" panose="02010600030101010101" pitchFamily="2" charset="-122"/>
                  </a:rPr>
                  <a:t>临界点</a:t>
                </a:r>
              </a:p>
            </p:txBody>
          </p:sp>
          <p:sp>
            <p:nvSpPr>
              <p:cNvPr id="304174" name="Rectangle 46">
                <a:extLst>
                  <a:ext uri="{FF2B5EF4-FFF2-40B4-BE49-F238E27FC236}">
                    <a16:creationId xmlns:a16="http://schemas.microsoft.com/office/drawing/2014/main" id="{4F6FB422-4E8C-4917-B908-64B272B73A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30" y="1296"/>
                <a:ext cx="630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kumimoji="0" lang="zh-CN" altLang="en-US" sz="3200">
                    <a:solidFill>
                      <a:srgbClr val="CCFFCC"/>
                    </a:solidFill>
                    <a:latin typeface="Arial Black" panose="020B0A04020102020204" pitchFamily="34" charset="0"/>
                    <a:ea typeface="宋体" panose="02010600030101010101" pitchFamily="2" charset="-122"/>
                  </a:rPr>
                  <a:t>流体</a:t>
                </a:r>
              </a:p>
            </p:txBody>
          </p:sp>
          <p:sp>
            <p:nvSpPr>
              <p:cNvPr id="304176" name="Rectangle 48">
                <a:extLst>
                  <a:ext uri="{FF2B5EF4-FFF2-40B4-BE49-F238E27FC236}">
                    <a16:creationId xmlns:a16="http://schemas.microsoft.com/office/drawing/2014/main" id="{CFA7DF7D-FCEE-4E63-83BD-78665EDF12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73" y="3024"/>
                <a:ext cx="884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kumimoji="0" lang="zh-CN" altLang="en-US" sz="3200" dirty="0">
                    <a:solidFill>
                      <a:schemeClr val="bg2"/>
                    </a:solidFill>
                    <a:latin typeface="Arial Black" panose="020B0A04020102020204" pitchFamily="34" charset="0"/>
                    <a:ea typeface="宋体" panose="02010600030101010101" pitchFamily="2" charset="-122"/>
                  </a:rPr>
                  <a:t>升华线</a:t>
                </a:r>
              </a:p>
            </p:txBody>
          </p:sp>
          <p:sp>
            <p:nvSpPr>
              <p:cNvPr id="304184" name="AutoShape 56">
                <a:extLst>
                  <a:ext uri="{FF2B5EF4-FFF2-40B4-BE49-F238E27FC236}">
                    <a16:creationId xmlns:a16="http://schemas.microsoft.com/office/drawing/2014/main" id="{EF81994B-FD9A-4B3B-B83A-E604DACA06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60" y="1248"/>
                <a:ext cx="912" cy="336"/>
              </a:xfrm>
              <a:prstGeom prst="wedgeRoundRectCallout">
                <a:avLst>
                  <a:gd name="adj1" fmla="val 77301"/>
                  <a:gd name="adj2" fmla="val 30653"/>
                  <a:gd name="adj3" fmla="val 16667"/>
                </a:avLst>
              </a:prstGeom>
              <a:solidFill>
                <a:srgbClr val="66FF66"/>
              </a:solidFill>
              <a:ln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zh-CN"/>
              </a:p>
            </p:txBody>
          </p:sp>
          <p:sp>
            <p:nvSpPr>
              <p:cNvPr id="304178" name="Rectangle 50">
                <a:extLst>
                  <a:ext uri="{FF2B5EF4-FFF2-40B4-BE49-F238E27FC236}">
                    <a16:creationId xmlns:a16="http://schemas.microsoft.com/office/drawing/2014/main" id="{1E52C38C-4C0F-43ED-9C87-57B4BEA9AF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61" y="1219"/>
                <a:ext cx="884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kumimoji="0" lang="zh-CN" altLang="en-US" sz="3200">
                    <a:solidFill>
                      <a:schemeClr val="bg2"/>
                    </a:solidFill>
                    <a:latin typeface="Arial Black" panose="020B0A04020102020204" pitchFamily="34" charset="0"/>
                    <a:ea typeface="宋体" panose="02010600030101010101" pitchFamily="2" charset="-122"/>
                  </a:rPr>
                  <a:t>凝固线</a:t>
                </a:r>
              </a:p>
            </p:txBody>
          </p:sp>
          <p:sp>
            <p:nvSpPr>
              <p:cNvPr id="304187" name="AutoShape 59">
                <a:extLst>
                  <a:ext uri="{FF2B5EF4-FFF2-40B4-BE49-F238E27FC236}">
                    <a16:creationId xmlns:a16="http://schemas.microsoft.com/office/drawing/2014/main" id="{A3E91ACF-23B0-4577-96CC-4EB04ADBD0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4" y="672"/>
                <a:ext cx="912" cy="336"/>
              </a:xfrm>
              <a:prstGeom prst="wedgeRoundRectCallout">
                <a:avLst>
                  <a:gd name="adj1" fmla="val 23356"/>
                  <a:gd name="adj2" fmla="val 352083"/>
                  <a:gd name="adj3" fmla="val 16667"/>
                </a:avLst>
              </a:prstGeom>
              <a:solidFill>
                <a:srgbClr val="FFFF66"/>
              </a:solidFill>
              <a:ln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zh-CN"/>
              </a:p>
            </p:txBody>
          </p:sp>
          <p:sp>
            <p:nvSpPr>
              <p:cNvPr id="304180" name="Rectangle 52">
                <a:extLst>
                  <a:ext uri="{FF2B5EF4-FFF2-40B4-BE49-F238E27FC236}">
                    <a16:creationId xmlns:a16="http://schemas.microsoft.com/office/drawing/2014/main" id="{604CAC56-87C2-4BB6-B297-FF934F1D87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" y="672"/>
                <a:ext cx="1008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kumimoji="0" lang="zh-CN" altLang="en-US" sz="3200">
                    <a:solidFill>
                      <a:schemeClr val="bg2"/>
                    </a:solidFill>
                    <a:latin typeface="Arial Black" panose="020B0A04020102020204" pitchFamily="34" charset="0"/>
                    <a:ea typeface="宋体" panose="02010600030101010101" pitchFamily="2" charset="-122"/>
                  </a:rPr>
                  <a:t>汽化线</a:t>
                </a:r>
              </a:p>
            </p:txBody>
          </p:sp>
        </p:grpSp>
      </p:grpSp>
      <p:graphicFrame>
        <p:nvGraphicFramePr>
          <p:cNvPr id="304189" name="Object 61">
            <a:extLst>
              <a:ext uri="{FF2B5EF4-FFF2-40B4-BE49-F238E27FC236}">
                <a16:creationId xmlns:a16="http://schemas.microsoft.com/office/drawing/2014/main" id="{7D2E4B5C-243F-47F6-9DDE-F63CB35CD2D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852738" y="-19050"/>
          <a:ext cx="3954462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9346" name="Equation" r:id="rId5" imgW="1244520" imgH="457200" progId="Equation.DSMT4">
                  <p:embed/>
                </p:oleObj>
              </mc:Choice>
              <mc:Fallback>
                <p:oleObj name="Equation" r:id="rId5" imgW="1244520" imgH="457200" progId="Equation.DSMT4">
                  <p:embed/>
                  <p:pic>
                    <p:nvPicPr>
                      <p:cNvPr id="304189" name="Object 61">
                        <a:extLst>
                          <a:ext uri="{FF2B5EF4-FFF2-40B4-BE49-F238E27FC236}">
                            <a16:creationId xmlns:a16="http://schemas.microsoft.com/office/drawing/2014/main" id="{7D2E4B5C-243F-47F6-9DDE-F63CB35CD2D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52738" y="-19050"/>
                        <a:ext cx="3954462" cy="1371600"/>
                      </a:xfrm>
                      <a:prstGeom prst="rect">
                        <a:avLst/>
                      </a:prstGeom>
                      <a:solidFill>
                        <a:srgbClr val="CCFFCC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4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4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4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4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04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04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4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4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4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04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04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04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04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04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04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04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04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04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04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04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04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04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04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04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04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8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04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04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04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04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 nodeType="clickPar">
                      <p:stCondLst>
                        <p:cond delay="indefinite"/>
                      </p:stCondLst>
                      <p:childTnLst>
                        <p:par>
                          <p:cTn id="8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04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04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 nodeType="clickPar">
                      <p:stCondLst>
                        <p:cond delay="indefinite"/>
                      </p:stCondLst>
                      <p:childTnLst>
                        <p:par>
                          <p:cTn id="9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304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304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304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304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04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04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 nodeType="clickPar">
                      <p:stCondLst>
                        <p:cond delay="indefinite"/>
                      </p:stCondLst>
                      <p:childTnLst>
                        <p:par>
                          <p:cTn id="10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6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304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304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4157" grpId="0"/>
      <p:bldP spid="304159" grpId="0"/>
      <p:bldP spid="304161" grpId="0"/>
      <p:bldP spid="304167" grpId="0"/>
      <p:bldP spid="304171" grpId="0"/>
      <p:bldP spid="304173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8">
            <a:extLst>
              <a:ext uri="{FF2B5EF4-FFF2-40B4-BE49-F238E27FC236}">
                <a16:creationId xmlns:a16="http://schemas.microsoft.com/office/drawing/2014/main" id="{1B2DCD4C-B98B-4DB3-BE1D-66D9E0565C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219200"/>
            <a:ext cx="4191000" cy="3857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4">
            <a:extLst>
              <a:ext uri="{FF2B5EF4-FFF2-40B4-BE49-F238E27FC236}">
                <a16:creationId xmlns:a16="http://schemas.microsoft.com/office/drawing/2014/main" id="{AE993473-AA2B-4452-BE8C-64ADC9F6E0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" y="334963"/>
            <a:ext cx="8077200" cy="701675"/>
          </a:xfrm>
          <a:noFill/>
          <a:ln/>
        </p:spPr>
        <p:txBody>
          <a:bodyPr/>
          <a:lstStyle/>
          <a:p>
            <a:r>
              <a:rPr lang="zh-CN" altLang="en-US" sz="4000" b="1" dirty="0">
                <a:ea typeface="楷体_GB2312" pitchFamily="49" charset="-122"/>
              </a:rPr>
              <a:t>水的热力学面</a:t>
            </a:r>
          </a:p>
        </p:txBody>
      </p:sp>
      <p:sp>
        <p:nvSpPr>
          <p:cNvPr id="8" name="Rectangle 13">
            <a:extLst>
              <a:ext uri="{FF2B5EF4-FFF2-40B4-BE49-F238E27FC236}">
                <a16:creationId xmlns:a16="http://schemas.microsoft.com/office/drawing/2014/main" id="{A7D8B76D-45C2-4042-9267-D5C3A7F27A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9450" y="1797050"/>
            <a:ext cx="4127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 i="1" dirty="0">
                <a:solidFill>
                  <a:schemeClr val="tx1"/>
                </a:solidFill>
                <a:ea typeface="隶书" panose="02010509060101010101" pitchFamily="49" charset="-122"/>
              </a:rPr>
              <a:t>p</a:t>
            </a:r>
          </a:p>
        </p:txBody>
      </p:sp>
      <p:sp>
        <p:nvSpPr>
          <p:cNvPr id="9" name="Rectangle 14">
            <a:extLst>
              <a:ext uri="{FF2B5EF4-FFF2-40B4-BE49-F238E27FC236}">
                <a16:creationId xmlns:a16="http://schemas.microsoft.com/office/drawing/2014/main" id="{C5149F9F-7245-4E22-8E57-FEE7841D35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3650" y="4800600"/>
            <a:ext cx="3873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 i="1">
                <a:solidFill>
                  <a:schemeClr val="tx1"/>
                </a:solidFill>
                <a:ea typeface="隶书" panose="02010509060101010101" pitchFamily="49" charset="-122"/>
              </a:rPr>
              <a:t>v</a:t>
            </a:r>
          </a:p>
        </p:txBody>
      </p:sp>
      <p:sp>
        <p:nvSpPr>
          <p:cNvPr id="10" name="Rectangle 15">
            <a:extLst>
              <a:ext uri="{FF2B5EF4-FFF2-40B4-BE49-F238E27FC236}">
                <a16:creationId xmlns:a16="http://schemas.microsoft.com/office/drawing/2014/main" id="{6F49E673-B82A-4013-B555-C3FAEEC7A1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1050" y="4343400"/>
            <a:ext cx="4635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 i="1">
                <a:solidFill>
                  <a:schemeClr val="tx1"/>
                </a:solidFill>
                <a:ea typeface="隶书" panose="02010509060101010101" pitchFamily="49" charset="-122"/>
              </a:rPr>
              <a:t>T</a:t>
            </a:r>
          </a:p>
        </p:txBody>
      </p:sp>
      <p:sp>
        <p:nvSpPr>
          <p:cNvPr id="11" name="Oval 33">
            <a:extLst>
              <a:ext uri="{FF2B5EF4-FFF2-40B4-BE49-F238E27FC236}">
                <a16:creationId xmlns:a16="http://schemas.microsoft.com/office/drawing/2014/main" id="{0D939020-8AD0-496C-B6C4-19B4DC63CD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30688" y="2312988"/>
            <a:ext cx="139700" cy="144462"/>
          </a:xfrm>
          <a:prstGeom prst="ellipse">
            <a:avLst/>
          </a:prstGeom>
          <a:solidFill>
            <a:srgbClr val="66FF6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round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" name="Oval 34">
            <a:extLst>
              <a:ext uri="{FF2B5EF4-FFF2-40B4-BE49-F238E27FC236}">
                <a16:creationId xmlns:a16="http://schemas.microsoft.com/office/drawing/2014/main" id="{DEBC99F9-837C-4F86-A705-46123BB3DC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0" y="2241550"/>
            <a:ext cx="76200" cy="76200"/>
          </a:xfrm>
          <a:prstGeom prst="ellipse">
            <a:avLst/>
          </a:prstGeom>
          <a:solidFill>
            <a:srgbClr val="FF0000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932939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633F96A8-6BBE-4AD3-97A5-DCFE4EB3623B}"/>
              </a:ext>
            </a:extLst>
          </p:cNvPr>
          <p:cNvSpPr txBox="1"/>
          <p:nvPr/>
        </p:nvSpPr>
        <p:spPr>
          <a:xfrm>
            <a:off x="755576" y="1196752"/>
            <a:ext cx="7344816" cy="53368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>
                <a:solidFill>
                  <a:schemeClr val="tx1"/>
                </a:solidFill>
              </a:rPr>
              <a:t>（</a:t>
            </a:r>
            <a:r>
              <a:rPr lang="en-US" altLang="zh-CN" sz="2400" dirty="0">
                <a:solidFill>
                  <a:schemeClr val="tx1"/>
                </a:solidFill>
              </a:rPr>
              <a:t>1</a:t>
            </a:r>
            <a:r>
              <a:rPr lang="zh-CN" altLang="en-US" sz="2400" dirty="0">
                <a:solidFill>
                  <a:schemeClr val="tx1"/>
                </a:solidFill>
              </a:rPr>
              <a:t>）水凝固体积增大（</a:t>
            </a:r>
            <a:r>
              <a:rPr lang="en-US" altLang="zh-CN" sz="2400" dirty="0">
                <a:solidFill>
                  <a:schemeClr val="tx1"/>
                </a:solidFill>
              </a:rPr>
              <a:t>4℃</a:t>
            </a:r>
            <a:r>
              <a:rPr lang="zh-CN" altLang="en-US" sz="2400" dirty="0">
                <a:solidFill>
                  <a:schemeClr val="tx1"/>
                </a:solidFill>
              </a:rPr>
              <a:t>体积最小）；</a:t>
            </a:r>
          </a:p>
          <a:p>
            <a:pPr algn="l"/>
            <a:r>
              <a:rPr lang="zh-CN" altLang="en-US" sz="2400" dirty="0">
                <a:solidFill>
                  <a:schemeClr val="tx1"/>
                </a:solidFill>
              </a:rPr>
              <a:t>（</a:t>
            </a:r>
            <a:r>
              <a:rPr lang="en-US" altLang="zh-CN" sz="2400" dirty="0">
                <a:solidFill>
                  <a:schemeClr val="tx1"/>
                </a:solidFill>
              </a:rPr>
              <a:t>2</a:t>
            </a:r>
            <a:r>
              <a:rPr lang="zh-CN" altLang="en-US" sz="2400" dirty="0">
                <a:solidFill>
                  <a:schemeClr val="tx1"/>
                </a:solidFill>
              </a:rPr>
              <a:t>）水的表面比体内致密；</a:t>
            </a:r>
          </a:p>
          <a:p>
            <a:pPr algn="l"/>
            <a:r>
              <a:rPr lang="zh-CN" altLang="en-US" sz="2400" dirty="0">
                <a:solidFill>
                  <a:schemeClr val="tx1"/>
                </a:solidFill>
              </a:rPr>
              <a:t>（</a:t>
            </a:r>
            <a:r>
              <a:rPr lang="en-US" altLang="zh-CN" sz="2400" dirty="0">
                <a:solidFill>
                  <a:schemeClr val="tx1"/>
                </a:solidFill>
              </a:rPr>
              <a:t>3</a:t>
            </a:r>
            <a:r>
              <a:rPr lang="zh-CN" altLang="en-US" sz="2400" dirty="0">
                <a:solidFill>
                  <a:schemeClr val="tx1"/>
                </a:solidFill>
              </a:rPr>
              <a:t>）冰的热导率随压力减小；</a:t>
            </a:r>
          </a:p>
          <a:p>
            <a:pPr algn="l"/>
            <a:r>
              <a:rPr lang="zh-CN" altLang="en-US" sz="2400" dirty="0">
                <a:solidFill>
                  <a:schemeClr val="tx1"/>
                </a:solidFill>
              </a:rPr>
              <a:t>（</a:t>
            </a:r>
            <a:r>
              <a:rPr lang="en-US" altLang="zh-CN" sz="2400" dirty="0">
                <a:solidFill>
                  <a:schemeClr val="tx1"/>
                </a:solidFill>
              </a:rPr>
              <a:t>4</a:t>
            </a:r>
            <a:r>
              <a:rPr lang="zh-CN" altLang="en-US" sz="2400" dirty="0">
                <a:solidFill>
                  <a:schemeClr val="tx1"/>
                </a:solidFill>
              </a:rPr>
              <a:t>）水的熔点、沸点和临界点都反常地高；</a:t>
            </a:r>
          </a:p>
          <a:p>
            <a:pPr algn="l"/>
            <a:r>
              <a:rPr lang="zh-CN" altLang="en-US" sz="2400" dirty="0">
                <a:solidFill>
                  <a:schemeClr val="tx1"/>
                </a:solidFill>
              </a:rPr>
              <a:t>（</a:t>
            </a:r>
            <a:r>
              <a:rPr lang="en-US" altLang="zh-CN" sz="2400" dirty="0">
                <a:solidFill>
                  <a:schemeClr val="tx1"/>
                </a:solidFill>
              </a:rPr>
              <a:t>5</a:t>
            </a:r>
            <a:r>
              <a:rPr lang="zh-CN" altLang="en-US" sz="2400" dirty="0">
                <a:solidFill>
                  <a:schemeClr val="tx1"/>
                </a:solidFill>
              </a:rPr>
              <a:t>）固体水有大量的稳定晶相；</a:t>
            </a:r>
          </a:p>
          <a:p>
            <a:pPr algn="l"/>
            <a:r>
              <a:rPr lang="zh-CN" altLang="en-US" sz="2400" dirty="0">
                <a:solidFill>
                  <a:schemeClr val="tx1"/>
                </a:solidFill>
              </a:rPr>
              <a:t>（</a:t>
            </a:r>
            <a:r>
              <a:rPr lang="en-US" altLang="zh-CN" sz="2400" dirty="0">
                <a:solidFill>
                  <a:schemeClr val="tx1"/>
                </a:solidFill>
              </a:rPr>
              <a:t>6</a:t>
            </a:r>
            <a:r>
              <a:rPr lang="zh-CN" altLang="en-US" sz="2400" dirty="0">
                <a:solidFill>
                  <a:schemeClr val="tx1"/>
                </a:solidFill>
              </a:rPr>
              <a:t>）液态水可在很低温度下存在，且加热会凝固；</a:t>
            </a:r>
          </a:p>
          <a:p>
            <a:pPr algn="l"/>
            <a:r>
              <a:rPr lang="zh-CN" altLang="en-US" sz="2400" dirty="0">
                <a:solidFill>
                  <a:schemeClr val="tx1"/>
                </a:solidFill>
              </a:rPr>
              <a:t>（</a:t>
            </a:r>
            <a:r>
              <a:rPr lang="en-US" altLang="zh-CN" sz="2400" dirty="0">
                <a:solidFill>
                  <a:schemeClr val="tx1"/>
                </a:solidFill>
              </a:rPr>
              <a:t>7</a:t>
            </a:r>
            <a:r>
              <a:rPr lang="zh-CN" altLang="en-US" sz="2400" dirty="0">
                <a:solidFill>
                  <a:schemeClr val="tx1"/>
                </a:solidFill>
              </a:rPr>
              <a:t>）热水可能比冷水结冰快；</a:t>
            </a:r>
          </a:p>
          <a:p>
            <a:pPr algn="l"/>
            <a:r>
              <a:rPr lang="zh-CN" altLang="en-US" sz="2400" dirty="0">
                <a:solidFill>
                  <a:schemeClr val="tx1"/>
                </a:solidFill>
              </a:rPr>
              <a:t>（</a:t>
            </a:r>
            <a:r>
              <a:rPr lang="en-US" altLang="zh-CN" sz="2400" dirty="0">
                <a:solidFill>
                  <a:schemeClr val="tx1"/>
                </a:solidFill>
              </a:rPr>
              <a:t>8</a:t>
            </a:r>
            <a:r>
              <a:rPr lang="zh-CN" altLang="en-US" sz="2400" dirty="0">
                <a:solidFill>
                  <a:schemeClr val="tx1"/>
                </a:solidFill>
              </a:rPr>
              <a:t>）液态水容易过冷，但很难玻璃化；</a:t>
            </a:r>
          </a:p>
          <a:p>
            <a:pPr algn="l"/>
            <a:r>
              <a:rPr lang="zh-CN" altLang="en-US" sz="2400" dirty="0">
                <a:solidFill>
                  <a:schemeClr val="tx1"/>
                </a:solidFill>
              </a:rPr>
              <a:t>（</a:t>
            </a:r>
            <a:r>
              <a:rPr lang="en-US" altLang="zh-CN" sz="2400" dirty="0">
                <a:solidFill>
                  <a:schemeClr val="tx1"/>
                </a:solidFill>
              </a:rPr>
              <a:t>9</a:t>
            </a:r>
            <a:r>
              <a:rPr lang="zh-CN" altLang="en-US" sz="2400" dirty="0">
                <a:solidFill>
                  <a:schemeClr val="tx1"/>
                </a:solidFill>
              </a:rPr>
              <a:t>）比热非常大；</a:t>
            </a:r>
          </a:p>
          <a:p>
            <a:pPr algn="l"/>
            <a:r>
              <a:rPr lang="zh-CN" altLang="en-US" sz="2400" dirty="0">
                <a:solidFill>
                  <a:schemeClr val="tx1"/>
                </a:solidFill>
              </a:rPr>
              <a:t>（</a:t>
            </a:r>
            <a:r>
              <a:rPr lang="en-US" altLang="zh-CN" sz="2400" dirty="0">
                <a:solidFill>
                  <a:schemeClr val="tx1"/>
                </a:solidFill>
              </a:rPr>
              <a:t>10</a:t>
            </a:r>
            <a:r>
              <a:rPr lang="zh-CN" altLang="en-US" sz="2400" dirty="0">
                <a:solidFill>
                  <a:schemeClr val="tx1"/>
                </a:solidFill>
              </a:rPr>
              <a:t>）高的热导率，在</a:t>
            </a:r>
            <a:r>
              <a:rPr lang="en-US" altLang="zh-CN" sz="2400" dirty="0">
                <a:solidFill>
                  <a:schemeClr val="tx1"/>
                </a:solidFill>
              </a:rPr>
              <a:t>130℃</a:t>
            </a:r>
            <a:r>
              <a:rPr lang="zh-CN" altLang="en-US" sz="2400" dirty="0">
                <a:solidFill>
                  <a:schemeClr val="tx1"/>
                </a:solidFill>
              </a:rPr>
              <a:t>时取极大；</a:t>
            </a:r>
          </a:p>
          <a:p>
            <a:pPr algn="l"/>
            <a:r>
              <a:rPr lang="zh-CN" altLang="en-US" sz="2400" dirty="0">
                <a:solidFill>
                  <a:schemeClr val="tx1"/>
                </a:solidFill>
              </a:rPr>
              <a:t>（</a:t>
            </a:r>
            <a:r>
              <a:rPr lang="en-US" altLang="zh-CN" sz="2400" dirty="0">
                <a:solidFill>
                  <a:schemeClr val="tx1"/>
                </a:solidFill>
              </a:rPr>
              <a:t>11</a:t>
            </a:r>
            <a:r>
              <a:rPr lang="zh-CN" altLang="en-US" sz="2400" dirty="0">
                <a:solidFill>
                  <a:schemeClr val="tx1"/>
                </a:solidFill>
              </a:rPr>
              <a:t>）粘度随压强降低</a:t>
            </a:r>
            <a:endParaRPr lang="en-US" altLang="zh-CN" sz="2400" dirty="0">
              <a:solidFill>
                <a:schemeClr val="tx1"/>
              </a:solidFill>
            </a:endParaRPr>
          </a:p>
          <a:p>
            <a:pPr algn="l"/>
            <a:r>
              <a:rPr lang="en-US" altLang="zh-CN" sz="2400" dirty="0">
                <a:solidFill>
                  <a:schemeClr val="tx1"/>
                </a:solidFill>
              </a:rPr>
              <a:t>……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F62B2FB5-A6B0-4182-ABE7-0B65411C66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" y="334963"/>
            <a:ext cx="8077200" cy="701675"/>
          </a:xfrm>
          <a:noFill/>
          <a:ln/>
        </p:spPr>
        <p:txBody>
          <a:bodyPr/>
          <a:lstStyle/>
          <a:p>
            <a:r>
              <a:rPr lang="zh-CN" altLang="en-US" sz="4000" b="1" dirty="0">
                <a:ea typeface="楷体_GB2312" pitchFamily="49" charset="-122"/>
              </a:rPr>
              <a:t>水的奇特性质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DD9DCF4-A74E-4DEF-94F7-67D5A6D3B4BE}"/>
              </a:ext>
            </a:extLst>
          </p:cNvPr>
          <p:cNvSpPr txBox="1"/>
          <p:nvPr/>
        </p:nvSpPr>
        <p:spPr>
          <a:xfrm>
            <a:off x="4499992" y="6381328"/>
            <a:ext cx="47525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2000" i="1" dirty="0">
                <a:solidFill>
                  <a:schemeClr val="tx1"/>
                </a:solidFill>
              </a:rPr>
              <a:t>https://www.zhihu.com/question/26958264</a:t>
            </a:r>
            <a:endParaRPr lang="zh-CN" alt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338053493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178" name="Rectangle 1026">
            <a:extLst>
              <a:ext uri="{FF2B5EF4-FFF2-40B4-BE49-F238E27FC236}">
                <a16:creationId xmlns:a16="http://schemas.microsoft.com/office/drawing/2014/main" id="{EDA874E2-A885-4399-A594-86D2326160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14400" y="152400"/>
            <a:ext cx="7772400" cy="762000"/>
          </a:xfrm>
          <a:noFill/>
          <a:ln/>
        </p:spPr>
        <p:txBody>
          <a:bodyPr/>
          <a:lstStyle/>
          <a:p>
            <a:r>
              <a:rPr lang="en-US" altLang="zh-CN" b="1">
                <a:ea typeface="楷体_GB2312" pitchFamily="49" charset="-122"/>
              </a:rPr>
              <a:t>     </a:t>
            </a:r>
            <a:r>
              <a:rPr lang="zh-CN" altLang="en-US" b="1">
                <a:ea typeface="楷体_GB2312" pitchFamily="49" charset="-122"/>
              </a:rPr>
              <a:t>思考题</a:t>
            </a:r>
          </a:p>
        </p:txBody>
      </p:sp>
      <p:sp>
        <p:nvSpPr>
          <p:cNvPr id="306179" name="Text Box 1027">
            <a:extLst>
              <a:ext uri="{FF2B5EF4-FFF2-40B4-BE49-F238E27FC236}">
                <a16:creationId xmlns:a16="http://schemas.microsoft.com/office/drawing/2014/main" id="{FD6B85F8-3332-42A9-9746-FE618E59B0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92080" y="3233231"/>
            <a:ext cx="37338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没有。</a:t>
            </a: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t&gt;374.16 </a:t>
            </a: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  <a:cs typeface="Times New Roman" panose="02020603050405020304" pitchFamily="18" charset="0"/>
              </a:rPr>
              <a:t>℃</a:t>
            </a:r>
            <a:endParaRPr lang="en-US" altLang="zh-CN" sz="3200" dirty="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06180" name="Text Box 1028">
            <a:extLst>
              <a:ext uri="{FF2B5EF4-FFF2-40B4-BE49-F238E27FC236}">
                <a16:creationId xmlns:a16="http://schemas.microsoft.com/office/drawing/2014/main" id="{7BA2445E-62E9-4654-AAEA-4D40890C44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068763"/>
            <a:ext cx="592138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spcBef>
                <a:spcPct val="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有</a:t>
            </a:r>
          </a:p>
        </p:txBody>
      </p:sp>
      <p:graphicFrame>
        <p:nvGraphicFramePr>
          <p:cNvPr id="306181" name="Object 1029">
            <a:extLst>
              <a:ext uri="{FF2B5EF4-FFF2-40B4-BE49-F238E27FC236}">
                <a16:creationId xmlns:a16="http://schemas.microsoft.com/office/drawing/2014/main" id="{8B94F2EA-AB60-41F1-BA7D-1A29AB401B8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76600" y="0"/>
          <a:ext cx="814388" cy="175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0370" name="剪辑" r:id="rId3" imgW="1857600" imgH="3995640" progId="MS_ClipArt_Gallery.2">
                  <p:embed/>
                </p:oleObj>
              </mc:Choice>
              <mc:Fallback>
                <p:oleObj name="剪辑" r:id="rId3" imgW="1857600" imgH="3995640" progId="MS_ClipArt_Gallery.2">
                  <p:embed/>
                  <p:pic>
                    <p:nvPicPr>
                      <p:cNvPr id="306181" name="Object 1029">
                        <a:extLst>
                          <a:ext uri="{FF2B5EF4-FFF2-40B4-BE49-F238E27FC236}">
                            <a16:creationId xmlns:a16="http://schemas.microsoft.com/office/drawing/2014/main" id="{8B94F2EA-AB60-41F1-BA7D-1A29AB401B8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76600" y="0"/>
                        <a:ext cx="814388" cy="1752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6189" name="Text Box 1037">
            <a:extLst>
              <a:ext uri="{FF2B5EF4-FFF2-40B4-BE49-F238E27FC236}">
                <a16:creationId xmlns:a16="http://schemas.microsoft.com/office/drawing/2014/main" id="{920F6FA8-21F2-4DF8-8778-7A3F95CD9D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230563"/>
            <a:ext cx="5011738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 eaLnBrk="0" hangingPunct="0">
              <a:spcBef>
                <a:spcPct val="0"/>
              </a:spcBef>
            </a:pP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</a:rPr>
              <a:t>3.  </a:t>
            </a: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  <a:hlinkClick r:id="" action="ppaction://hlinkshowjump?jump=nextslide"/>
              </a:rPr>
              <a:t>有没有</a:t>
            </a:r>
            <a:r>
              <a:rPr lang="en-US" altLang="zh-CN" sz="3200" dirty="0">
                <a:solidFill>
                  <a:schemeClr val="tx1"/>
                </a:solidFill>
                <a:ea typeface="宋体" panose="02010600030101010101" pitchFamily="2" charset="-122"/>
                <a:hlinkClick r:id="" action="ppaction://hlinkshowjump?jump=nextslide"/>
              </a:rPr>
              <a:t>500ºC</a:t>
            </a: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  <a:hlinkClick r:id="" action="ppaction://hlinkshowjump?jump=nextslide"/>
              </a:rPr>
              <a:t>的液体水</a:t>
            </a:r>
            <a:r>
              <a:rPr lang="zh-CN" altLang="en-US" sz="3200" dirty="0">
                <a:solidFill>
                  <a:schemeClr val="tx1"/>
                </a:solidFill>
                <a:ea typeface="宋体" panose="02010600030101010101" pitchFamily="2" charset="-122"/>
              </a:rPr>
              <a:t>？</a:t>
            </a:r>
            <a:endParaRPr lang="zh-CN" altLang="en-US" b="0" dirty="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06193" name="Text Box 1041">
            <a:extLst>
              <a:ext uri="{FF2B5EF4-FFF2-40B4-BE49-F238E27FC236}">
                <a16:creationId xmlns:a16="http://schemas.microsoft.com/office/drawing/2014/main" id="{9FAFCFB0-FD23-4B0C-A449-88D331EE17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630363"/>
            <a:ext cx="32766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1.   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  <a:hlinkClick r:id="" action="ppaction://hlinkshowjump?jump=nextslide"/>
              </a:rPr>
              <a:t>溜冰冰刀</a:t>
            </a:r>
            <a:endParaRPr lang="zh-CN" altLang="en-US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06195" name="Text Box 1043">
            <a:extLst>
              <a:ext uri="{FF2B5EF4-FFF2-40B4-BE49-F238E27FC236}">
                <a16:creationId xmlns:a16="http://schemas.microsoft.com/office/drawing/2014/main" id="{AF3382C5-2691-4E6C-870F-3AE062445E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2468563"/>
            <a:ext cx="83820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2.   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北方冬天晾在外边的衣服，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  <a:hlinkClick r:id="" action="ppaction://hlinkshowjump?jump=nextslide"/>
              </a:rPr>
              <a:t>是否经过液相</a:t>
            </a:r>
            <a:endParaRPr lang="zh-CN" altLang="en-US" sz="32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06196" name="Rectangle 1044">
            <a:extLst>
              <a:ext uri="{FF2B5EF4-FFF2-40B4-BE49-F238E27FC236}">
                <a16:creationId xmlns:a16="http://schemas.microsoft.com/office/drawing/2014/main" id="{4EFABB56-3EA8-4CA3-9A22-E9AAA15C20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068763"/>
            <a:ext cx="44958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</a:rPr>
              <a:t>4.  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  <a:hlinkClick r:id="" action="ppaction://hlinkshowjump?jump=nextslide"/>
              </a:rPr>
              <a:t>有没有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  <a:hlinkClick r:id="" action="ppaction://hlinkshowjump?jump=nextslide"/>
              </a:rPr>
              <a:t>-3 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  <a:cs typeface="Times New Roman" panose="02020603050405020304" pitchFamily="18" charset="0"/>
                <a:hlinkClick r:id="" action="ppaction://hlinkshowjump?jump=nextslide"/>
              </a:rPr>
              <a:t>℃</a:t>
            </a:r>
            <a:r>
              <a:rPr lang="en-US" altLang="zh-CN" sz="3200">
                <a:solidFill>
                  <a:schemeClr val="tx1"/>
                </a:solidFill>
                <a:ea typeface="宋体" panose="02010600030101010101" pitchFamily="2" charset="-122"/>
                <a:hlinkClick r:id="" action="ppaction://hlinkshowjump?jump=nextslide"/>
              </a:rPr>
              <a:t> 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  <a:hlinkClick r:id="" action="ppaction://hlinkshowjump?jump=nextslide"/>
              </a:rPr>
              <a:t>的蒸汽</a:t>
            </a: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</a:rPr>
              <a:t>？</a:t>
            </a:r>
          </a:p>
        </p:txBody>
      </p:sp>
      <p:sp>
        <p:nvSpPr>
          <p:cNvPr id="306197" name="Rectangle 1045">
            <a:extLst>
              <a:ext uri="{FF2B5EF4-FFF2-40B4-BE49-F238E27FC236}">
                <a16:creationId xmlns:a16="http://schemas.microsoft.com/office/drawing/2014/main" id="{C8686776-32FA-4BE0-98D7-A44F0B3BD8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5008563"/>
            <a:ext cx="7799388" cy="1163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 algn="l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914400" indent="-457200" algn="l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371600" indent="-457200" algn="l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828800" indent="-457200" algn="l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286000" indent="-457200" algn="l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en-US" altLang="zh-CN" sz="3200"/>
              <a:t>5.  </a:t>
            </a:r>
            <a:r>
              <a:rPr lang="zh-CN" altLang="en-US" sz="3200"/>
              <a:t>一密闭容器内有水的汽液混合物，对其</a:t>
            </a:r>
          </a:p>
          <a:p>
            <a:pPr>
              <a:spcBef>
                <a:spcPct val="20000"/>
              </a:spcBef>
            </a:pPr>
            <a:r>
              <a:rPr lang="zh-CN" altLang="en-US" sz="3200"/>
              <a:t>     加热，是否一定能变成蒸汽？</a:t>
            </a:r>
          </a:p>
        </p:txBody>
      </p:sp>
    </p:spTree>
  </p:cSld>
  <p:clrMapOvr>
    <a:masterClrMapping/>
  </p:clrMapOvr>
  <p:transition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6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6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6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06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9" dur="500"/>
                                        <p:tgtEl>
                                          <p:spTgt spid="306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06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06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06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06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06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06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6179" grpId="0" build="p" autoUpdateAnimBg="0"/>
      <p:bldP spid="306180" grpId="0" build="p" autoUpdateAnimBg="0"/>
      <p:bldP spid="306189" grpId="0" autoUpdateAnimBg="0"/>
      <p:bldP spid="306193" grpId="0" autoUpdateAnimBg="0"/>
      <p:bldP spid="306195" grpId="0" autoUpdateAnimBg="0"/>
      <p:bldP spid="306196" grpId="0" autoUpdateAnimBg="0"/>
      <p:bldP spid="306197" grpId="0" autoUpdateAnimBg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03" name="Rectangle 3">
            <a:extLst>
              <a:ext uri="{FF2B5EF4-FFF2-40B4-BE49-F238E27FC236}">
                <a16:creationId xmlns:a16="http://schemas.microsoft.com/office/drawing/2014/main" id="{8C9FD264-39A0-4E48-93F8-F8E447646C9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5650" y="333375"/>
            <a:ext cx="7772400" cy="762000"/>
          </a:xfrm>
          <a:noFill/>
          <a:ln/>
        </p:spPr>
        <p:txBody>
          <a:bodyPr/>
          <a:lstStyle/>
          <a:p>
            <a:r>
              <a:rPr lang="zh-CN" altLang="en-US" b="1">
                <a:ea typeface="楷体_GB2312" pitchFamily="49" charset="-122"/>
              </a:rPr>
              <a:t>纯物质的</a:t>
            </a:r>
            <a:r>
              <a:rPr lang="en-US" altLang="zh-CN" b="1" i="1">
                <a:ea typeface="楷体_GB2312" pitchFamily="49" charset="-122"/>
              </a:rPr>
              <a:t>p</a:t>
            </a:r>
            <a:r>
              <a:rPr lang="en-US" altLang="zh-CN" b="1">
                <a:ea typeface="楷体_GB2312" pitchFamily="49" charset="-122"/>
              </a:rPr>
              <a:t>-</a:t>
            </a:r>
            <a:r>
              <a:rPr lang="en-US" altLang="zh-CN" b="1" i="1">
                <a:ea typeface="楷体_GB2312" pitchFamily="49" charset="-122"/>
              </a:rPr>
              <a:t>T</a:t>
            </a:r>
            <a:r>
              <a:rPr lang="zh-CN" altLang="en-US" b="1">
                <a:ea typeface="楷体_GB2312" pitchFamily="49" charset="-122"/>
              </a:rPr>
              <a:t>相图</a:t>
            </a:r>
          </a:p>
        </p:txBody>
      </p:sp>
      <p:sp>
        <p:nvSpPr>
          <p:cNvPr id="307204" name="Line 4">
            <a:extLst>
              <a:ext uri="{FF2B5EF4-FFF2-40B4-BE49-F238E27FC236}">
                <a16:creationId xmlns:a16="http://schemas.microsoft.com/office/drawing/2014/main" id="{BAFA31FA-DC68-45A1-B9EA-C7D3984BD209}"/>
              </a:ext>
            </a:extLst>
          </p:cNvPr>
          <p:cNvSpPr>
            <a:spLocks noChangeShapeType="1"/>
          </p:cNvSpPr>
          <p:nvPr/>
        </p:nvSpPr>
        <p:spPr bwMode="auto">
          <a:xfrm>
            <a:off x="990600" y="5410200"/>
            <a:ext cx="3581400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07205" name="Line 5">
            <a:extLst>
              <a:ext uri="{FF2B5EF4-FFF2-40B4-BE49-F238E27FC236}">
                <a16:creationId xmlns:a16="http://schemas.microsoft.com/office/drawing/2014/main" id="{51435E76-1751-4A72-8075-5141B915BC7E}"/>
              </a:ext>
            </a:extLst>
          </p:cNvPr>
          <p:cNvSpPr>
            <a:spLocks noChangeShapeType="1"/>
          </p:cNvSpPr>
          <p:nvPr/>
        </p:nvSpPr>
        <p:spPr bwMode="auto">
          <a:xfrm>
            <a:off x="5181600" y="5410200"/>
            <a:ext cx="3581400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07206" name="Line 6">
            <a:extLst>
              <a:ext uri="{FF2B5EF4-FFF2-40B4-BE49-F238E27FC236}">
                <a16:creationId xmlns:a16="http://schemas.microsoft.com/office/drawing/2014/main" id="{87EA59C2-56C2-4694-B0CF-49C51FA8234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90600" y="1752600"/>
            <a:ext cx="0" cy="36576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07207" name="Line 7">
            <a:extLst>
              <a:ext uri="{FF2B5EF4-FFF2-40B4-BE49-F238E27FC236}">
                <a16:creationId xmlns:a16="http://schemas.microsoft.com/office/drawing/2014/main" id="{16DBCBFE-5752-4732-AC36-4FB16363088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181600" y="1752600"/>
            <a:ext cx="0" cy="36576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07208" name="Rectangle 8">
            <a:extLst>
              <a:ext uri="{FF2B5EF4-FFF2-40B4-BE49-F238E27FC236}">
                <a16:creationId xmlns:a16="http://schemas.microsoft.com/office/drawing/2014/main" id="{6DCA8571-FBEC-4CBB-8C15-91839DD776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238" y="1679575"/>
            <a:ext cx="4127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en-US" altLang="zh-CN" sz="3600" i="1">
                <a:ea typeface="楷体_GB2312" pitchFamily="49" charset="-122"/>
              </a:rPr>
              <a:t>p</a:t>
            </a:r>
          </a:p>
        </p:txBody>
      </p:sp>
      <p:sp>
        <p:nvSpPr>
          <p:cNvPr id="307209" name="Rectangle 9">
            <a:extLst>
              <a:ext uri="{FF2B5EF4-FFF2-40B4-BE49-F238E27FC236}">
                <a16:creationId xmlns:a16="http://schemas.microsoft.com/office/drawing/2014/main" id="{7DBF0118-9B4A-4152-8866-BCA818C063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92650" y="1524000"/>
            <a:ext cx="4127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en-US" altLang="zh-CN" sz="3600" i="1">
                <a:ea typeface="楷体_GB2312" pitchFamily="49" charset="-122"/>
              </a:rPr>
              <a:t>p</a:t>
            </a:r>
          </a:p>
        </p:txBody>
      </p:sp>
      <p:sp>
        <p:nvSpPr>
          <p:cNvPr id="307210" name="Rectangle 10">
            <a:extLst>
              <a:ext uri="{FF2B5EF4-FFF2-40B4-BE49-F238E27FC236}">
                <a16:creationId xmlns:a16="http://schemas.microsoft.com/office/drawing/2014/main" id="{6A5EB354-3693-4AFC-AACE-4253392EC7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5600" y="5410200"/>
            <a:ext cx="4635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en-US" altLang="zh-CN" sz="3600" i="1">
                <a:ea typeface="楷体_GB2312" pitchFamily="49" charset="-122"/>
              </a:rPr>
              <a:t>T</a:t>
            </a:r>
          </a:p>
        </p:txBody>
      </p:sp>
      <p:sp>
        <p:nvSpPr>
          <p:cNvPr id="307211" name="Rectangle 11">
            <a:extLst>
              <a:ext uri="{FF2B5EF4-FFF2-40B4-BE49-F238E27FC236}">
                <a16:creationId xmlns:a16="http://schemas.microsoft.com/office/drawing/2014/main" id="{602CB2D4-2997-4895-B6FA-CAD2111E52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99450" y="5410200"/>
            <a:ext cx="4635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en-US" altLang="zh-CN" sz="3600" i="1">
                <a:ea typeface="楷体_GB2312" pitchFamily="49" charset="-122"/>
              </a:rPr>
              <a:t>T</a:t>
            </a:r>
          </a:p>
        </p:txBody>
      </p:sp>
      <p:sp>
        <p:nvSpPr>
          <p:cNvPr id="307212" name="Freeform 12">
            <a:extLst>
              <a:ext uri="{FF2B5EF4-FFF2-40B4-BE49-F238E27FC236}">
                <a16:creationId xmlns:a16="http://schemas.microsoft.com/office/drawing/2014/main" id="{6C6548B7-0323-484A-96F2-1CA2802C124A}"/>
              </a:ext>
            </a:extLst>
          </p:cNvPr>
          <p:cNvSpPr>
            <a:spLocks/>
          </p:cNvSpPr>
          <p:nvPr/>
        </p:nvSpPr>
        <p:spPr bwMode="auto">
          <a:xfrm>
            <a:off x="2286000" y="2971800"/>
            <a:ext cx="1066800" cy="990600"/>
          </a:xfrm>
          <a:custGeom>
            <a:avLst/>
            <a:gdLst>
              <a:gd name="T0" fmla="*/ 0 w 672"/>
              <a:gd name="T1" fmla="*/ 624 h 624"/>
              <a:gd name="T2" fmla="*/ 432 w 672"/>
              <a:gd name="T3" fmla="*/ 288 h 624"/>
              <a:gd name="T4" fmla="*/ 672 w 672"/>
              <a:gd name="T5" fmla="*/ 0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72" h="624">
                <a:moveTo>
                  <a:pt x="0" y="624"/>
                </a:moveTo>
                <a:cubicBezTo>
                  <a:pt x="160" y="508"/>
                  <a:pt x="320" y="392"/>
                  <a:pt x="432" y="288"/>
                </a:cubicBezTo>
                <a:cubicBezTo>
                  <a:pt x="544" y="184"/>
                  <a:pt x="608" y="92"/>
                  <a:pt x="672" y="0"/>
                </a:cubicBezTo>
              </a:path>
            </a:pathLst>
          </a:custGeom>
          <a:noFill/>
          <a:ln w="38100" cap="sq" cmpd="sng">
            <a:solidFill>
              <a:srgbClr val="FF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07213" name="Freeform 13">
            <a:extLst>
              <a:ext uri="{FF2B5EF4-FFF2-40B4-BE49-F238E27FC236}">
                <a16:creationId xmlns:a16="http://schemas.microsoft.com/office/drawing/2014/main" id="{4A6D9975-A242-4093-B2F9-389863D1175C}"/>
              </a:ext>
            </a:extLst>
          </p:cNvPr>
          <p:cNvSpPr>
            <a:spLocks/>
          </p:cNvSpPr>
          <p:nvPr/>
        </p:nvSpPr>
        <p:spPr bwMode="auto">
          <a:xfrm>
            <a:off x="1600200" y="3962400"/>
            <a:ext cx="685800" cy="838200"/>
          </a:xfrm>
          <a:custGeom>
            <a:avLst/>
            <a:gdLst>
              <a:gd name="T0" fmla="*/ 432 w 432"/>
              <a:gd name="T1" fmla="*/ 0 h 528"/>
              <a:gd name="T2" fmla="*/ 240 w 432"/>
              <a:gd name="T3" fmla="*/ 288 h 528"/>
              <a:gd name="T4" fmla="*/ 0 w 432"/>
              <a:gd name="T5" fmla="*/ 528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2" h="528">
                <a:moveTo>
                  <a:pt x="432" y="0"/>
                </a:moveTo>
                <a:cubicBezTo>
                  <a:pt x="372" y="100"/>
                  <a:pt x="312" y="200"/>
                  <a:pt x="240" y="288"/>
                </a:cubicBezTo>
                <a:cubicBezTo>
                  <a:pt x="168" y="376"/>
                  <a:pt x="84" y="452"/>
                  <a:pt x="0" y="528"/>
                </a:cubicBezTo>
              </a:path>
            </a:pathLst>
          </a:custGeom>
          <a:noFill/>
          <a:ln w="381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07214" name="Freeform 14">
            <a:extLst>
              <a:ext uri="{FF2B5EF4-FFF2-40B4-BE49-F238E27FC236}">
                <a16:creationId xmlns:a16="http://schemas.microsoft.com/office/drawing/2014/main" id="{36F23E0A-286F-4BA2-B849-C147C5179761}"/>
              </a:ext>
            </a:extLst>
          </p:cNvPr>
          <p:cNvSpPr>
            <a:spLocks/>
          </p:cNvSpPr>
          <p:nvPr/>
        </p:nvSpPr>
        <p:spPr bwMode="auto">
          <a:xfrm>
            <a:off x="1828800" y="1905000"/>
            <a:ext cx="457200" cy="2057400"/>
          </a:xfrm>
          <a:custGeom>
            <a:avLst/>
            <a:gdLst>
              <a:gd name="T0" fmla="*/ 288 w 288"/>
              <a:gd name="T1" fmla="*/ 1296 h 1296"/>
              <a:gd name="T2" fmla="*/ 144 w 288"/>
              <a:gd name="T3" fmla="*/ 768 h 1296"/>
              <a:gd name="T4" fmla="*/ 0 w 288"/>
              <a:gd name="T5" fmla="*/ 0 h 1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88" h="1296">
                <a:moveTo>
                  <a:pt x="288" y="1296"/>
                </a:moveTo>
                <a:cubicBezTo>
                  <a:pt x="240" y="1140"/>
                  <a:pt x="192" y="984"/>
                  <a:pt x="144" y="768"/>
                </a:cubicBezTo>
                <a:cubicBezTo>
                  <a:pt x="96" y="552"/>
                  <a:pt x="48" y="276"/>
                  <a:pt x="0" y="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07215" name="Line 15">
            <a:extLst>
              <a:ext uri="{FF2B5EF4-FFF2-40B4-BE49-F238E27FC236}">
                <a16:creationId xmlns:a16="http://schemas.microsoft.com/office/drawing/2014/main" id="{E1E5F90D-B6D8-407E-B3CB-6804804D6FE3}"/>
              </a:ext>
            </a:extLst>
          </p:cNvPr>
          <p:cNvSpPr>
            <a:spLocks noChangeShapeType="1"/>
          </p:cNvSpPr>
          <p:nvPr/>
        </p:nvSpPr>
        <p:spPr bwMode="auto">
          <a:xfrm>
            <a:off x="3352800" y="29718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07216" name="Line 16">
            <a:extLst>
              <a:ext uri="{FF2B5EF4-FFF2-40B4-BE49-F238E27FC236}">
                <a16:creationId xmlns:a16="http://schemas.microsoft.com/office/drawing/2014/main" id="{A3A3869C-AAEB-4FDC-AF7A-E3E0C54E56F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52800" y="1905000"/>
            <a:ext cx="0" cy="1066800"/>
          </a:xfrm>
          <a:prstGeom prst="line">
            <a:avLst/>
          </a:prstGeom>
          <a:noFill/>
          <a:ln w="3175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07217" name="Freeform 17">
            <a:extLst>
              <a:ext uri="{FF2B5EF4-FFF2-40B4-BE49-F238E27FC236}">
                <a16:creationId xmlns:a16="http://schemas.microsoft.com/office/drawing/2014/main" id="{3ABABBE2-E68D-484D-A0E0-1E9EF4FE0CF0}"/>
              </a:ext>
            </a:extLst>
          </p:cNvPr>
          <p:cNvSpPr>
            <a:spLocks/>
          </p:cNvSpPr>
          <p:nvPr/>
        </p:nvSpPr>
        <p:spPr bwMode="auto">
          <a:xfrm>
            <a:off x="6934200" y="2971800"/>
            <a:ext cx="1066800" cy="990600"/>
          </a:xfrm>
          <a:custGeom>
            <a:avLst/>
            <a:gdLst>
              <a:gd name="T0" fmla="*/ 0 w 672"/>
              <a:gd name="T1" fmla="*/ 624 h 624"/>
              <a:gd name="T2" fmla="*/ 432 w 672"/>
              <a:gd name="T3" fmla="*/ 288 h 624"/>
              <a:gd name="T4" fmla="*/ 672 w 672"/>
              <a:gd name="T5" fmla="*/ 0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72" h="624">
                <a:moveTo>
                  <a:pt x="0" y="624"/>
                </a:moveTo>
                <a:cubicBezTo>
                  <a:pt x="160" y="508"/>
                  <a:pt x="320" y="392"/>
                  <a:pt x="432" y="288"/>
                </a:cubicBezTo>
                <a:cubicBezTo>
                  <a:pt x="544" y="184"/>
                  <a:pt x="608" y="92"/>
                  <a:pt x="672" y="0"/>
                </a:cubicBezTo>
              </a:path>
            </a:pathLst>
          </a:custGeom>
          <a:noFill/>
          <a:ln w="38100" cap="sq" cmpd="sng">
            <a:solidFill>
              <a:srgbClr val="FF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07218" name="Freeform 18">
            <a:extLst>
              <a:ext uri="{FF2B5EF4-FFF2-40B4-BE49-F238E27FC236}">
                <a16:creationId xmlns:a16="http://schemas.microsoft.com/office/drawing/2014/main" id="{B0950630-F17E-425D-B8C2-189F4610B7FA}"/>
              </a:ext>
            </a:extLst>
          </p:cNvPr>
          <p:cNvSpPr>
            <a:spLocks/>
          </p:cNvSpPr>
          <p:nvPr/>
        </p:nvSpPr>
        <p:spPr bwMode="auto">
          <a:xfrm>
            <a:off x="6248400" y="3962400"/>
            <a:ext cx="685800" cy="838200"/>
          </a:xfrm>
          <a:custGeom>
            <a:avLst/>
            <a:gdLst>
              <a:gd name="T0" fmla="*/ 432 w 432"/>
              <a:gd name="T1" fmla="*/ 0 h 528"/>
              <a:gd name="T2" fmla="*/ 240 w 432"/>
              <a:gd name="T3" fmla="*/ 288 h 528"/>
              <a:gd name="T4" fmla="*/ 0 w 432"/>
              <a:gd name="T5" fmla="*/ 528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2" h="528">
                <a:moveTo>
                  <a:pt x="432" y="0"/>
                </a:moveTo>
                <a:cubicBezTo>
                  <a:pt x="372" y="100"/>
                  <a:pt x="312" y="200"/>
                  <a:pt x="240" y="288"/>
                </a:cubicBezTo>
                <a:cubicBezTo>
                  <a:pt x="168" y="376"/>
                  <a:pt x="84" y="452"/>
                  <a:pt x="0" y="528"/>
                </a:cubicBezTo>
              </a:path>
            </a:pathLst>
          </a:custGeom>
          <a:noFill/>
          <a:ln w="381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07219" name="Line 19">
            <a:extLst>
              <a:ext uri="{FF2B5EF4-FFF2-40B4-BE49-F238E27FC236}">
                <a16:creationId xmlns:a16="http://schemas.microsoft.com/office/drawing/2014/main" id="{720EE6D7-EB42-4D1A-856F-F6CD6968D28F}"/>
              </a:ext>
            </a:extLst>
          </p:cNvPr>
          <p:cNvSpPr>
            <a:spLocks noChangeShapeType="1"/>
          </p:cNvSpPr>
          <p:nvPr/>
        </p:nvSpPr>
        <p:spPr bwMode="auto">
          <a:xfrm>
            <a:off x="8001000" y="29718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07220" name="Line 20">
            <a:extLst>
              <a:ext uri="{FF2B5EF4-FFF2-40B4-BE49-F238E27FC236}">
                <a16:creationId xmlns:a16="http://schemas.microsoft.com/office/drawing/2014/main" id="{9DC36426-EE92-49F6-A2FA-E38C0079920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001000" y="1905000"/>
            <a:ext cx="0" cy="1066800"/>
          </a:xfrm>
          <a:prstGeom prst="line">
            <a:avLst/>
          </a:prstGeom>
          <a:noFill/>
          <a:ln w="3175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07221" name="Freeform 21">
            <a:extLst>
              <a:ext uri="{FF2B5EF4-FFF2-40B4-BE49-F238E27FC236}">
                <a16:creationId xmlns:a16="http://schemas.microsoft.com/office/drawing/2014/main" id="{5165E00C-5B26-4CB4-991E-E08F2C14B568}"/>
              </a:ext>
            </a:extLst>
          </p:cNvPr>
          <p:cNvSpPr>
            <a:spLocks/>
          </p:cNvSpPr>
          <p:nvPr/>
        </p:nvSpPr>
        <p:spPr bwMode="auto">
          <a:xfrm>
            <a:off x="6934200" y="1905000"/>
            <a:ext cx="381000" cy="2057400"/>
          </a:xfrm>
          <a:custGeom>
            <a:avLst/>
            <a:gdLst>
              <a:gd name="T0" fmla="*/ 0 w 240"/>
              <a:gd name="T1" fmla="*/ 1296 h 1296"/>
              <a:gd name="T2" fmla="*/ 144 w 240"/>
              <a:gd name="T3" fmla="*/ 576 h 1296"/>
              <a:gd name="T4" fmla="*/ 240 w 240"/>
              <a:gd name="T5" fmla="*/ 0 h 1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0" h="1296">
                <a:moveTo>
                  <a:pt x="0" y="1296"/>
                </a:moveTo>
                <a:cubicBezTo>
                  <a:pt x="52" y="1044"/>
                  <a:pt x="104" y="792"/>
                  <a:pt x="144" y="576"/>
                </a:cubicBezTo>
                <a:cubicBezTo>
                  <a:pt x="184" y="360"/>
                  <a:pt x="212" y="180"/>
                  <a:pt x="240" y="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07222" name="Rectangle 22">
            <a:extLst>
              <a:ext uri="{FF2B5EF4-FFF2-40B4-BE49-F238E27FC236}">
                <a16:creationId xmlns:a16="http://schemas.microsoft.com/office/drawing/2014/main" id="{8981AC31-6237-49FD-9479-583B540A0D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2441575"/>
            <a:ext cx="5921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latin typeface="Arial Black" panose="020B0A04020102020204" pitchFamily="34" charset="0"/>
                <a:ea typeface="宋体" panose="02010600030101010101" pitchFamily="2" charset="-122"/>
              </a:rPr>
              <a:t>液</a:t>
            </a:r>
          </a:p>
        </p:txBody>
      </p:sp>
      <p:sp>
        <p:nvSpPr>
          <p:cNvPr id="307223" name="Rectangle 23">
            <a:extLst>
              <a:ext uri="{FF2B5EF4-FFF2-40B4-BE49-F238E27FC236}">
                <a16:creationId xmlns:a16="http://schemas.microsoft.com/office/drawing/2014/main" id="{0CF2105A-B50E-4C38-953C-F0DC053CA6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2667000"/>
            <a:ext cx="5921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latin typeface="Arial Black" panose="020B0A04020102020204" pitchFamily="34" charset="0"/>
                <a:ea typeface="宋体" panose="02010600030101010101" pitchFamily="2" charset="-122"/>
              </a:rPr>
              <a:t>液</a:t>
            </a:r>
          </a:p>
        </p:txBody>
      </p:sp>
      <p:sp>
        <p:nvSpPr>
          <p:cNvPr id="307224" name="Rectangle 24">
            <a:extLst>
              <a:ext uri="{FF2B5EF4-FFF2-40B4-BE49-F238E27FC236}">
                <a16:creationId xmlns:a16="http://schemas.microsoft.com/office/drawing/2014/main" id="{D9B0FAE1-12C9-44A7-8C7E-5E9F9F4128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088" y="3581400"/>
            <a:ext cx="59213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latin typeface="Arial Black" panose="020B0A04020102020204" pitchFamily="34" charset="0"/>
                <a:ea typeface="宋体" panose="02010600030101010101" pitchFamily="2" charset="-122"/>
              </a:rPr>
              <a:t>气</a:t>
            </a:r>
          </a:p>
        </p:txBody>
      </p:sp>
      <p:sp>
        <p:nvSpPr>
          <p:cNvPr id="307225" name="Rectangle 25">
            <a:extLst>
              <a:ext uri="{FF2B5EF4-FFF2-40B4-BE49-F238E27FC236}">
                <a16:creationId xmlns:a16="http://schemas.microsoft.com/office/drawing/2014/main" id="{D2C5CC62-4872-40C2-BBDA-73C4AB4A35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70863" y="3459163"/>
            <a:ext cx="59213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latin typeface="Arial Black" panose="020B0A04020102020204" pitchFamily="34" charset="0"/>
                <a:ea typeface="宋体" panose="02010600030101010101" pitchFamily="2" charset="-122"/>
              </a:rPr>
              <a:t>气</a:t>
            </a:r>
          </a:p>
        </p:txBody>
      </p:sp>
      <p:sp>
        <p:nvSpPr>
          <p:cNvPr id="307226" name="Rectangle 26">
            <a:extLst>
              <a:ext uri="{FF2B5EF4-FFF2-40B4-BE49-F238E27FC236}">
                <a16:creationId xmlns:a16="http://schemas.microsoft.com/office/drawing/2014/main" id="{7A4D6151-DEDF-45F6-AA98-EEA4BB4B41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0000" y="2971800"/>
            <a:ext cx="5921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latin typeface="Arial Black" panose="020B0A04020102020204" pitchFamily="34" charset="0"/>
                <a:ea typeface="宋体" panose="02010600030101010101" pitchFamily="2" charset="-122"/>
              </a:rPr>
              <a:t>固</a:t>
            </a:r>
          </a:p>
        </p:txBody>
      </p:sp>
      <p:sp>
        <p:nvSpPr>
          <p:cNvPr id="307227" name="Rectangle 27">
            <a:extLst>
              <a:ext uri="{FF2B5EF4-FFF2-40B4-BE49-F238E27FC236}">
                <a16:creationId xmlns:a16="http://schemas.microsoft.com/office/drawing/2014/main" id="{8FF20707-718C-4629-B5B3-E40A7F12D0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08663" y="2743200"/>
            <a:ext cx="59213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latin typeface="Arial Black" panose="020B0A04020102020204" pitchFamily="34" charset="0"/>
                <a:ea typeface="宋体" panose="02010600030101010101" pitchFamily="2" charset="-122"/>
              </a:rPr>
              <a:t>固</a:t>
            </a:r>
          </a:p>
        </p:txBody>
      </p:sp>
      <p:sp>
        <p:nvSpPr>
          <p:cNvPr id="307228" name="Oval 28">
            <a:extLst>
              <a:ext uri="{FF2B5EF4-FFF2-40B4-BE49-F238E27FC236}">
                <a16:creationId xmlns:a16="http://schemas.microsoft.com/office/drawing/2014/main" id="{138B6961-B0E3-49AC-802E-56C1CA6EA3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0" y="3886200"/>
            <a:ext cx="76200" cy="76200"/>
          </a:xfrm>
          <a:prstGeom prst="ellipse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229" name="Oval 29">
            <a:extLst>
              <a:ext uri="{FF2B5EF4-FFF2-40B4-BE49-F238E27FC236}">
                <a16:creationId xmlns:a16="http://schemas.microsoft.com/office/drawing/2014/main" id="{45315AF1-DC65-459D-A5FF-7F2A3D3212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3886200"/>
            <a:ext cx="76200" cy="76200"/>
          </a:xfrm>
          <a:prstGeom prst="ellipse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230" name="Rectangle 30">
            <a:extLst>
              <a:ext uri="{FF2B5EF4-FFF2-40B4-BE49-F238E27FC236}">
                <a16:creationId xmlns:a16="http://schemas.microsoft.com/office/drawing/2014/main" id="{7E6B09FE-164F-4695-AABF-F562EC18E7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5638800"/>
            <a:ext cx="5921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latin typeface="Arial Black" panose="020B0A04020102020204" pitchFamily="34" charset="0"/>
                <a:ea typeface="宋体" panose="02010600030101010101" pitchFamily="2" charset="-122"/>
              </a:rPr>
              <a:t>水</a:t>
            </a:r>
          </a:p>
        </p:txBody>
      </p:sp>
      <p:sp>
        <p:nvSpPr>
          <p:cNvPr id="307231" name="Rectangle 31">
            <a:extLst>
              <a:ext uri="{FF2B5EF4-FFF2-40B4-BE49-F238E27FC236}">
                <a16:creationId xmlns:a16="http://schemas.microsoft.com/office/drawing/2014/main" id="{3BAA399D-9429-4322-9FF5-845771D767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1200" y="5638800"/>
            <a:ext cx="18161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latin typeface="Arial Black" panose="020B0A04020102020204" pitchFamily="34" charset="0"/>
                <a:ea typeface="宋体" panose="02010600030101010101" pitchFamily="2" charset="-122"/>
              </a:rPr>
              <a:t>一般物质</a:t>
            </a:r>
          </a:p>
        </p:txBody>
      </p:sp>
      <p:sp>
        <p:nvSpPr>
          <p:cNvPr id="307232" name="Rectangle 32">
            <a:extLst>
              <a:ext uri="{FF2B5EF4-FFF2-40B4-BE49-F238E27FC236}">
                <a16:creationId xmlns:a16="http://schemas.microsoft.com/office/drawing/2014/main" id="{AABD9FDD-5B0C-4E15-82BA-EE5FA2A1E5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2000" y="3962400"/>
            <a:ext cx="14081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solidFill>
                  <a:srgbClr val="66FF66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三相点</a:t>
            </a:r>
          </a:p>
        </p:txBody>
      </p:sp>
      <p:sp>
        <p:nvSpPr>
          <p:cNvPr id="307233" name="Rectangle 33">
            <a:extLst>
              <a:ext uri="{FF2B5EF4-FFF2-40B4-BE49-F238E27FC236}">
                <a16:creationId xmlns:a16="http://schemas.microsoft.com/office/drawing/2014/main" id="{44973136-B42F-4E37-843C-DFD4805B5E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3886200"/>
            <a:ext cx="14081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solidFill>
                  <a:srgbClr val="66FF66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三相点</a:t>
            </a:r>
          </a:p>
        </p:txBody>
      </p:sp>
      <p:sp>
        <p:nvSpPr>
          <p:cNvPr id="307234" name="Oval 34">
            <a:extLst>
              <a:ext uri="{FF2B5EF4-FFF2-40B4-BE49-F238E27FC236}">
                <a16:creationId xmlns:a16="http://schemas.microsoft.com/office/drawing/2014/main" id="{6D20BBAE-54F0-40D6-AFE7-9910632CA3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38513" y="2895600"/>
            <a:ext cx="76200" cy="76200"/>
          </a:xfrm>
          <a:prstGeom prst="ellipse">
            <a:avLst/>
          </a:prstGeom>
          <a:solidFill>
            <a:srgbClr val="FF0000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235" name="Oval 35">
            <a:extLst>
              <a:ext uri="{FF2B5EF4-FFF2-40B4-BE49-F238E27FC236}">
                <a16:creationId xmlns:a16="http://schemas.microsoft.com/office/drawing/2014/main" id="{FBA42854-79B6-4C6F-A8DF-FCF27FBDCF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0" y="2895600"/>
            <a:ext cx="76200" cy="76200"/>
          </a:xfrm>
          <a:prstGeom prst="ellipse">
            <a:avLst/>
          </a:prstGeom>
          <a:solidFill>
            <a:srgbClr val="FF0000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236" name="Rectangle 36">
            <a:extLst>
              <a:ext uri="{FF2B5EF4-FFF2-40B4-BE49-F238E27FC236}">
                <a16:creationId xmlns:a16="http://schemas.microsoft.com/office/drawing/2014/main" id="{852E4A8F-133A-4420-A478-34BBE95B6A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6600" y="2971800"/>
            <a:ext cx="1403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solidFill>
                  <a:srgbClr val="FFFF66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临界点</a:t>
            </a:r>
          </a:p>
        </p:txBody>
      </p:sp>
      <p:sp>
        <p:nvSpPr>
          <p:cNvPr id="307237" name="Rectangle 37">
            <a:extLst>
              <a:ext uri="{FF2B5EF4-FFF2-40B4-BE49-F238E27FC236}">
                <a16:creationId xmlns:a16="http://schemas.microsoft.com/office/drawing/2014/main" id="{27D651C1-46BA-4B1E-B761-E6E5CA1E6A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3675" y="2997200"/>
            <a:ext cx="1403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solidFill>
                  <a:srgbClr val="FFFF66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临界点</a:t>
            </a:r>
          </a:p>
        </p:txBody>
      </p:sp>
      <p:sp>
        <p:nvSpPr>
          <p:cNvPr id="307238" name="Rectangle 38">
            <a:extLst>
              <a:ext uri="{FF2B5EF4-FFF2-40B4-BE49-F238E27FC236}">
                <a16:creationId xmlns:a16="http://schemas.microsoft.com/office/drawing/2014/main" id="{3F747703-A7E7-49D7-8B1E-8A880E9B70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6613" y="2057400"/>
            <a:ext cx="10001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solidFill>
                  <a:srgbClr val="CCFFCC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流体</a:t>
            </a:r>
          </a:p>
        </p:txBody>
      </p:sp>
      <p:sp>
        <p:nvSpPr>
          <p:cNvPr id="307239" name="Rectangle 39">
            <a:extLst>
              <a:ext uri="{FF2B5EF4-FFF2-40B4-BE49-F238E27FC236}">
                <a16:creationId xmlns:a16="http://schemas.microsoft.com/office/drawing/2014/main" id="{B06AB35C-0134-43FC-9343-F514C39458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3875" y="2057400"/>
            <a:ext cx="10001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solidFill>
                  <a:srgbClr val="CCFFCC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流体</a:t>
            </a:r>
          </a:p>
        </p:txBody>
      </p:sp>
      <p:sp>
        <p:nvSpPr>
          <p:cNvPr id="307251" name="AutoShape 51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1A89E895-9682-47E4-A0D3-50F5502286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4800" y="6096000"/>
            <a:ext cx="990600" cy="762000"/>
          </a:xfrm>
          <a:prstGeom prst="actionButtonReturn">
            <a:avLst/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307252" name="Object 52">
            <a:extLst>
              <a:ext uri="{FF2B5EF4-FFF2-40B4-BE49-F238E27FC236}">
                <a16:creationId xmlns:a16="http://schemas.microsoft.com/office/drawing/2014/main" id="{5926CC85-12BD-496A-8E0D-9482739DD110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4513263" cy="2065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1394" name="Equation" r:id="rId5" imgW="1803240" imgH="825480" progId="Equation.DSMT4">
                  <p:embed/>
                </p:oleObj>
              </mc:Choice>
              <mc:Fallback>
                <p:oleObj name="Equation" r:id="rId5" imgW="1803240" imgH="825480" progId="Equation.DSMT4">
                  <p:embed/>
                  <p:pic>
                    <p:nvPicPr>
                      <p:cNvPr id="307252" name="Object 52">
                        <a:extLst>
                          <a:ext uri="{FF2B5EF4-FFF2-40B4-BE49-F238E27FC236}">
                            <a16:creationId xmlns:a16="http://schemas.microsoft.com/office/drawing/2014/main" id="{5926CC85-12BD-496A-8E0D-9482739DD11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4513263" cy="2065338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50" name="Rectangle 2">
            <a:extLst>
              <a:ext uri="{FF2B5EF4-FFF2-40B4-BE49-F238E27FC236}">
                <a16:creationId xmlns:a16="http://schemas.microsoft.com/office/drawing/2014/main" id="{06790950-D3E1-46AC-A7CC-163220F3DC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7772400" cy="762000"/>
          </a:xfrm>
          <a:noFill/>
          <a:ln/>
        </p:spPr>
        <p:txBody>
          <a:bodyPr/>
          <a:lstStyle/>
          <a:p>
            <a:r>
              <a:rPr lang="zh-CN" altLang="en-US" b="1">
                <a:ea typeface="楷体_GB2312" pitchFamily="49" charset="-122"/>
              </a:rPr>
              <a:t>饱和线、三相线和临界点</a:t>
            </a:r>
          </a:p>
        </p:txBody>
      </p:sp>
      <p:sp>
        <p:nvSpPr>
          <p:cNvPr id="309251" name="Rectangle 3">
            <a:extLst>
              <a:ext uri="{FF2B5EF4-FFF2-40B4-BE49-F238E27FC236}">
                <a16:creationId xmlns:a16="http://schemas.microsoft.com/office/drawing/2014/main" id="{8217014A-1D76-4AB0-8EB9-75212775BA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9450" y="1797050"/>
            <a:ext cx="4127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 i="1">
                <a:solidFill>
                  <a:schemeClr val="tx1"/>
                </a:solidFill>
                <a:ea typeface="隶书" panose="02010509060101010101" pitchFamily="49" charset="-122"/>
              </a:rPr>
              <a:t>p</a:t>
            </a:r>
          </a:p>
        </p:txBody>
      </p:sp>
      <p:sp>
        <p:nvSpPr>
          <p:cNvPr id="309252" name="Rectangle 4">
            <a:extLst>
              <a:ext uri="{FF2B5EF4-FFF2-40B4-BE49-F238E27FC236}">
                <a16:creationId xmlns:a16="http://schemas.microsoft.com/office/drawing/2014/main" id="{DE4ADBAC-3B87-442C-8FAB-9A8EBC6C7F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3650" y="4800600"/>
            <a:ext cx="3873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 i="1">
                <a:solidFill>
                  <a:schemeClr val="tx1"/>
                </a:solidFill>
                <a:ea typeface="隶书" panose="02010509060101010101" pitchFamily="49" charset="-122"/>
              </a:rPr>
              <a:t>v</a:t>
            </a:r>
          </a:p>
        </p:txBody>
      </p:sp>
      <p:pic>
        <p:nvPicPr>
          <p:cNvPr id="309254" name="Picture 6">
            <a:extLst>
              <a:ext uri="{FF2B5EF4-FFF2-40B4-BE49-F238E27FC236}">
                <a16:creationId xmlns:a16="http://schemas.microsoft.com/office/drawing/2014/main" id="{6609987E-D758-4599-A142-5B36C9C69D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219200"/>
            <a:ext cx="4191000" cy="3857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9255" name="AutoShape 7">
            <a:extLst>
              <a:ext uri="{FF2B5EF4-FFF2-40B4-BE49-F238E27FC236}">
                <a16:creationId xmlns:a16="http://schemas.microsoft.com/office/drawing/2014/main" id="{53896DF4-2A31-4DB4-A188-1CE3CE41D4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1981200"/>
            <a:ext cx="1371600" cy="685800"/>
          </a:xfrm>
          <a:prstGeom prst="wedgeRoundRectCallout">
            <a:avLst>
              <a:gd name="adj1" fmla="val -176505"/>
              <a:gd name="adj2" fmla="val 120602"/>
              <a:gd name="adj3" fmla="val 16667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0"/>
              </a:spcBef>
            </a:pPr>
            <a:r>
              <a:rPr lang="zh-CN" altLang="en-US" b="0">
                <a:solidFill>
                  <a:schemeClr val="bg1"/>
                </a:solidFill>
                <a:ea typeface="宋体" panose="02010600030101010101" pitchFamily="2" charset="-122"/>
              </a:rPr>
              <a:t>饱和气线</a:t>
            </a:r>
          </a:p>
        </p:txBody>
      </p:sp>
      <p:sp>
        <p:nvSpPr>
          <p:cNvPr id="309256" name="AutoShape 8">
            <a:extLst>
              <a:ext uri="{FF2B5EF4-FFF2-40B4-BE49-F238E27FC236}">
                <a16:creationId xmlns:a16="http://schemas.microsoft.com/office/drawing/2014/main" id="{77BF8831-3DF0-4AF7-89DE-CB1845AB03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2971800"/>
            <a:ext cx="1371600" cy="685800"/>
          </a:xfrm>
          <a:prstGeom prst="wedgeRoundRectCallout">
            <a:avLst>
              <a:gd name="adj1" fmla="val -225347"/>
              <a:gd name="adj2" fmla="val 109954"/>
              <a:gd name="adj3" fmla="val 16667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0"/>
              </a:spcBef>
            </a:pPr>
            <a:r>
              <a:rPr lang="zh-CN" altLang="en-US" b="0">
                <a:solidFill>
                  <a:schemeClr val="bg1"/>
                </a:solidFill>
                <a:ea typeface="宋体" panose="02010600030101010101" pitchFamily="2" charset="-122"/>
              </a:rPr>
              <a:t>三相线</a:t>
            </a:r>
            <a:endParaRPr lang="zh-CN" altLang="en-US" b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sp>
        <p:nvSpPr>
          <p:cNvPr id="309257" name="AutoShape 9">
            <a:extLst>
              <a:ext uri="{FF2B5EF4-FFF2-40B4-BE49-F238E27FC236}">
                <a16:creationId xmlns:a16="http://schemas.microsoft.com/office/drawing/2014/main" id="{FD5510BB-E77D-49D6-8F63-780210B632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914400"/>
            <a:ext cx="1371600" cy="685800"/>
          </a:xfrm>
          <a:prstGeom prst="wedgeRoundRectCallout">
            <a:avLst>
              <a:gd name="adj1" fmla="val 131944"/>
              <a:gd name="adj2" fmla="val 217593"/>
              <a:gd name="adj3" fmla="val 16667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0"/>
              </a:spcBef>
            </a:pPr>
            <a:r>
              <a:rPr lang="zh-CN" altLang="en-US" b="0">
                <a:solidFill>
                  <a:schemeClr val="bg1"/>
                </a:solidFill>
                <a:ea typeface="宋体" panose="02010600030101010101" pitchFamily="2" charset="-122"/>
              </a:rPr>
              <a:t>饱和液线</a:t>
            </a:r>
            <a:endParaRPr lang="zh-CN" altLang="en-US" b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sp>
        <p:nvSpPr>
          <p:cNvPr id="309258" name="AutoShape 10">
            <a:extLst>
              <a:ext uri="{FF2B5EF4-FFF2-40B4-BE49-F238E27FC236}">
                <a16:creationId xmlns:a16="http://schemas.microsoft.com/office/drawing/2014/main" id="{90A33CBD-09E1-498C-9F5E-4734EA3658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3886200"/>
            <a:ext cx="1371600" cy="685800"/>
          </a:xfrm>
          <a:prstGeom prst="wedgeRoundRectCallout">
            <a:avLst>
              <a:gd name="adj1" fmla="val 155093"/>
              <a:gd name="adj2" fmla="val -192593"/>
              <a:gd name="adj3" fmla="val 16667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ct val="0"/>
              </a:spcBef>
            </a:pPr>
            <a:r>
              <a:rPr lang="zh-CN" altLang="en-US" b="0">
                <a:solidFill>
                  <a:schemeClr val="bg1"/>
                </a:solidFill>
                <a:ea typeface="宋体" panose="02010600030101010101" pitchFamily="2" charset="-122"/>
              </a:rPr>
              <a:t>饱和固线</a:t>
            </a:r>
            <a:endParaRPr lang="zh-CN" altLang="en-US" b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sp>
        <p:nvSpPr>
          <p:cNvPr id="309259" name="Rectangle 11">
            <a:extLst>
              <a:ext uri="{FF2B5EF4-FFF2-40B4-BE49-F238E27FC236}">
                <a16:creationId xmlns:a16="http://schemas.microsoft.com/office/drawing/2014/main" id="{AE0D087C-94EF-45C4-B0FF-4FA80A6A18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1050" y="4343400"/>
            <a:ext cx="4635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600" i="1">
                <a:solidFill>
                  <a:schemeClr val="tx1"/>
                </a:solidFill>
                <a:ea typeface="隶书" panose="02010509060101010101" pitchFamily="49" charset="-122"/>
              </a:rPr>
              <a:t>T</a:t>
            </a:r>
          </a:p>
        </p:txBody>
      </p:sp>
      <p:sp>
        <p:nvSpPr>
          <p:cNvPr id="309260" name="AutoShape 12">
            <a:extLst>
              <a:ext uri="{FF2B5EF4-FFF2-40B4-BE49-F238E27FC236}">
                <a16:creationId xmlns:a16="http://schemas.microsoft.com/office/drawing/2014/main" id="{6C129E01-084A-496B-8974-BE972A78A3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1066800"/>
            <a:ext cx="1219200" cy="609600"/>
          </a:xfrm>
          <a:prstGeom prst="wedgeRoundRectCallout">
            <a:avLst>
              <a:gd name="adj1" fmla="val -196875"/>
              <a:gd name="adj2" fmla="val 145051"/>
              <a:gd name="adj3" fmla="val 16667"/>
            </a:avLst>
          </a:prstGeom>
          <a:solidFill>
            <a:srgbClr val="CCFF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zh-CN"/>
          </a:p>
        </p:txBody>
      </p:sp>
      <p:sp>
        <p:nvSpPr>
          <p:cNvPr id="309261" name="Rectangle 13">
            <a:extLst>
              <a:ext uri="{FF2B5EF4-FFF2-40B4-BE49-F238E27FC236}">
                <a16:creationId xmlns:a16="http://schemas.microsoft.com/office/drawing/2014/main" id="{62E24798-5CB6-484A-872A-A91D37F044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1066800"/>
            <a:ext cx="12509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2800" b="0">
                <a:solidFill>
                  <a:schemeClr val="bg1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临界点</a:t>
            </a:r>
          </a:p>
        </p:txBody>
      </p:sp>
      <p:sp>
        <p:nvSpPr>
          <p:cNvPr id="309263" name="Oval 15">
            <a:extLst>
              <a:ext uri="{FF2B5EF4-FFF2-40B4-BE49-F238E27FC236}">
                <a16:creationId xmlns:a16="http://schemas.microsoft.com/office/drawing/2014/main" id="{96E9AB18-AFE5-458A-B459-A2458F384B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30688" y="2312988"/>
            <a:ext cx="139700" cy="144462"/>
          </a:xfrm>
          <a:prstGeom prst="ellipse">
            <a:avLst/>
          </a:prstGeom>
          <a:solidFill>
            <a:srgbClr val="66FF6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round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9264" name="Oval 16">
            <a:extLst>
              <a:ext uri="{FF2B5EF4-FFF2-40B4-BE49-F238E27FC236}">
                <a16:creationId xmlns:a16="http://schemas.microsoft.com/office/drawing/2014/main" id="{246F0DBF-9E3D-4DF2-9170-6FA0D289D8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0" y="2241550"/>
            <a:ext cx="76200" cy="76200"/>
          </a:xfrm>
          <a:prstGeom prst="ellipse">
            <a:avLst/>
          </a:prstGeom>
          <a:solidFill>
            <a:srgbClr val="FF0000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ransition>
    <p:split orient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770" name="Rectangle 2">
            <a:extLst>
              <a:ext uri="{FF2B5EF4-FFF2-40B4-BE49-F238E27FC236}">
                <a16:creationId xmlns:a16="http://schemas.microsoft.com/office/drawing/2014/main" id="{D7D9426A-5A4A-4794-A8B3-5098A8D60AB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42888"/>
            <a:ext cx="8001000" cy="823912"/>
          </a:xfrm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定容加热循环的计算</a:t>
            </a:r>
            <a:endParaRPr lang="zh-CN" altLang="en-US" sz="4800" b="1">
              <a:ea typeface="楷体_GB2312" pitchFamily="49" charset="-122"/>
            </a:endParaRPr>
          </a:p>
        </p:txBody>
      </p:sp>
      <p:sp>
        <p:nvSpPr>
          <p:cNvPr id="544771" name="Line 3">
            <a:extLst>
              <a:ext uri="{FF2B5EF4-FFF2-40B4-BE49-F238E27FC236}">
                <a16:creationId xmlns:a16="http://schemas.microsoft.com/office/drawing/2014/main" id="{18F7BB3B-9D83-4CAC-B77D-2357594424EB}"/>
              </a:ext>
            </a:extLst>
          </p:cNvPr>
          <p:cNvSpPr>
            <a:spLocks noChangeShapeType="1"/>
          </p:cNvSpPr>
          <p:nvPr/>
        </p:nvSpPr>
        <p:spPr bwMode="auto">
          <a:xfrm>
            <a:off x="5797550" y="4619625"/>
            <a:ext cx="2895600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4772" name="Line 4">
            <a:extLst>
              <a:ext uri="{FF2B5EF4-FFF2-40B4-BE49-F238E27FC236}">
                <a16:creationId xmlns:a16="http://schemas.microsoft.com/office/drawing/2014/main" id="{DCF57AF4-9666-475F-9727-38B058B47AA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97550" y="1190625"/>
            <a:ext cx="0" cy="34290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4773" name="Line 5">
            <a:extLst>
              <a:ext uri="{FF2B5EF4-FFF2-40B4-BE49-F238E27FC236}">
                <a16:creationId xmlns:a16="http://schemas.microsoft.com/office/drawing/2014/main" id="{555FB2D7-8071-4B66-AAA1-CA6C2E9AC050}"/>
              </a:ext>
            </a:extLst>
          </p:cNvPr>
          <p:cNvSpPr>
            <a:spLocks noChangeShapeType="1"/>
          </p:cNvSpPr>
          <p:nvPr/>
        </p:nvSpPr>
        <p:spPr bwMode="auto">
          <a:xfrm>
            <a:off x="6788150" y="3124200"/>
            <a:ext cx="0" cy="655638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4774" name="Line 6">
            <a:extLst>
              <a:ext uri="{FF2B5EF4-FFF2-40B4-BE49-F238E27FC236}">
                <a16:creationId xmlns:a16="http://schemas.microsoft.com/office/drawing/2014/main" id="{0EE54725-676D-44B6-8A74-7CC17352D2F3}"/>
              </a:ext>
            </a:extLst>
          </p:cNvPr>
          <p:cNvSpPr>
            <a:spLocks noChangeShapeType="1"/>
          </p:cNvSpPr>
          <p:nvPr/>
        </p:nvSpPr>
        <p:spPr bwMode="auto">
          <a:xfrm>
            <a:off x="8540750" y="1900238"/>
            <a:ext cx="0" cy="701675"/>
          </a:xfrm>
          <a:prstGeom prst="line">
            <a:avLst/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4775" name="Freeform 7">
            <a:extLst>
              <a:ext uri="{FF2B5EF4-FFF2-40B4-BE49-F238E27FC236}">
                <a16:creationId xmlns:a16="http://schemas.microsoft.com/office/drawing/2014/main" id="{27058430-6777-4206-B6EE-19A03B5084F9}"/>
              </a:ext>
            </a:extLst>
          </p:cNvPr>
          <p:cNvSpPr>
            <a:spLocks/>
          </p:cNvSpPr>
          <p:nvPr/>
        </p:nvSpPr>
        <p:spPr bwMode="auto">
          <a:xfrm>
            <a:off x="6788150" y="2562225"/>
            <a:ext cx="1752600" cy="1219200"/>
          </a:xfrm>
          <a:custGeom>
            <a:avLst/>
            <a:gdLst>
              <a:gd name="T0" fmla="*/ 0 w 1104"/>
              <a:gd name="T1" fmla="*/ 768 h 768"/>
              <a:gd name="T2" fmla="*/ 624 w 1104"/>
              <a:gd name="T3" fmla="*/ 528 h 768"/>
              <a:gd name="T4" fmla="*/ 1104 w 1104"/>
              <a:gd name="T5" fmla="*/ 0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04" h="768">
                <a:moveTo>
                  <a:pt x="0" y="768"/>
                </a:moveTo>
                <a:cubicBezTo>
                  <a:pt x="220" y="712"/>
                  <a:pt x="440" y="656"/>
                  <a:pt x="624" y="528"/>
                </a:cubicBezTo>
                <a:cubicBezTo>
                  <a:pt x="808" y="400"/>
                  <a:pt x="956" y="200"/>
                  <a:pt x="1104" y="0"/>
                </a:cubicBezTo>
              </a:path>
            </a:pathLst>
          </a:custGeom>
          <a:noFill/>
          <a:ln w="38100" cap="sq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4776" name="Rectangle 8">
            <a:extLst>
              <a:ext uri="{FF2B5EF4-FFF2-40B4-BE49-F238E27FC236}">
                <a16:creationId xmlns:a16="http://schemas.microsoft.com/office/drawing/2014/main" id="{B5D22710-66A4-4E79-B795-8F32C98139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8250" y="35052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544777" name="Rectangle 9">
            <a:extLst>
              <a:ext uri="{FF2B5EF4-FFF2-40B4-BE49-F238E27FC236}">
                <a16:creationId xmlns:a16="http://schemas.microsoft.com/office/drawing/2014/main" id="{6A880C46-3C74-4786-9601-3C056F44A8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4450" y="25908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544778" name="Rectangle 10">
            <a:extLst>
              <a:ext uri="{FF2B5EF4-FFF2-40B4-BE49-F238E27FC236}">
                <a16:creationId xmlns:a16="http://schemas.microsoft.com/office/drawing/2014/main" id="{004240EF-9B41-4BF7-857A-4C8FB9A125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8050" y="13716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544779" name="Rectangle 11">
            <a:extLst>
              <a:ext uri="{FF2B5EF4-FFF2-40B4-BE49-F238E27FC236}">
                <a16:creationId xmlns:a16="http://schemas.microsoft.com/office/drawing/2014/main" id="{CAFC6404-C833-4583-A79A-4011E997A4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04250" y="236220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544780" name="Rectangle 12">
            <a:extLst>
              <a:ext uri="{FF2B5EF4-FFF2-40B4-BE49-F238E27FC236}">
                <a16:creationId xmlns:a16="http://schemas.microsoft.com/office/drawing/2014/main" id="{D9C58698-7FBB-494A-885A-78E68A9045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07013" y="1143000"/>
            <a:ext cx="431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T</a:t>
            </a:r>
          </a:p>
        </p:txBody>
      </p:sp>
      <p:sp>
        <p:nvSpPr>
          <p:cNvPr id="544781" name="Rectangle 13">
            <a:extLst>
              <a:ext uri="{FF2B5EF4-FFF2-40B4-BE49-F238E27FC236}">
                <a16:creationId xmlns:a16="http://schemas.microsoft.com/office/drawing/2014/main" id="{C0A8B156-AEB4-490B-9D79-E74D297737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75663" y="4648200"/>
            <a:ext cx="3429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544782" name="Freeform 14">
            <a:extLst>
              <a:ext uri="{FF2B5EF4-FFF2-40B4-BE49-F238E27FC236}">
                <a16:creationId xmlns:a16="http://schemas.microsoft.com/office/drawing/2014/main" id="{B75F4F9B-65ED-4B09-9E7E-4E471FE684AF}"/>
              </a:ext>
            </a:extLst>
          </p:cNvPr>
          <p:cNvSpPr>
            <a:spLocks/>
          </p:cNvSpPr>
          <p:nvPr/>
        </p:nvSpPr>
        <p:spPr bwMode="auto">
          <a:xfrm>
            <a:off x="6788150" y="1876425"/>
            <a:ext cx="1752600" cy="1219200"/>
          </a:xfrm>
          <a:custGeom>
            <a:avLst/>
            <a:gdLst>
              <a:gd name="T0" fmla="*/ 0 w 1104"/>
              <a:gd name="T1" fmla="*/ 768 h 768"/>
              <a:gd name="T2" fmla="*/ 624 w 1104"/>
              <a:gd name="T3" fmla="*/ 528 h 768"/>
              <a:gd name="T4" fmla="*/ 1104 w 1104"/>
              <a:gd name="T5" fmla="*/ 0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04" h="768">
                <a:moveTo>
                  <a:pt x="0" y="768"/>
                </a:moveTo>
                <a:cubicBezTo>
                  <a:pt x="220" y="712"/>
                  <a:pt x="440" y="656"/>
                  <a:pt x="624" y="528"/>
                </a:cubicBezTo>
                <a:cubicBezTo>
                  <a:pt x="808" y="400"/>
                  <a:pt x="956" y="200"/>
                  <a:pt x="1104" y="0"/>
                </a:cubicBezTo>
              </a:path>
            </a:pathLst>
          </a:custGeom>
          <a:noFill/>
          <a:ln w="38100" cap="sq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4783" name="Rectangle 15">
            <a:extLst>
              <a:ext uri="{FF2B5EF4-FFF2-40B4-BE49-F238E27FC236}">
                <a16:creationId xmlns:a16="http://schemas.microsoft.com/office/drawing/2014/main" id="{EE5624CA-2871-4EE0-8530-0A93EF7953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125" y="990600"/>
            <a:ext cx="14081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热效率</a:t>
            </a:r>
          </a:p>
        </p:txBody>
      </p:sp>
      <p:graphicFrame>
        <p:nvGraphicFramePr>
          <p:cNvPr id="544784" name="Object 16">
            <a:extLst>
              <a:ext uri="{FF2B5EF4-FFF2-40B4-BE49-F238E27FC236}">
                <a16:creationId xmlns:a16="http://schemas.microsoft.com/office/drawing/2014/main" id="{5B7941EB-0485-44A7-B674-AD246033D1D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" y="1600200"/>
          <a:ext cx="2474913" cy="1165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869" name="Equation" r:id="rId3" imgW="914400" imgH="431640" progId="Equation.DSMT4">
                  <p:embed/>
                </p:oleObj>
              </mc:Choice>
              <mc:Fallback>
                <p:oleObj name="Equation" r:id="rId3" imgW="914400" imgH="431640" progId="Equation.DSMT4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1600200"/>
                        <a:ext cx="2474913" cy="1165225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4785" name="Object 17">
            <a:extLst>
              <a:ext uri="{FF2B5EF4-FFF2-40B4-BE49-F238E27FC236}">
                <a16:creationId xmlns:a16="http://schemas.microsoft.com/office/drawing/2014/main" id="{AC55FEA6-6264-41BA-A047-CAB09EA715D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" y="2743200"/>
          <a:ext cx="2714625" cy="2466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870" name="Equation" r:id="rId5" imgW="1002960" imgH="914400" progId="Equation.DSMT4">
                  <p:embed/>
                </p:oleObj>
              </mc:Choice>
              <mc:Fallback>
                <p:oleObj name="Equation" r:id="rId5" imgW="1002960" imgH="914400" progId="Equation.DSMT4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2743200"/>
                        <a:ext cx="2714625" cy="2466975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4786" name="Object 18">
            <a:extLst>
              <a:ext uri="{FF2B5EF4-FFF2-40B4-BE49-F238E27FC236}">
                <a16:creationId xmlns:a16="http://schemas.microsoft.com/office/drawing/2014/main" id="{E9070614-CDE9-4609-B3A2-C49D3FFD0F2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7015460"/>
              </p:ext>
            </p:extLst>
          </p:nvPr>
        </p:nvGraphicFramePr>
        <p:xfrm>
          <a:off x="4163317" y="227807"/>
          <a:ext cx="464185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871" name="Equation" r:id="rId7" imgW="1714320" imgH="507960" progId="Equation.DSMT4">
                  <p:embed/>
                </p:oleObj>
              </mc:Choice>
              <mc:Fallback>
                <p:oleObj name="Equation" r:id="rId7" imgW="1714320" imgH="507960" progId="Equation.DSMT4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63317" y="227807"/>
                        <a:ext cx="4641850" cy="1371600"/>
                      </a:xfrm>
                      <a:prstGeom prst="rect">
                        <a:avLst/>
                      </a:prstGeom>
                      <a:solidFill>
                        <a:srgbClr val="FFCC99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4787" name="Object 19">
            <a:extLst>
              <a:ext uri="{FF2B5EF4-FFF2-40B4-BE49-F238E27FC236}">
                <a16:creationId xmlns:a16="http://schemas.microsoft.com/office/drawing/2014/main" id="{0E92F98D-24AC-4625-AC2F-68A5C1B5A6C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895600" y="3429000"/>
          <a:ext cx="3536950" cy="1884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872" name="Equation" r:id="rId9" imgW="1307880" imgH="698400" progId="Equation.DSMT4">
                  <p:embed/>
                </p:oleObj>
              </mc:Choice>
              <mc:Fallback>
                <p:oleObj name="Equation" r:id="rId9" imgW="1307880" imgH="698400" progId="Equation.DSMT4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95600" y="3429000"/>
                        <a:ext cx="3536950" cy="1884363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4788" name="Object 20">
            <a:extLst>
              <a:ext uri="{FF2B5EF4-FFF2-40B4-BE49-F238E27FC236}">
                <a16:creationId xmlns:a16="http://schemas.microsoft.com/office/drawing/2014/main" id="{4DC744E2-17A4-4F59-B762-171767C22F9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825" y="5229225"/>
          <a:ext cx="1614488" cy="1062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873" name="Equation" r:id="rId11" imgW="596880" imgH="393480" progId="Equation.DSMT4">
                  <p:embed/>
                </p:oleObj>
              </mc:Choice>
              <mc:Fallback>
                <p:oleObj name="Equation" r:id="rId11" imgW="596880" imgH="393480" progId="Equation.DSMT4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0825" y="5229225"/>
                        <a:ext cx="1614488" cy="1062038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47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47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447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447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544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447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447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94" name="Rectangle 2">
            <a:extLst>
              <a:ext uri="{FF2B5EF4-FFF2-40B4-BE49-F238E27FC236}">
                <a16:creationId xmlns:a16="http://schemas.microsoft.com/office/drawing/2014/main" id="{0ABE38D4-8817-434C-A0D9-96A3CE2EF60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2400" cy="762000"/>
          </a:xfrm>
        </p:spPr>
        <p:txBody>
          <a:bodyPr/>
          <a:lstStyle/>
          <a:p>
            <a:r>
              <a:rPr lang="zh-CN" altLang="en-US" b="1">
                <a:ea typeface="楷体_GB2312" pitchFamily="49" charset="-122"/>
              </a:rPr>
              <a:t>汽相和液相</a:t>
            </a:r>
            <a:endParaRPr lang="zh-CN" altLang="en-US" sz="6600" b="1">
              <a:ea typeface="楷体_GB2312" pitchFamily="49" charset="-122"/>
            </a:endParaRPr>
          </a:p>
        </p:txBody>
      </p:sp>
      <p:sp>
        <p:nvSpPr>
          <p:cNvPr id="289805" name="Line 13">
            <a:extLst>
              <a:ext uri="{FF2B5EF4-FFF2-40B4-BE49-F238E27FC236}">
                <a16:creationId xmlns:a16="http://schemas.microsoft.com/office/drawing/2014/main" id="{C46E2944-9D14-4CF5-9EAE-864F3DD6F047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4267200"/>
            <a:ext cx="0" cy="6096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289829" name="Group 37">
            <a:extLst>
              <a:ext uri="{FF2B5EF4-FFF2-40B4-BE49-F238E27FC236}">
                <a16:creationId xmlns:a16="http://schemas.microsoft.com/office/drawing/2014/main" id="{245D1368-F2A8-4598-8135-918419B46CDE}"/>
              </a:ext>
            </a:extLst>
          </p:cNvPr>
          <p:cNvGrpSpPr>
            <a:grpSpLocks/>
          </p:cNvGrpSpPr>
          <p:nvPr/>
        </p:nvGrpSpPr>
        <p:grpSpPr bwMode="auto">
          <a:xfrm>
            <a:off x="330200" y="2209800"/>
            <a:ext cx="4810125" cy="4557713"/>
            <a:chOff x="208" y="1392"/>
            <a:chExt cx="3030" cy="2871"/>
          </a:xfrm>
        </p:grpSpPr>
        <p:sp>
          <p:nvSpPr>
            <p:cNvPr id="289795" name="Rectangle 3">
              <a:extLst>
                <a:ext uri="{FF2B5EF4-FFF2-40B4-BE49-F238E27FC236}">
                  <a16:creationId xmlns:a16="http://schemas.microsoft.com/office/drawing/2014/main" id="{90567FBB-141C-4D99-9A3A-E1A25E8373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" y="1968"/>
              <a:ext cx="384" cy="624"/>
            </a:xfrm>
            <a:prstGeom prst="rect">
              <a:avLst/>
            </a:prstGeom>
            <a:solidFill>
              <a:schemeClr val="folHlink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796" name="Line 4">
              <a:extLst>
                <a:ext uri="{FF2B5EF4-FFF2-40B4-BE49-F238E27FC236}">
                  <a16:creationId xmlns:a16="http://schemas.microsoft.com/office/drawing/2014/main" id="{81486556-BF5A-44D6-B222-457F0C1B91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68" y="1824"/>
              <a:ext cx="0" cy="144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797" name="Line 5">
              <a:extLst>
                <a:ext uri="{FF2B5EF4-FFF2-40B4-BE49-F238E27FC236}">
                  <a16:creationId xmlns:a16="http://schemas.microsoft.com/office/drawing/2014/main" id="{8AB43A98-6057-427A-B4D4-086FD9E60D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2" y="1728"/>
              <a:ext cx="96" cy="96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798" name="Line 6">
              <a:extLst>
                <a:ext uri="{FF2B5EF4-FFF2-40B4-BE49-F238E27FC236}">
                  <a16:creationId xmlns:a16="http://schemas.microsoft.com/office/drawing/2014/main" id="{84011ACC-1068-46C0-A1A4-F8FABEFBA4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72" y="1680"/>
              <a:ext cx="144" cy="48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799" name="Line 7">
              <a:extLst>
                <a:ext uri="{FF2B5EF4-FFF2-40B4-BE49-F238E27FC236}">
                  <a16:creationId xmlns:a16="http://schemas.microsoft.com/office/drawing/2014/main" id="{86C68EF2-A67D-48BA-A1C1-9CC00BA311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720" y="1584"/>
              <a:ext cx="96" cy="96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800" name="Line 8">
              <a:extLst>
                <a:ext uri="{FF2B5EF4-FFF2-40B4-BE49-F238E27FC236}">
                  <a16:creationId xmlns:a16="http://schemas.microsoft.com/office/drawing/2014/main" id="{096C58CA-3313-42CA-BAB4-2AB0D4DAC0E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20" y="1392"/>
              <a:ext cx="0" cy="192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801" name="Line 9">
              <a:extLst>
                <a:ext uri="{FF2B5EF4-FFF2-40B4-BE49-F238E27FC236}">
                  <a16:creationId xmlns:a16="http://schemas.microsoft.com/office/drawing/2014/main" id="{C0C1A3C0-EF46-479F-99E6-4FCAD7AEAE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1392"/>
              <a:ext cx="1248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802" name="Line 10">
              <a:extLst>
                <a:ext uri="{FF2B5EF4-FFF2-40B4-BE49-F238E27FC236}">
                  <a16:creationId xmlns:a16="http://schemas.microsoft.com/office/drawing/2014/main" id="{0AC967D0-478F-47EA-92B2-62996D84932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68" y="1392"/>
              <a:ext cx="0" cy="664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803" name="AutoShape 11">
              <a:extLst>
                <a:ext uri="{FF2B5EF4-FFF2-40B4-BE49-F238E27FC236}">
                  <a16:creationId xmlns:a16="http://schemas.microsoft.com/office/drawing/2014/main" id="{4C49A8E7-F8FD-4323-A903-4A09F6DA5E7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728" y="2064"/>
              <a:ext cx="864" cy="384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804" name="Line 12">
              <a:extLst>
                <a:ext uri="{FF2B5EF4-FFF2-40B4-BE49-F238E27FC236}">
                  <a16:creationId xmlns:a16="http://schemas.microsoft.com/office/drawing/2014/main" id="{921A1DA1-7464-418D-A80B-1CE01FD5DAB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28" y="2256"/>
              <a:ext cx="240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806" name="Oval 14">
              <a:extLst>
                <a:ext uri="{FF2B5EF4-FFF2-40B4-BE49-F238E27FC236}">
                  <a16:creationId xmlns:a16="http://schemas.microsoft.com/office/drawing/2014/main" id="{808593BC-18B5-441A-AEFC-39A677C47C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" y="3072"/>
              <a:ext cx="480" cy="480"/>
            </a:xfrm>
            <a:prstGeom prst="ellipse">
              <a:avLst/>
            </a:prstGeom>
            <a:solidFill>
              <a:srgbClr val="FFCC99"/>
            </a:solidFill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807" name="Line 15">
              <a:extLst>
                <a:ext uri="{FF2B5EF4-FFF2-40B4-BE49-F238E27FC236}">
                  <a16:creationId xmlns:a16="http://schemas.microsoft.com/office/drawing/2014/main" id="{9D63032F-9046-42C4-AE90-0CF507CDEF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04" y="3024"/>
              <a:ext cx="480" cy="24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808" name="Line 16">
              <a:extLst>
                <a:ext uri="{FF2B5EF4-FFF2-40B4-BE49-F238E27FC236}">
                  <a16:creationId xmlns:a16="http://schemas.microsoft.com/office/drawing/2014/main" id="{73D89CC7-804E-4E10-A343-2F49B04BCE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04" y="3264"/>
              <a:ext cx="192" cy="48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809" name="Line 17">
              <a:extLst>
                <a:ext uri="{FF2B5EF4-FFF2-40B4-BE49-F238E27FC236}">
                  <a16:creationId xmlns:a16="http://schemas.microsoft.com/office/drawing/2014/main" id="{8D5D15F0-0032-4941-B018-DD048578DD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04" y="3312"/>
              <a:ext cx="192" cy="96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810" name="Line 18">
              <a:extLst>
                <a:ext uri="{FF2B5EF4-FFF2-40B4-BE49-F238E27FC236}">
                  <a16:creationId xmlns:a16="http://schemas.microsoft.com/office/drawing/2014/main" id="{51342D60-77E6-48DC-87FF-65C6900B27D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04" y="3408"/>
              <a:ext cx="480" cy="144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811" name="Line 19">
              <a:extLst>
                <a:ext uri="{FF2B5EF4-FFF2-40B4-BE49-F238E27FC236}">
                  <a16:creationId xmlns:a16="http://schemas.microsoft.com/office/drawing/2014/main" id="{AC2CE35E-323B-484E-8F0C-0BA74C469DA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52" y="3552"/>
              <a:ext cx="0" cy="24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812" name="Line 20">
              <a:extLst>
                <a:ext uri="{FF2B5EF4-FFF2-40B4-BE49-F238E27FC236}">
                  <a16:creationId xmlns:a16="http://schemas.microsoft.com/office/drawing/2014/main" id="{69F19966-B43F-4E6C-A1D5-BEFBEBED58D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584" y="3792"/>
              <a:ext cx="773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813" name="Oval 21">
              <a:extLst>
                <a:ext uri="{FF2B5EF4-FFF2-40B4-BE49-F238E27FC236}">
                  <a16:creationId xmlns:a16="http://schemas.microsoft.com/office/drawing/2014/main" id="{ACF22396-06A6-4C57-B6EE-11A4B62D2D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8" y="3600"/>
              <a:ext cx="336" cy="336"/>
            </a:xfrm>
            <a:prstGeom prst="ellipse">
              <a:avLst/>
            </a:prstGeom>
            <a:solidFill>
              <a:srgbClr val="CCFFFF"/>
            </a:solidFill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814" name="Line 22">
              <a:extLst>
                <a:ext uri="{FF2B5EF4-FFF2-40B4-BE49-F238E27FC236}">
                  <a16:creationId xmlns:a16="http://schemas.microsoft.com/office/drawing/2014/main" id="{912EE960-180F-4146-8E3B-09E6071BAF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68" y="3792"/>
              <a:ext cx="480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815" name="Line 23">
              <a:extLst>
                <a:ext uri="{FF2B5EF4-FFF2-40B4-BE49-F238E27FC236}">
                  <a16:creationId xmlns:a16="http://schemas.microsoft.com/office/drawing/2014/main" id="{AA79D519-0470-4F49-B6D5-B775426A0B8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68" y="2592"/>
              <a:ext cx="0" cy="120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816" name="Rectangle 24">
              <a:extLst>
                <a:ext uri="{FF2B5EF4-FFF2-40B4-BE49-F238E27FC236}">
                  <a16:creationId xmlns:a16="http://schemas.microsoft.com/office/drawing/2014/main" id="{C959D44E-BA8C-472E-943C-46DFEF7667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" y="1953"/>
              <a:ext cx="340" cy="5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800">
                  <a:solidFill>
                    <a:srgbClr val="FFFF66"/>
                  </a:solidFill>
                  <a:ea typeface="宋体" panose="02010600030101010101" pitchFamily="2" charset="-122"/>
                </a:rPr>
                <a:t>锅</a:t>
              </a:r>
            </a:p>
            <a:p>
              <a:pPr>
                <a:spcBef>
                  <a:spcPct val="0"/>
                </a:spcBef>
              </a:pPr>
              <a:r>
                <a:rPr lang="zh-CN" altLang="en-US" sz="2800">
                  <a:solidFill>
                    <a:srgbClr val="FFFF66"/>
                  </a:solidFill>
                  <a:ea typeface="宋体" panose="02010600030101010101" pitchFamily="2" charset="-122"/>
                </a:rPr>
                <a:t>炉</a:t>
              </a:r>
              <a:endParaRPr lang="zh-CN" altLang="en-US" sz="3200">
                <a:solidFill>
                  <a:srgbClr val="FFFF66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289817" name="Rectangle 25">
              <a:extLst>
                <a:ext uri="{FF2B5EF4-FFF2-40B4-BE49-F238E27FC236}">
                  <a16:creationId xmlns:a16="http://schemas.microsoft.com/office/drawing/2014/main" id="{C532BB66-3246-45F1-A5AC-C1919177E9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1" y="1473"/>
              <a:ext cx="791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800">
                  <a:solidFill>
                    <a:schemeClr val="accent1"/>
                  </a:solidFill>
                  <a:ea typeface="宋体" panose="02010600030101010101" pitchFamily="2" charset="-122"/>
                </a:rPr>
                <a:t>汽轮机</a:t>
              </a:r>
              <a:endParaRPr lang="zh-CN" altLang="en-US" sz="3200">
                <a:solidFill>
                  <a:schemeClr val="tx1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289818" name="Line 26">
              <a:extLst>
                <a:ext uri="{FF2B5EF4-FFF2-40B4-BE49-F238E27FC236}">
                  <a16:creationId xmlns:a16="http://schemas.microsoft.com/office/drawing/2014/main" id="{29B70E3E-FB91-478D-98A4-2E119BDF6AA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52" y="2256"/>
              <a:ext cx="240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819" name="Oval 27">
              <a:extLst>
                <a:ext uri="{FF2B5EF4-FFF2-40B4-BE49-F238E27FC236}">
                  <a16:creationId xmlns:a16="http://schemas.microsoft.com/office/drawing/2014/main" id="{28315D6A-3FBB-46A6-A73A-2CDCBDFFEF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44" y="2112"/>
              <a:ext cx="288" cy="288"/>
            </a:xfrm>
            <a:prstGeom prst="ellipse">
              <a:avLst/>
            </a:prstGeom>
            <a:solidFill>
              <a:schemeClr val="tx2"/>
            </a:solidFill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820" name="Freeform 28">
              <a:extLst>
                <a:ext uri="{FF2B5EF4-FFF2-40B4-BE49-F238E27FC236}">
                  <a16:creationId xmlns:a16="http://schemas.microsoft.com/office/drawing/2014/main" id="{C753F549-DC33-47B5-A641-0DF2778E7B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2" y="2152"/>
              <a:ext cx="192" cy="200"/>
            </a:xfrm>
            <a:custGeom>
              <a:avLst/>
              <a:gdLst>
                <a:gd name="T0" fmla="*/ 0 w 192"/>
                <a:gd name="T1" fmla="*/ 152 h 200"/>
                <a:gd name="T2" fmla="*/ 48 w 192"/>
                <a:gd name="T3" fmla="*/ 8 h 200"/>
                <a:gd name="T4" fmla="*/ 96 w 192"/>
                <a:gd name="T5" fmla="*/ 104 h 200"/>
                <a:gd name="T6" fmla="*/ 144 w 192"/>
                <a:gd name="T7" fmla="*/ 200 h 200"/>
                <a:gd name="T8" fmla="*/ 192 w 192"/>
                <a:gd name="T9" fmla="*/ 10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200">
                  <a:moveTo>
                    <a:pt x="0" y="152"/>
                  </a:moveTo>
                  <a:cubicBezTo>
                    <a:pt x="16" y="84"/>
                    <a:pt x="32" y="16"/>
                    <a:pt x="48" y="8"/>
                  </a:cubicBezTo>
                  <a:cubicBezTo>
                    <a:pt x="64" y="0"/>
                    <a:pt x="80" y="72"/>
                    <a:pt x="96" y="104"/>
                  </a:cubicBezTo>
                  <a:cubicBezTo>
                    <a:pt x="112" y="136"/>
                    <a:pt x="128" y="200"/>
                    <a:pt x="144" y="200"/>
                  </a:cubicBezTo>
                  <a:cubicBezTo>
                    <a:pt x="160" y="200"/>
                    <a:pt x="176" y="152"/>
                    <a:pt x="192" y="104"/>
                  </a:cubicBezTo>
                </a:path>
              </a:pathLst>
            </a:custGeom>
            <a:noFill/>
            <a:ln w="127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89821" name="Rectangle 29">
              <a:extLst>
                <a:ext uri="{FF2B5EF4-FFF2-40B4-BE49-F238E27FC236}">
                  <a16:creationId xmlns:a16="http://schemas.microsoft.com/office/drawing/2014/main" id="{26CF82BD-A431-4FA6-974A-CA89F2F697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7" y="2433"/>
              <a:ext cx="791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800">
                  <a:ea typeface="宋体" panose="02010600030101010101" pitchFamily="2" charset="-122"/>
                </a:rPr>
                <a:t>发电机</a:t>
              </a:r>
              <a:endParaRPr lang="zh-CN" altLang="en-US" sz="3200">
                <a:solidFill>
                  <a:schemeClr val="tx1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289822" name="Rectangle 30">
              <a:extLst>
                <a:ext uri="{FF2B5EF4-FFF2-40B4-BE49-F238E27FC236}">
                  <a16:creationId xmlns:a16="http://schemas.microsoft.com/office/drawing/2014/main" id="{AD8C5505-7D0D-4CE9-B452-3476A6C782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5" y="3936"/>
              <a:ext cx="791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800">
                  <a:solidFill>
                    <a:srgbClr val="CCFFFF"/>
                  </a:solidFill>
                  <a:ea typeface="宋体" panose="02010600030101010101" pitchFamily="2" charset="-122"/>
                </a:rPr>
                <a:t>给水泵</a:t>
              </a:r>
              <a:endParaRPr lang="zh-CN" altLang="en-US" sz="3200">
                <a:solidFill>
                  <a:schemeClr val="tx1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289823" name="Rectangle 31">
              <a:extLst>
                <a:ext uri="{FF2B5EF4-FFF2-40B4-BE49-F238E27FC236}">
                  <a16:creationId xmlns:a16="http://schemas.microsoft.com/office/drawing/2014/main" id="{784EAE3D-6367-4643-A378-FF6DC11187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4" y="2880"/>
              <a:ext cx="337" cy="8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2800">
                  <a:solidFill>
                    <a:srgbClr val="FFCC99"/>
                  </a:solidFill>
                  <a:ea typeface="宋体" panose="02010600030101010101" pitchFamily="2" charset="-122"/>
                </a:rPr>
                <a:t>凝汽器</a:t>
              </a:r>
              <a:endParaRPr lang="zh-CN" altLang="en-US" sz="3200">
                <a:solidFill>
                  <a:schemeClr val="tx1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289824" name="Line 32">
              <a:extLst>
                <a:ext uri="{FF2B5EF4-FFF2-40B4-BE49-F238E27FC236}">
                  <a16:creationId xmlns:a16="http://schemas.microsoft.com/office/drawing/2014/main" id="{81C98208-9E4D-4A0C-A8E5-F9BBE455107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296" y="3792"/>
              <a:ext cx="288" cy="0"/>
            </a:xfrm>
            <a:prstGeom prst="line">
              <a:avLst/>
            </a:prstGeom>
            <a:noFill/>
            <a:ln w="50800" cap="sq">
              <a:solidFill>
                <a:schemeClr val="bg1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89825" name="Rectangle 33">
              <a:extLst>
                <a:ext uri="{FF2B5EF4-FFF2-40B4-BE49-F238E27FC236}">
                  <a16:creationId xmlns:a16="http://schemas.microsoft.com/office/drawing/2014/main" id="{4A9054B9-B733-4904-8723-593BCB2787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4" y="1488"/>
              <a:ext cx="788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800">
                  <a:solidFill>
                    <a:srgbClr val="FFFF66"/>
                  </a:solidFill>
                  <a:ea typeface="宋体" panose="02010600030101010101" pitchFamily="2" charset="-122"/>
                </a:rPr>
                <a:t>过热器</a:t>
              </a:r>
              <a:endParaRPr lang="zh-CN" altLang="en-US" sz="3200">
                <a:solidFill>
                  <a:srgbClr val="FFFF66"/>
                </a:solidFill>
                <a:ea typeface="宋体" panose="02010600030101010101" pitchFamily="2" charset="-122"/>
              </a:endParaRPr>
            </a:p>
          </p:txBody>
        </p:sp>
      </p:grpSp>
      <p:sp>
        <p:nvSpPr>
          <p:cNvPr id="289827" name="Rectangle 35">
            <a:extLst>
              <a:ext uri="{FF2B5EF4-FFF2-40B4-BE49-F238E27FC236}">
                <a16:creationId xmlns:a16="http://schemas.microsoft.com/office/drawing/2014/main" id="{C0F682A8-9C15-42E5-82F1-1E99A90A12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1600" y="1371600"/>
            <a:ext cx="3733800" cy="119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75000"/>
              </a:spcBef>
            </a:pPr>
            <a:r>
              <a:rPr kumimoji="0" lang="zh-CN" altLang="en-US" sz="36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因固相不流动，更关心汽液两相</a:t>
            </a:r>
          </a:p>
        </p:txBody>
      </p:sp>
      <p:sp>
        <p:nvSpPr>
          <p:cNvPr id="289828" name="Rectangle 36">
            <a:extLst>
              <a:ext uri="{FF2B5EF4-FFF2-40B4-BE49-F238E27FC236}">
                <a16:creationId xmlns:a16="http://schemas.microsoft.com/office/drawing/2014/main" id="{3C9288E3-FF7A-4A5C-9FE8-D760EE51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3733800"/>
            <a:ext cx="17526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kumimoji="0" lang="zh-CN" altLang="en-US" sz="3600" dirty="0">
                <a:solidFill>
                  <a:srgbClr val="66FF66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冰蓄冷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98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98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9828" grpId="0" autoUpdateAnimBg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746" name="Rectangle 1026">
            <a:extLst>
              <a:ext uri="{FF2B5EF4-FFF2-40B4-BE49-F238E27FC236}">
                <a16:creationId xmlns:a16="http://schemas.microsoft.com/office/drawing/2014/main" id="{6BC445CE-69BF-4974-A364-6C6B338005B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823913"/>
          </a:xfrm>
          <a:noFill/>
          <a:ln/>
        </p:spPr>
        <p:txBody>
          <a:bodyPr/>
          <a:lstStyle/>
          <a:p>
            <a:r>
              <a:rPr lang="en-US" altLang="zh-CN" sz="4800" b="1">
                <a:ea typeface="楷体_GB2312" pitchFamily="49" charset="-122"/>
              </a:rPr>
              <a:t>§6-2 </a:t>
            </a:r>
            <a:r>
              <a:rPr lang="zh-CN" altLang="en-US" sz="4800" b="1">
                <a:ea typeface="楷体_GB2312" pitchFamily="49" charset="-122"/>
              </a:rPr>
              <a:t>汽化与饱和</a:t>
            </a:r>
          </a:p>
        </p:txBody>
      </p:sp>
      <p:sp>
        <p:nvSpPr>
          <p:cNvPr id="415747" name="Rectangle 1027">
            <a:extLst>
              <a:ext uri="{FF2B5EF4-FFF2-40B4-BE49-F238E27FC236}">
                <a16:creationId xmlns:a16="http://schemas.microsoft.com/office/drawing/2014/main" id="{0F181E2E-BFD0-4D0D-9CFA-B2C5978E83A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19200" y="4068763"/>
            <a:ext cx="7696200" cy="533400"/>
          </a:xfrm>
          <a:ln/>
          <a:extLst>
            <a:ext uri="{91240B29-F687-4F45-9708-019B960494DF}">
              <a14:hiddenLine xmlns:a14="http://schemas.microsoft.com/office/drawing/2010/main" w="38100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189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buFont typeface="CountryBlueprint" pitchFamily="2" charset="2"/>
              <a:buNone/>
            </a:pPr>
            <a:r>
              <a:rPr lang="zh-CN" altLang="en-US" b="1" dirty="0">
                <a:solidFill>
                  <a:schemeClr val="tx2"/>
                </a:solidFill>
                <a:sym typeface="Webdings" panose="05030102010509060703" pitchFamily="18" charset="2"/>
              </a:rPr>
              <a:t>沸腾：</a:t>
            </a:r>
            <a:r>
              <a:rPr lang="zh-CN" altLang="en-US" b="1" dirty="0">
                <a:sym typeface="Webdings" panose="05030102010509060703" pitchFamily="18" charset="2"/>
              </a:rPr>
              <a:t>表面和液体内部同时发生的汽化</a:t>
            </a:r>
          </a:p>
        </p:txBody>
      </p:sp>
      <p:sp>
        <p:nvSpPr>
          <p:cNvPr id="415748" name="Text Box 1028">
            <a:extLst>
              <a:ext uri="{FF2B5EF4-FFF2-40B4-BE49-F238E27FC236}">
                <a16:creationId xmlns:a16="http://schemas.microsoft.com/office/drawing/2014/main" id="{CE320CC5-9B98-43FA-8A22-23487597B2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4600" y="4525963"/>
            <a:ext cx="5897563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 eaLnBrk="0" hangingPunct="0">
              <a:spcBef>
                <a:spcPct val="0"/>
              </a:spcBef>
              <a:buFont typeface="CountryBlueprint" pitchFamily="2" charset="2"/>
              <a:buNone/>
            </a:pPr>
            <a:r>
              <a:rPr lang="en-US" altLang="zh-CN" sz="3200" dirty="0">
                <a:solidFill>
                  <a:srgbClr val="66FF66"/>
                </a:solidFill>
                <a:latin typeface="幼圆" panose="02010509060101010101" pitchFamily="49" charset="-122"/>
                <a:ea typeface="宋体" panose="02010600030101010101" pitchFamily="2" charset="-122"/>
                <a:sym typeface="Webdings" panose="05030102010509060703" pitchFamily="18" charset="2"/>
              </a:rPr>
              <a:t>(</a:t>
            </a:r>
            <a:r>
              <a:rPr lang="zh-CN" altLang="en-US" sz="3200" dirty="0">
                <a:solidFill>
                  <a:srgbClr val="66FF66"/>
                </a:solidFill>
                <a:latin typeface="幼圆" panose="02010509060101010101" pitchFamily="49" charset="-122"/>
                <a:ea typeface="宋体" panose="02010600030101010101" pitchFamily="2" charset="-122"/>
                <a:sym typeface="Webdings" panose="05030102010509060703" pitchFamily="18" charset="2"/>
              </a:rPr>
              <a:t>气体和液体均处在饱和状态下</a:t>
            </a:r>
            <a:r>
              <a:rPr lang="en-US" altLang="zh-CN" sz="3200" dirty="0">
                <a:solidFill>
                  <a:srgbClr val="66FF66"/>
                </a:solidFill>
                <a:latin typeface="幼圆" panose="02010509060101010101" pitchFamily="49" charset="-122"/>
                <a:ea typeface="宋体" panose="02010600030101010101" pitchFamily="2" charset="-122"/>
                <a:sym typeface="Webdings" panose="05030102010509060703" pitchFamily="18" charset="2"/>
              </a:rPr>
              <a:t>)</a:t>
            </a:r>
            <a:endParaRPr lang="en-US" altLang="zh-CN" sz="3200" dirty="0">
              <a:solidFill>
                <a:srgbClr val="66FF66"/>
              </a:solidFill>
              <a:ea typeface="宋体" panose="02010600030101010101" pitchFamily="2" charset="-122"/>
            </a:endParaRPr>
          </a:p>
        </p:txBody>
      </p:sp>
      <p:sp>
        <p:nvSpPr>
          <p:cNvPr id="415750" name="Rectangle 1030">
            <a:extLst>
              <a:ext uri="{FF2B5EF4-FFF2-40B4-BE49-F238E27FC236}">
                <a16:creationId xmlns:a16="http://schemas.microsoft.com/office/drawing/2014/main" id="{E1B0555A-C240-4CEF-BF8A-155D17BCF8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650" y="1449388"/>
            <a:ext cx="6915150" cy="1065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zh-CN" altLang="en-US" sz="3200" dirty="0">
                <a:latin typeface="Arial" panose="020B0604020202020204" pitchFamily="34" charset="0"/>
                <a:ea typeface="宋体" panose="02010600030101010101" pitchFamily="2" charset="-122"/>
              </a:rPr>
              <a:t>汽化</a:t>
            </a:r>
            <a:r>
              <a:rPr kumimoji="0" lang="en-US" altLang="zh-CN" sz="3200" dirty="0">
                <a:latin typeface="Arial" panose="020B0604020202020204" pitchFamily="34" charset="0"/>
                <a:ea typeface="宋体" panose="02010600030101010101" pitchFamily="2" charset="-122"/>
              </a:rPr>
              <a:t>:</a:t>
            </a:r>
            <a:r>
              <a:rPr kumimoji="0" lang="en-US" altLang="zh-CN" sz="32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kumimoji="0" lang="zh-CN" altLang="en-US" sz="32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由液态变成气态的物理过程</a:t>
            </a:r>
          </a:p>
          <a:p>
            <a:pPr algn="l">
              <a:lnSpc>
                <a:spcPct val="90000"/>
              </a:lnSpc>
              <a:buSzPct val="85000"/>
              <a:buFont typeface="CountryBlueprint" pitchFamily="2" charset="2"/>
              <a:buNone/>
            </a:pPr>
            <a:r>
              <a:rPr kumimoji="0" lang="zh-CN" altLang="en-US" sz="32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    </a:t>
            </a:r>
            <a:r>
              <a:rPr kumimoji="0" lang="en-US" altLang="zh-CN" sz="32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(</a:t>
            </a:r>
            <a:r>
              <a:rPr kumimoji="0" lang="zh-CN" altLang="en-US" sz="32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不涉及化学变化</a:t>
            </a:r>
            <a:r>
              <a:rPr kumimoji="0" lang="en-US" altLang="zh-CN" sz="32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)</a:t>
            </a:r>
          </a:p>
        </p:txBody>
      </p:sp>
      <p:sp>
        <p:nvSpPr>
          <p:cNvPr id="415751" name="Rectangle 1031">
            <a:extLst>
              <a:ext uri="{FF2B5EF4-FFF2-40B4-BE49-F238E27FC236}">
                <a16:creationId xmlns:a16="http://schemas.microsoft.com/office/drawing/2014/main" id="{C9B7306E-5BCD-4ADD-BD97-4DAEE8AF31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3435350"/>
            <a:ext cx="47847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 dirty="0">
                <a:latin typeface="Arial" panose="020B0604020202020204" pitchFamily="34" charset="0"/>
                <a:ea typeface="宋体" panose="02010600030101010101" pitchFamily="2" charset="-122"/>
                <a:sym typeface="Webdings" panose="05030102010509060703" pitchFamily="18" charset="2"/>
              </a:rPr>
              <a:t>蒸发：</a:t>
            </a:r>
            <a:r>
              <a:rPr kumimoji="0" lang="zh-CN" altLang="en-US" sz="32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Webdings" panose="05030102010509060703" pitchFamily="18" charset="2"/>
              </a:rPr>
              <a:t>汽液表面上的汽化 </a:t>
            </a:r>
          </a:p>
        </p:txBody>
      </p:sp>
      <p:sp>
        <p:nvSpPr>
          <p:cNvPr id="415752" name="AutoShape 1032">
            <a:extLst>
              <a:ext uri="{FF2B5EF4-FFF2-40B4-BE49-F238E27FC236}">
                <a16:creationId xmlns:a16="http://schemas.microsoft.com/office/drawing/2014/main" id="{638B7BC4-4343-40DD-BA7B-695E1BA1967A}"/>
              </a:ext>
            </a:extLst>
          </p:cNvPr>
          <p:cNvSpPr>
            <a:spLocks/>
          </p:cNvSpPr>
          <p:nvPr/>
        </p:nvSpPr>
        <p:spPr bwMode="auto">
          <a:xfrm>
            <a:off x="914400" y="3611563"/>
            <a:ext cx="152400" cy="838200"/>
          </a:xfrm>
          <a:prstGeom prst="leftBrace">
            <a:avLst>
              <a:gd name="adj1" fmla="val 45833"/>
              <a:gd name="adj2" fmla="val 50000"/>
            </a:avLst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15753" name="Rectangle 1033">
            <a:extLst>
              <a:ext uri="{FF2B5EF4-FFF2-40B4-BE49-F238E27FC236}">
                <a16:creationId xmlns:a16="http://schemas.microsoft.com/office/drawing/2014/main" id="{422ED476-E575-4CD9-8DE3-A6B2E11EDF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4724400"/>
            <a:ext cx="16002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189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algn="l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algn="l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algn="l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algn="l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algn="l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20000"/>
              </a:spcBef>
              <a:buSzPct val="85000"/>
              <a:buFont typeface="CountryBlueprint" pitchFamily="2" charset="2"/>
              <a:buNone/>
            </a:pPr>
            <a:r>
              <a:rPr kumimoji="0" lang="en-US" altLang="zh-CN" sz="4000">
                <a:solidFill>
                  <a:schemeClr val="tx2"/>
                </a:solidFill>
                <a:sym typeface="Webdings" panose="05030102010509060703" pitchFamily="18" charset="2"/>
              </a:rPr>
              <a:t>Boil</a:t>
            </a:r>
            <a:endParaRPr kumimoji="0" lang="en-US" altLang="zh-CN" sz="4000">
              <a:sym typeface="Webdings" panose="05030102010509060703" pitchFamily="18" charset="2"/>
            </a:endParaRPr>
          </a:p>
        </p:txBody>
      </p:sp>
      <p:sp>
        <p:nvSpPr>
          <p:cNvPr id="415754" name="Rectangle 1034">
            <a:extLst>
              <a:ext uri="{FF2B5EF4-FFF2-40B4-BE49-F238E27FC236}">
                <a16:creationId xmlns:a16="http://schemas.microsoft.com/office/drawing/2014/main" id="{7F856B30-698F-46E5-B1E3-DDA17C1233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2743200"/>
            <a:ext cx="46482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189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algn="l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algn="l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algn="l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algn="l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algn="l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20000"/>
              </a:spcBef>
              <a:buSzPct val="85000"/>
              <a:buFont typeface="CountryBlueprint" pitchFamily="2" charset="2"/>
              <a:buNone/>
            </a:pPr>
            <a:r>
              <a:rPr kumimoji="0" lang="en-US" altLang="zh-CN" sz="4000" dirty="0">
                <a:solidFill>
                  <a:schemeClr val="tx2"/>
                </a:solidFill>
                <a:sym typeface="Webdings" panose="05030102010509060703" pitchFamily="18" charset="2"/>
              </a:rPr>
              <a:t>Vaporization</a:t>
            </a:r>
            <a:endParaRPr kumimoji="0" lang="en-US" altLang="zh-CN" sz="4000" dirty="0">
              <a:sym typeface="Webdings" panose="05030102010509060703" pitchFamily="18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57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57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157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157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157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57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1" presetID="3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3" dur="500"/>
                                        <p:tgtEl>
                                          <p:spTgt spid="415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8" dur="500"/>
                                        <p:tgtEl>
                                          <p:spTgt spid="415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0" presetID="3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32" dur="500"/>
                                        <p:tgtEl>
                                          <p:spTgt spid="415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415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5747" grpId="0" autoUpdateAnimBg="0"/>
      <p:bldP spid="415748" grpId="0" autoUpdateAnimBg="0"/>
      <p:bldP spid="415750" grpId="0" autoUpdateAnimBg="0"/>
      <p:bldP spid="415751" grpId="0" autoUpdateAnimBg="0"/>
      <p:bldP spid="415753" grpId="0" autoUpdateAnimBg="0"/>
      <p:bldP spid="415754" grpId="0" autoUpdateAnimBg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370" name="Rectangle 2">
            <a:extLst>
              <a:ext uri="{FF2B5EF4-FFF2-40B4-BE49-F238E27FC236}">
                <a16:creationId xmlns:a16="http://schemas.microsoft.com/office/drawing/2014/main" id="{52357628-E739-48BB-9BE7-11AF5A7C17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823913"/>
          </a:xfrm>
          <a:noFill/>
          <a:ln/>
        </p:spPr>
        <p:txBody>
          <a:bodyPr/>
          <a:lstStyle/>
          <a:p>
            <a:r>
              <a:rPr lang="zh-CN" altLang="en-US" sz="4800" b="1">
                <a:ea typeface="楷体_GB2312" pitchFamily="49" charset="-122"/>
              </a:rPr>
              <a:t>饱和状态</a:t>
            </a:r>
            <a:r>
              <a:rPr lang="en-US" altLang="zh-CN" sz="4800" b="1">
                <a:latin typeface="Times New Roman" panose="02020603050405020304" pitchFamily="18" charset="0"/>
                <a:ea typeface="楷体_GB2312" pitchFamily="49" charset="-122"/>
              </a:rPr>
              <a:t>Saturation state</a:t>
            </a:r>
          </a:p>
        </p:txBody>
      </p:sp>
      <p:sp>
        <p:nvSpPr>
          <p:cNvPr id="314373" name="Text Box 5">
            <a:extLst>
              <a:ext uri="{FF2B5EF4-FFF2-40B4-BE49-F238E27FC236}">
                <a16:creationId xmlns:a16="http://schemas.microsoft.com/office/drawing/2014/main" id="{C54805A2-F81C-4A11-9300-BE05920351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990600"/>
            <a:ext cx="6477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0"/>
              </a:spcBef>
            </a:pPr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饱和状态：汽化与凝结的动态平衡</a:t>
            </a:r>
          </a:p>
        </p:txBody>
      </p:sp>
      <p:sp>
        <p:nvSpPr>
          <p:cNvPr id="314377" name="Rectangle 9">
            <a:extLst>
              <a:ext uri="{FF2B5EF4-FFF2-40B4-BE49-F238E27FC236}">
                <a16:creationId xmlns:a16="http://schemas.microsoft.com/office/drawing/2014/main" id="{B7C58D1E-CA86-4C4D-9BEF-2052C4F0C2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1828800"/>
            <a:ext cx="1981200" cy="2971800"/>
          </a:xfrm>
          <a:prstGeom prst="rect">
            <a:avLst/>
          </a:prstGeom>
          <a:noFill/>
          <a:ln w="254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4378" name="Line 10">
            <a:extLst>
              <a:ext uri="{FF2B5EF4-FFF2-40B4-BE49-F238E27FC236}">
                <a16:creationId xmlns:a16="http://schemas.microsoft.com/office/drawing/2014/main" id="{D43E873C-E564-406F-9943-4122D4E37ED6}"/>
              </a:ext>
            </a:extLst>
          </p:cNvPr>
          <p:cNvSpPr>
            <a:spLocks noChangeShapeType="1"/>
          </p:cNvSpPr>
          <p:nvPr/>
        </p:nvSpPr>
        <p:spPr bwMode="auto">
          <a:xfrm>
            <a:off x="6781800" y="3352800"/>
            <a:ext cx="1981200" cy="0"/>
          </a:xfrm>
          <a:prstGeom prst="lin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4379" name="Line 11">
            <a:extLst>
              <a:ext uri="{FF2B5EF4-FFF2-40B4-BE49-F238E27FC236}">
                <a16:creationId xmlns:a16="http://schemas.microsoft.com/office/drawing/2014/main" id="{1E9723D3-3F3D-4537-AE3A-8F1AA3EF4A04}"/>
              </a:ext>
            </a:extLst>
          </p:cNvPr>
          <p:cNvSpPr>
            <a:spLocks noChangeShapeType="1"/>
          </p:cNvSpPr>
          <p:nvPr/>
        </p:nvSpPr>
        <p:spPr bwMode="auto">
          <a:xfrm>
            <a:off x="7010400" y="3657600"/>
            <a:ext cx="228600" cy="0"/>
          </a:xfrm>
          <a:prstGeom prst="lin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4380" name="Line 12">
            <a:extLst>
              <a:ext uri="{FF2B5EF4-FFF2-40B4-BE49-F238E27FC236}">
                <a16:creationId xmlns:a16="http://schemas.microsoft.com/office/drawing/2014/main" id="{F2303166-BD0F-43A4-B238-85A14116BB49}"/>
              </a:ext>
            </a:extLst>
          </p:cNvPr>
          <p:cNvSpPr>
            <a:spLocks noChangeShapeType="1"/>
          </p:cNvSpPr>
          <p:nvPr/>
        </p:nvSpPr>
        <p:spPr bwMode="auto">
          <a:xfrm>
            <a:off x="7010400" y="4114800"/>
            <a:ext cx="228600" cy="0"/>
          </a:xfrm>
          <a:prstGeom prst="lin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4381" name="Line 13">
            <a:extLst>
              <a:ext uri="{FF2B5EF4-FFF2-40B4-BE49-F238E27FC236}">
                <a16:creationId xmlns:a16="http://schemas.microsoft.com/office/drawing/2014/main" id="{133BB9F0-2D24-4992-8E0E-54C89E5AB4CC}"/>
              </a:ext>
            </a:extLst>
          </p:cNvPr>
          <p:cNvSpPr>
            <a:spLocks noChangeShapeType="1"/>
          </p:cNvSpPr>
          <p:nvPr/>
        </p:nvSpPr>
        <p:spPr bwMode="auto">
          <a:xfrm>
            <a:off x="7010400" y="4572000"/>
            <a:ext cx="228600" cy="0"/>
          </a:xfrm>
          <a:prstGeom prst="lin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4382" name="Line 14">
            <a:extLst>
              <a:ext uri="{FF2B5EF4-FFF2-40B4-BE49-F238E27FC236}">
                <a16:creationId xmlns:a16="http://schemas.microsoft.com/office/drawing/2014/main" id="{12708A73-CE1E-4066-8D31-148278879B64}"/>
              </a:ext>
            </a:extLst>
          </p:cNvPr>
          <p:cNvSpPr>
            <a:spLocks noChangeShapeType="1"/>
          </p:cNvSpPr>
          <p:nvPr/>
        </p:nvSpPr>
        <p:spPr bwMode="auto">
          <a:xfrm>
            <a:off x="7467600" y="4343400"/>
            <a:ext cx="228600" cy="0"/>
          </a:xfrm>
          <a:prstGeom prst="lin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4383" name="Line 15">
            <a:extLst>
              <a:ext uri="{FF2B5EF4-FFF2-40B4-BE49-F238E27FC236}">
                <a16:creationId xmlns:a16="http://schemas.microsoft.com/office/drawing/2014/main" id="{B2965A5A-29EA-4730-9355-4CA098ABCD28}"/>
              </a:ext>
            </a:extLst>
          </p:cNvPr>
          <p:cNvSpPr>
            <a:spLocks noChangeShapeType="1"/>
          </p:cNvSpPr>
          <p:nvPr/>
        </p:nvSpPr>
        <p:spPr bwMode="auto">
          <a:xfrm>
            <a:off x="8229600" y="4267200"/>
            <a:ext cx="228600" cy="0"/>
          </a:xfrm>
          <a:prstGeom prst="lin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4384" name="Line 16">
            <a:extLst>
              <a:ext uri="{FF2B5EF4-FFF2-40B4-BE49-F238E27FC236}">
                <a16:creationId xmlns:a16="http://schemas.microsoft.com/office/drawing/2014/main" id="{3C91A4CF-10E0-4B00-9735-6F3A4F3C525A}"/>
              </a:ext>
            </a:extLst>
          </p:cNvPr>
          <p:cNvSpPr>
            <a:spLocks noChangeShapeType="1"/>
          </p:cNvSpPr>
          <p:nvPr/>
        </p:nvSpPr>
        <p:spPr bwMode="auto">
          <a:xfrm>
            <a:off x="7620000" y="3886200"/>
            <a:ext cx="228600" cy="0"/>
          </a:xfrm>
          <a:prstGeom prst="lin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4385" name="Line 17">
            <a:extLst>
              <a:ext uri="{FF2B5EF4-FFF2-40B4-BE49-F238E27FC236}">
                <a16:creationId xmlns:a16="http://schemas.microsoft.com/office/drawing/2014/main" id="{F986D41F-DDDA-4CD8-9896-44D6F3677BD1}"/>
              </a:ext>
            </a:extLst>
          </p:cNvPr>
          <p:cNvSpPr>
            <a:spLocks noChangeShapeType="1"/>
          </p:cNvSpPr>
          <p:nvPr/>
        </p:nvSpPr>
        <p:spPr bwMode="auto">
          <a:xfrm>
            <a:off x="7924800" y="3581400"/>
            <a:ext cx="228600" cy="0"/>
          </a:xfrm>
          <a:prstGeom prst="lin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4386" name="Line 18">
            <a:extLst>
              <a:ext uri="{FF2B5EF4-FFF2-40B4-BE49-F238E27FC236}">
                <a16:creationId xmlns:a16="http://schemas.microsoft.com/office/drawing/2014/main" id="{B5A6772D-74A7-41C8-A2F3-E86D8A40C382}"/>
              </a:ext>
            </a:extLst>
          </p:cNvPr>
          <p:cNvSpPr>
            <a:spLocks noChangeShapeType="1"/>
          </p:cNvSpPr>
          <p:nvPr/>
        </p:nvSpPr>
        <p:spPr bwMode="auto">
          <a:xfrm>
            <a:off x="8458200" y="3581400"/>
            <a:ext cx="228600" cy="0"/>
          </a:xfrm>
          <a:prstGeom prst="lin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4387" name="Line 19">
            <a:extLst>
              <a:ext uri="{FF2B5EF4-FFF2-40B4-BE49-F238E27FC236}">
                <a16:creationId xmlns:a16="http://schemas.microsoft.com/office/drawing/2014/main" id="{A90CCDB4-186E-4D10-B363-543D4CA28DE4}"/>
              </a:ext>
            </a:extLst>
          </p:cNvPr>
          <p:cNvSpPr>
            <a:spLocks noChangeShapeType="1"/>
          </p:cNvSpPr>
          <p:nvPr/>
        </p:nvSpPr>
        <p:spPr bwMode="auto">
          <a:xfrm>
            <a:off x="8001000" y="4572000"/>
            <a:ext cx="228600" cy="0"/>
          </a:xfrm>
          <a:prstGeom prst="lin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4388" name="Line 20">
            <a:extLst>
              <a:ext uri="{FF2B5EF4-FFF2-40B4-BE49-F238E27FC236}">
                <a16:creationId xmlns:a16="http://schemas.microsoft.com/office/drawing/2014/main" id="{FCF93545-C706-48CE-BC1E-64108CBC7E54}"/>
              </a:ext>
            </a:extLst>
          </p:cNvPr>
          <p:cNvSpPr>
            <a:spLocks noChangeShapeType="1"/>
          </p:cNvSpPr>
          <p:nvPr/>
        </p:nvSpPr>
        <p:spPr bwMode="auto">
          <a:xfrm>
            <a:off x="8153400" y="3962400"/>
            <a:ext cx="228600" cy="0"/>
          </a:xfrm>
          <a:prstGeom prst="lin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4389" name="Oval 21">
            <a:extLst>
              <a:ext uri="{FF2B5EF4-FFF2-40B4-BE49-F238E27FC236}">
                <a16:creationId xmlns:a16="http://schemas.microsoft.com/office/drawing/2014/main" id="{A84FAB4C-4D65-43C9-953B-AD00D96A5E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0" y="2133600"/>
            <a:ext cx="76200" cy="76200"/>
          </a:xfrm>
          <a:prstGeom prst="ellips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4390" name="Oval 22">
            <a:extLst>
              <a:ext uri="{FF2B5EF4-FFF2-40B4-BE49-F238E27FC236}">
                <a16:creationId xmlns:a16="http://schemas.microsoft.com/office/drawing/2014/main" id="{0E2B1AD5-80B5-4A96-8353-7A875886C3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3048000"/>
            <a:ext cx="76200" cy="76200"/>
          </a:xfrm>
          <a:prstGeom prst="ellips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4391" name="Oval 23">
            <a:extLst>
              <a:ext uri="{FF2B5EF4-FFF2-40B4-BE49-F238E27FC236}">
                <a16:creationId xmlns:a16="http://schemas.microsoft.com/office/drawing/2014/main" id="{04546322-9B8B-4171-B479-3950773C88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58200" y="2895600"/>
            <a:ext cx="76200" cy="76200"/>
          </a:xfrm>
          <a:prstGeom prst="ellips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4392" name="Oval 24">
            <a:extLst>
              <a:ext uri="{FF2B5EF4-FFF2-40B4-BE49-F238E27FC236}">
                <a16:creationId xmlns:a16="http://schemas.microsoft.com/office/drawing/2014/main" id="{6C3CBDAC-9315-4E2D-8771-5F64E922A3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0" y="2971800"/>
            <a:ext cx="76200" cy="76200"/>
          </a:xfrm>
          <a:prstGeom prst="ellips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4393" name="Oval 25">
            <a:extLst>
              <a:ext uri="{FF2B5EF4-FFF2-40B4-BE49-F238E27FC236}">
                <a16:creationId xmlns:a16="http://schemas.microsoft.com/office/drawing/2014/main" id="{D1036E5C-A840-4FB1-8B9F-DE0BAEC8D9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05800" y="2362200"/>
            <a:ext cx="76200" cy="76200"/>
          </a:xfrm>
          <a:prstGeom prst="ellips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4394" name="Oval 26">
            <a:extLst>
              <a:ext uri="{FF2B5EF4-FFF2-40B4-BE49-F238E27FC236}">
                <a16:creationId xmlns:a16="http://schemas.microsoft.com/office/drawing/2014/main" id="{F978D4D3-756F-4566-9F91-45117165B7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4800" y="2057400"/>
            <a:ext cx="76200" cy="76200"/>
          </a:xfrm>
          <a:prstGeom prst="ellips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4395" name="Oval 27">
            <a:extLst>
              <a:ext uri="{FF2B5EF4-FFF2-40B4-BE49-F238E27FC236}">
                <a16:creationId xmlns:a16="http://schemas.microsoft.com/office/drawing/2014/main" id="{1B5EEEE4-AC3C-455D-90C0-2972C2AF06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5200" y="1981200"/>
            <a:ext cx="76200" cy="76200"/>
          </a:xfrm>
          <a:prstGeom prst="ellips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4396" name="Oval 28">
            <a:extLst>
              <a:ext uri="{FF2B5EF4-FFF2-40B4-BE49-F238E27FC236}">
                <a16:creationId xmlns:a16="http://schemas.microsoft.com/office/drawing/2014/main" id="{09504665-DB59-43A6-847F-62F0E3520E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2667000"/>
            <a:ext cx="76200" cy="76200"/>
          </a:xfrm>
          <a:prstGeom prst="ellips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4397" name="Oval 29">
            <a:extLst>
              <a:ext uri="{FF2B5EF4-FFF2-40B4-BE49-F238E27FC236}">
                <a16:creationId xmlns:a16="http://schemas.microsoft.com/office/drawing/2014/main" id="{3D4D95D6-23C8-43D0-9268-82FCA7D29F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77200" y="3048000"/>
            <a:ext cx="76200" cy="76200"/>
          </a:xfrm>
          <a:prstGeom prst="ellips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4398" name="Oval 30">
            <a:extLst>
              <a:ext uri="{FF2B5EF4-FFF2-40B4-BE49-F238E27FC236}">
                <a16:creationId xmlns:a16="http://schemas.microsoft.com/office/drawing/2014/main" id="{991EFBB2-5C43-4215-A76C-2B70EF024D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0" y="2590800"/>
            <a:ext cx="76200" cy="76200"/>
          </a:xfrm>
          <a:prstGeom prst="ellips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4399" name="Oval 31">
            <a:extLst>
              <a:ext uri="{FF2B5EF4-FFF2-40B4-BE49-F238E27FC236}">
                <a16:creationId xmlns:a16="http://schemas.microsoft.com/office/drawing/2014/main" id="{769284C7-B2E4-45CC-A69D-BEC04BA976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48600" y="2667000"/>
            <a:ext cx="76200" cy="76200"/>
          </a:xfrm>
          <a:prstGeom prst="ellips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4400" name="Oval 32">
            <a:extLst>
              <a:ext uri="{FF2B5EF4-FFF2-40B4-BE49-F238E27FC236}">
                <a16:creationId xmlns:a16="http://schemas.microsoft.com/office/drawing/2014/main" id="{49241E77-332A-4495-B8C1-1E2DA7246A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7600" y="2209800"/>
            <a:ext cx="76200" cy="76200"/>
          </a:xfrm>
          <a:prstGeom prst="ellips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4401" name="Oval 33">
            <a:extLst>
              <a:ext uri="{FF2B5EF4-FFF2-40B4-BE49-F238E27FC236}">
                <a16:creationId xmlns:a16="http://schemas.microsoft.com/office/drawing/2014/main" id="{60172DC0-9FD9-484F-97D5-B748A696B4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4800" y="2362200"/>
            <a:ext cx="76200" cy="76200"/>
          </a:xfrm>
          <a:prstGeom prst="ellips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4402" name="Oval 34">
            <a:extLst>
              <a:ext uri="{FF2B5EF4-FFF2-40B4-BE49-F238E27FC236}">
                <a16:creationId xmlns:a16="http://schemas.microsoft.com/office/drawing/2014/main" id="{7CBDCE88-5790-409F-A9C8-807CD2D64C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58200" y="2057400"/>
            <a:ext cx="76200" cy="76200"/>
          </a:xfrm>
          <a:prstGeom prst="ellipse">
            <a:avLst/>
          </a:prstGeom>
          <a:noFill/>
          <a:ln w="12700" cap="sq">
            <a:solidFill>
              <a:srgbClr val="66FF6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14412" name="Group 44">
            <a:extLst>
              <a:ext uri="{FF2B5EF4-FFF2-40B4-BE49-F238E27FC236}">
                <a16:creationId xmlns:a16="http://schemas.microsoft.com/office/drawing/2014/main" id="{A7BD2329-BBC9-4C42-8A9D-0E6442FAF81E}"/>
              </a:ext>
            </a:extLst>
          </p:cNvPr>
          <p:cNvGrpSpPr>
            <a:grpSpLocks/>
          </p:cNvGrpSpPr>
          <p:nvPr/>
        </p:nvGrpSpPr>
        <p:grpSpPr bwMode="auto">
          <a:xfrm>
            <a:off x="7112000" y="4775200"/>
            <a:ext cx="1346200" cy="1168400"/>
            <a:chOff x="4480" y="3008"/>
            <a:chExt cx="848" cy="736"/>
          </a:xfrm>
        </p:grpSpPr>
        <p:sp>
          <p:nvSpPr>
            <p:cNvPr id="314403" name="Freeform 35">
              <a:extLst>
                <a:ext uri="{FF2B5EF4-FFF2-40B4-BE49-F238E27FC236}">
                  <a16:creationId xmlns:a16="http://schemas.microsoft.com/office/drawing/2014/main" id="{993E96D0-0E61-438A-AB1C-DE2BE0C8A3B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4" y="3008"/>
              <a:ext cx="664" cy="736"/>
            </a:xfrm>
            <a:custGeom>
              <a:avLst/>
              <a:gdLst>
                <a:gd name="T0" fmla="*/ 88 w 664"/>
                <a:gd name="T1" fmla="*/ 16 h 736"/>
                <a:gd name="T2" fmla="*/ 40 w 664"/>
                <a:gd name="T3" fmla="*/ 304 h 736"/>
                <a:gd name="T4" fmla="*/ 328 w 664"/>
                <a:gd name="T5" fmla="*/ 16 h 736"/>
                <a:gd name="T6" fmla="*/ 280 w 664"/>
                <a:gd name="T7" fmla="*/ 208 h 736"/>
                <a:gd name="T8" fmla="*/ 184 w 664"/>
                <a:gd name="T9" fmla="*/ 448 h 736"/>
                <a:gd name="T10" fmla="*/ 616 w 664"/>
                <a:gd name="T11" fmla="*/ 16 h 736"/>
                <a:gd name="T12" fmla="*/ 472 w 664"/>
                <a:gd name="T13" fmla="*/ 448 h 736"/>
                <a:gd name="T14" fmla="*/ 328 w 664"/>
                <a:gd name="T15" fmla="*/ 736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64" h="736">
                  <a:moveTo>
                    <a:pt x="88" y="16"/>
                  </a:moveTo>
                  <a:cubicBezTo>
                    <a:pt x="44" y="160"/>
                    <a:pt x="0" y="304"/>
                    <a:pt x="40" y="304"/>
                  </a:cubicBezTo>
                  <a:cubicBezTo>
                    <a:pt x="80" y="304"/>
                    <a:pt x="288" y="32"/>
                    <a:pt x="328" y="16"/>
                  </a:cubicBezTo>
                  <a:cubicBezTo>
                    <a:pt x="368" y="0"/>
                    <a:pt x="304" y="136"/>
                    <a:pt x="280" y="208"/>
                  </a:cubicBezTo>
                  <a:cubicBezTo>
                    <a:pt x="256" y="280"/>
                    <a:pt x="128" y="480"/>
                    <a:pt x="184" y="448"/>
                  </a:cubicBezTo>
                  <a:cubicBezTo>
                    <a:pt x="240" y="416"/>
                    <a:pt x="568" y="16"/>
                    <a:pt x="616" y="16"/>
                  </a:cubicBezTo>
                  <a:cubicBezTo>
                    <a:pt x="664" y="16"/>
                    <a:pt x="520" y="328"/>
                    <a:pt x="472" y="448"/>
                  </a:cubicBezTo>
                  <a:cubicBezTo>
                    <a:pt x="424" y="568"/>
                    <a:pt x="352" y="680"/>
                    <a:pt x="328" y="736"/>
                  </a:cubicBezTo>
                </a:path>
              </a:pathLst>
            </a:custGeom>
            <a:solidFill>
              <a:srgbClr val="FE4D3A"/>
            </a:solidFill>
            <a:ln w="127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314404" name="Freeform 36">
              <a:extLst>
                <a:ext uri="{FF2B5EF4-FFF2-40B4-BE49-F238E27FC236}">
                  <a16:creationId xmlns:a16="http://schemas.microsoft.com/office/drawing/2014/main" id="{730B23A0-4398-4696-8321-C20DE490E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0" y="3024"/>
              <a:ext cx="224" cy="720"/>
            </a:xfrm>
            <a:custGeom>
              <a:avLst/>
              <a:gdLst>
                <a:gd name="T0" fmla="*/ 224 w 224"/>
                <a:gd name="T1" fmla="*/ 0 h 720"/>
                <a:gd name="T2" fmla="*/ 32 w 224"/>
                <a:gd name="T3" fmla="*/ 240 h 720"/>
                <a:gd name="T4" fmla="*/ 32 w 224"/>
                <a:gd name="T5" fmla="*/ 384 h 720"/>
                <a:gd name="T6" fmla="*/ 176 w 224"/>
                <a:gd name="T7" fmla="*/ 576 h 720"/>
                <a:gd name="T8" fmla="*/ 224 w 224"/>
                <a:gd name="T9" fmla="*/ 72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4" h="720">
                  <a:moveTo>
                    <a:pt x="224" y="0"/>
                  </a:moveTo>
                  <a:cubicBezTo>
                    <a:pt x="144" y="88"/>
                    <a:pt x="64" y="176"/>
                    <a:pt x="32" y="240"/>
                  </a:cubicBezTo>
                  <a:cubicBezTo>
                    <a:pt x="0" y="304"/>
                    <a:pt x="8" y="328"/>
                    <a:pt x="32" y="384"/>
                  </a:cubicBezTo>
                  <a:cubicBezTo>
                    <a:pt x="56" y="440"/>
                    <a:pt x="144" y="520"/>
                    <a:pt x="176" y="576"/>
                  </a:cubicBezTo>
                  <a:cubicBezTo>
                    <a:pt x="208" y="632"/>
                    <a:pt x="216" y="688"/>
                    <a:pt x="224" y="720"/>
                  </a:cubicBezTo>
                </a:path>
              </a:pathLst>
            </a:custGeom>
            <a:solidFill>
              <a:srgbClr val="FE4D3A"/>
            </a:solidFill>
            <a:ln w="127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314405" name="Rectangle 37">
              <a:extLst>
                <a:ext uri="{FF2B5EF4-FFF2-40B4-BE49-F238E27FC236}">
                  <a16:creationId xmlns:a16="http://schemas.microsoft.com/office/drawing/2014/main" id="{BDE0D9D8-01E7-43A8-8BF6-6D6661E1D7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0" y="3216"/>
              <a:ext cx="144" cy="528"/>
            </a:xfrm>
            <a:prstGeom prst="rect">
              <a:avLst/>
            </a:prstGeom>
            <a:solidFill>
              <a:srgbClr val="FE4D3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4406" name="Rectangle 38">
              <a:extLst>
                <a:ext uri="{FF2B5EF4-FFF2-40B4-BE49-F238E27FC236}">
                  <a16:creationId xmlns:a16="http://schemas.microsoft.com/office/drawing/2014/main" id="{C9A48FD7-3BD1-4C78-91E0-38F82B8EB4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2" y="3264"/>
              <a:ext cx="96" cy="480"/>
            </a:xfrm>
            <a:prstGeom prst="rect">
              <a:avLst/>
            </a:prstGeom>
            <a:solidFill>
              <a:srgbClr val="FE4D3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4407" name="Rectangle 39">
              <a:extLst>
                <a:ext uri="{FF2B5EF4-FFF2-40B4-BE49-F238E27FC236}">
                  <a16:creationId xmlns:a16="http://schemas.microsoft.com/office/drawing/2014/main" id="{939CCD5A-4E92-436E-BA59-FD5F75391C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64" y="3408"/>
              <a:ext cx="144" cy="336"/>
            </a:xfrm>
            <a:prstGeom prst="rect">
              <a:avLst/>
            </a:prstGeom>
            <a:solidFill>
              <a:srgbClr val="FE4D3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14408" name="Rectangle 40">
            <a:extLst>
              <a:ext uri="{FF2B5EF4-FFF2-40B4-BE49-F238E27FC236}">
                <a16:creationId xmlns:a16="http://schemas.microsoft.com/office/drawing/2014/main" id="{2CF9ED64-865C-4B25-A862-BD108893D8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6263" y="2008188"/>
            <a:ext cx="216693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rgbClr val="FF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饱和温度</a:t>
            </a:r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T</a:t>
            </a:r>
            <a:r>
              <a:rPr lang="en-US" altLang="zh-CN" sz="3200" baseline="-25000" dirty="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s</a:t>
            </a:r>
          </a:p>
        </p:txBody>
      </p:sp>
      <p:sp>
        <p:nvSpPr>
          <p:cNvPr id="314409" name="Rectangle 41">
            <a:extLst>
              <a:ext uri="{FF2B5EF4-FFF2-40B4-BE49-F238E27FC236}">
                <a16:creationId xmlns:a16="http://schemas.microsoft.com/office/drawing/2014/main" id="{EDD08AD8-E4D4-44D6-8AAF-367BA7E015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2571750"/>
            <a:ext cx="212248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rgbClr val="CCFFFF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饱和压力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p</a:t>
            </a:r>
            <a:r>
              <a:rPr lang="en-US" altLang="zh-CN" sz="3200" baseline="-2500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s</a:t>
            </a:r>
            <a:endParaRPr lang="en-US" altLang="zh-CN" sz="3200">
              <a:solidFill>
                <a:srgbClr val="66FF66"/>
              </a:solidFill>
              <a:ea typeface="宋体" panose="02010600030101010101" pitchFamily="2" charset="-122"/>
              <a:sym typeface="Webdings" panose="05030102010509060703" pitchFamily="18" charset="2"/>
            </a:endParaRPr>
          </a:p>
        </p:txBody>
      </p:sp>
      <p:sp>
        <p:nvSpPr>
          <p:cNvPr id="314410" name="AutoShape 42">
            <a:extLst>
              <a:ext uri="{FF2B5EF4-FFF2-40B4-BE49-F238E27FC236}">
                <a16:creationId xmlns:a16="http://schemas.microsoft.com/office/drawing/2014/main" id="{7FD2A228-30D9-42B0-83F5-66DCA6C9C2D5}"/>
              </a:ext>
            </a:extLst>
          </p:cNvPr>
          <p:cNvSpPr>
            <a:spLocks/>
          </p:cNvSpPr>
          <p:nvPr/>
        </p:nvSpPr>
        <p:spPr bwMode="auto">
          <a:xfrm>
            <a:off x="2819400" y="2209800"/>
            <a:ext cx="304800" cy="762000"/>
          </a:xfrm>
          <a:prstGeom prst="rightBrace">
            <a:avLst>
              <a:gd name="adj1" fmla="val 20833"/>
              <a:gd name="adj2" fmla="val 50000"/>
            </a:avLst>
          </a:prstGeom>
          <a:noFill/>
          <a:ln w="38100" cap="sq">
            <a:solidFill>
              <a:schemeClr val="tx2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4411" name="Rectangle 43">
            <a:extLst>
              <a:ext uri="{FF2B5EF4-FFF2-40B4-BE49-F238E27FC236}">
                <a16:creationId xmlns:a16="http://schemas.microsoft.com/office/drawing/2014/main" id="{44899FC8-D729-47D9-B69D-BF9FF36C89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2239963"/>
            <a:ext cx="20574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  <a:sym typeface="Webdings" panose="05030102010509060703" pitchFamily="18" charset="2"/>
                <a:hlinkClick r:id="rId3" action="ppaction://hlinksldjump"/>
              </a:rPr>
              <a:t>一一对应</a:t>
            </a:r>
            <a:endParaRPr lang="zh-CN" altLang="en-US" sz="3200">
              <a:solidFill>
                <a:schemeClr val="tx1"/>
              </a:solidFill>
              <a:ea typeface="宋体" panose="02010600030101010101" pitchFamily="2" charset="-122"/>
              <a:sym typeface="Webdings" panose="05030102010509060703" pitchFamily="18" charset="2"/>
            </a:endParaRPr>
          </a:p>
        </p:txBody>
      </p:sp>
      <p:graphicFrame>
        <p:nvGraphicFramePr>
          <p:cNvPr id="314413" name="Object 45">
            <a:extLst>
              <a:ext uri="{FF2B5EF4-FFF2-40B4-BE49-F238E27FC236}">
                <a16:creationId xmlns:a16="http://schemas.microsoft.com/office/drawing/2014/main" id="{5A79380A-66B2-4AE6-B806-58A636D052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3400" y="3379788"/>
          <a:ext cx="554038" cy="1192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2418" name="剪辑" r:id="rId4" imgW="1857600" imgH="3995640" progId="MS_ClipArt_Gallery.2">
                  <p:embed/>
                </p:oleObj>
              </mc:Choice>
              <mc:Fallback>
                <p:oleObj name="剪辑" r:id="rId4" imgW="1857600" imgH="3995640" progId="MS_ClipArt_Gallery.2">
                  <p:embed/>
                  <p:pic>
                    <p:nvPicPr>
                      <p:cNvPr id="314413" name="Object 45">
                        <a:extLst>
                          <a:ext uri="{FF2B5EF4-FFF2-40B4-BE49-F238E27FC236}">
                            <a16:creationId xmlns:a16="http://schemas.microsoft.com/office/drawing/2014/main" id="{5A79380A-66B2-4AE6-B806-58A636D0523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" y="3379788"/>
                        <a:ext cx="554038" cy="11922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4414" name="Rectangle 46">
            <a:extLst>
              <a:ext uri="{FF2B5EF4-FFF2-40B4-BE49-F238E27FC236}">
                <a16:creationId xmlns:a16="http://schemas.microsoft.com/office/drawing/2014/main" id="{17F363D0-3929-4F90-BE9F-FC72888E14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3535363"/>
            <a:ext cx="5280025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200" dirty="0">
                <a:solidFill>
                  <a:srgbClr val="FF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放掉一些水，</a:t>
            </a:r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T</a:t>
            </a:r>
            <a:r>
              <a:rPr lang="en-US" altLang="zh-CN" sz="3200" baseline="-25000" dirty="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s</a:t>
            </a:r>
            <a:r>
              <a:rPr lang="zh-CN" altLang="en-US" sz="3200" dirty="0">
                <a:solidFill>
                  <a:srgbClr val="FF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不变， </a:t>
            </a:r>
            <a:r>
              <a:rPr lang="en-US" altLang="zh-CN" sz="3200" i="1" dirty="0" err="1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p</a:t>
            </a:r>
            <a:r>
              <a:rPr lang="en-US" altLang="zh-CN" sz="3200" baseline="-25000" dirty="0" err="1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s</a:t>
            </a:r>
            <a:r>
              <a:rPr lang="zh-CN" altLang="en-US" sz="3200" dirty="0">
                <a:solidFill>
                  <a:srgbClr val="FF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？</a:t>
            </a:r>
          </a:p>
        </p:txBody>
      </p:sp>
      <p:sp>
        <p:nvSpPr>
          <p:cNvPr id="314415" name="Rectangle 47">
            <a:extLst>
              <a:ext uri="{FF2B5EF4-FFF2-40B4-BE49-F238E27FC236}">
                <a16:creationId xmlns:a16="http://schemas.microsoft.com/office/drawing/2014/main" id="{0DE00FFC-FD8B-48F9-ACED-77AEE2C614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27275" y="4081463"/>
            <a:ext cx="534988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T</a:t>
            </a:r>
            <a:r>
              <a:rPr lang="en-US" altLang="zh-CN" sz="3200" baseline="-25000" dirty="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s</a:t>
            </a:r>
            <a:endParaRPr lang="en-US" altLang="zh-CN" sz="3200" dirty="0">
              <a:solidFill>
                <a:schemeClr val="tx1"/>
              </a:solidFill>
              <a:ea typeface="宋体" panose="02010600030101010101" pitchFamily="2" charset="-122"/>
              <a:sym typeface="Webdings" panose="05030102010509060703" pitchFamily="18" charset="2"/>
            </a:endParaRPr>
          </a:p>
        </p:txBody>
      </p:sp>
      <p:sp>
        <p:nvSpPr>
          <p:cNvPr id="314416" name="AutoShape 48">
            <a:extLst>
              <a:ext uri="{FF2B5EF4-FFF2-40B4-BE49-F238E27FC236}">
                <a16:creationId xmlns:a16="http://schemas.microsoft.com/office/drawing/2014/main" id="{6B650A77-3ABC-4CDE-BBD7-5992469706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4081463"/>
            <a:ext cx="147638" cy="609600"/>
          </a:xfrm>
          <a:prstGeom prst="upArrow">
            <a:avLst>
              <a:gd name="adj1" fmla="val 50000"/>
              <a:gd name="adj2" fmla="val 103225"/>
            </a:avLst>
          </a:prstGeom>
          <a:solidFill>
            <a:srgbClr val="FF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4417" name="Rectangle 49">
            <a:extLst>
              <a:ext uri="{FF2B5EF4-FFF2-40B4-BE49-F238E27FC236}">
                <a16:creationId xmlns:a16="http://schemas.microsoft.com/office/drawing/2014/main" id="{CEACB2D4-DC2A-4A33-8605-475914A741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00463" y="4005263"/>
            <a:ext cx="49053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p</a:t>
            </a:r>
            <a:r>
              <a:rPr lang="en-US" altLang="zh-CN" sz="3200" baseline="-2500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s</a:t>
            </a:r>
            <a:endParaRPr lang="en-US" altLang="zh-CN" sz="3200">
              <a:solidFill>
                <a:schemeClr val="tx1"/>
              </a:solidFill>
              <a:ea typeface="宋体" panose="02010600030101010101" pitchFamily="2" charset="-122"/>
              <a:sym typeface="Webdings" panose="05030102010509060703" pitchFamily="18" charset="2"/>
            </a:endParaRPr>
          </a:p>
        </p:txBody>
      </p:sp>
      <p:sp>
        <p:nvSpPr>
          <p:cNvPr id="314418" name="AutoShape 50">
            <a:extLst>
              <a:ext uri="{FF2B5EF4-FFF2-40B4-BE49-F238E27FC236}">
                <a16:creationId xmlns:a16="http://schemas.microsoft.com/office/drawing/2014/main" id="{DCE576F7-EFE2-4EBC-B585-8A671A381B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1963" y="4081463"/>
            <a:ext cx="147637" cy="609600"/>
          </a:xfrm>
          <a:prstGeom prst="upArrow">
            <a:avLst>
              <a:gd name="adj1" fmla="val 50000"/>
              <a:gd name="adj2" fmla="val 103226"/>
            </a:avLst>
          </a:prstGeom>
          <a:solidFill>
            <a:srgbClr val="FF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4419" name="Rectangle 51">
            <a:extLst>
              <a:ext uri="{FF2B5EF4-FFF2-40B4-BE49-F238E27FC236}">
                <a16:creationId xmlns:a16="http://schemas.microsoft.com/office/drawing/2014/main" id="{F993D2F2-74C5-44AB-AE92-D1AA28D931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" y="4699000"/>
            <a:ext cx="26527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p</a:t>
            </a:r>
            <a:r>
              <a:rPr lang="en-US" altLang="zh-CN" sz="3200" baseline="-2500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s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=1.01325bar</a:t>
            </a:r>
          </a:p>
        </p:txBody>
      </p:sp>
      <p:sp>
        <p:nvSpPr>
          <p:cNvPr id="314420" name="AutoShape 52">
            <a:extLst>
              <a:ext uri="{FF2B5EF4-FFF2-40B4-BE49-F238E27FC236}">
                <a16:creationId xmlns:a16="http://schemas.microsoft.com/office/drawing/2014/main" id="{AF29E5A3-433F-45FF-89E9-D73CDD0A1B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0" y="4927600"/>
            <a:ext cx="685800" cy="147638"/>
          </a:xfrm>
          <a:prstGeom prst="rightArrow">
            <a:avLst>
              <a:gd name="adj1" fmla="val 50000"/>
              <a:gd name="adj2" fmla="val 116129"/>
            </a:avLst>
          </a:prstGeom>
          <a:solidFill>
            <a:srgbClr val="FF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4421" name="Rectangle 53">
            <a:extLst>
              <a:ext uri="{FF2B5EF4-FFF2-40B4-BE49-F238E27FC236}">
                <a16:creationId xmlns:a16="http://schemas.microsoft.com/office/drawing/2014/main" id="{2ACA395C-35CC-4FA8-8C87-CED022F703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7838" y="4652963"/>
            <a:ext cx="188436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T</a:t>
            </a:r>
            <a:r>
              <a:rPr lang="en-US" altLang="zh-CN" sz="3200" baseline="-25000" dirty="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s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=100 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  <a:cs typeface="Times New Roman" panose="02020603050405020304" pitchFamily="18" charset="0"/>
              </a:rPr>
              <a:t>℃</a:t>
            </a:r>
          </a:p>
        </p:txBody>
      </p:sp>
      <p:sp>
        <p:nvSpPr>
          <p:cNvPr id="314422" name="Rectangle 54">
            <a:extLst>
              <a:ext uri="{FF2B5EF4-FFF2-40B4-BE49-F238E27FC236}">
                <a16:creationId xmlns:a16="http://schemas.microsoft.com/office/drawing/2014/main" id="{9F80327F-F3D8-44C6-94BD-B791D22F87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688" y="5262563"/>
            <a:ext cx="265588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青藏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p</a:t>
            </a:r>
            <a:r>
              <a:rPr lang="en-US" altLang="zh-CN" sz="3200" baseline="-2500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s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=0.6bar</a:t>
            </a:r>
          </a:p>
        </p:txBody>
      </p:sp>
      <p:sp>
        <p:nvSpPr>
          <p:cNvPr id="314423" name="AutoShape 55">
            <a:extLst>
              <a:ext uri="{FF2B5EF4-FFF2-40B4-BE49-F238E27FC236}">
                <a16:creationId xmlns:a16="http://schemas.microsoft.com/office/drawing/2014/main" id="{B83880D6-04FD-442F-A70C-B7339D0D43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0" y="5465763"/>
            <a:ext cx="685800" cy="147637"/>
          </a:xfrm>
          <a:prstGeom prst="rightArrow">
            <a:avLst>
              <a:gd name="adj1" fmla="val 50000"/>
              <a:gd name="adj2" fmla="val 116129"/>
            </a:avLst>
          </a:prstGeom>
          <a:solidFill>
            <a:srgbClr val="FF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4424" name="Rectangle 56">
            <a:extLst>
              <a:ext uri="{FF2B5EF4-FFF2-40B4-BE49-F238E27FC236}">
                <a16:creationId xmlns:a16="http://schemas.microsoft.com/office/drawing/2014/main" id="{91DECB3B-4801-4F7C-8DC7-F2AAF22762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7838" y="5186363"/>
            <a:ext cx="218916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T</a:t>
            </a:r>
            <a:r>
              <a:rPr lang="en-US" altLang="zh-CN" sz="3200" baseline="-25000" dirty="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s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=85.95 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  <a:cs typeface="Times New Roman" panose="02020603050405020304" pitchFamily="18" charset="0"/>
              </a:rPr>
              <a:t>℃</a:t>
            </a:r>
          </a:p>
        </p:txBody>
      </p:sp>
      <p:sp>
        <p:nvSpPr>
          <p:cNvPr id="314425" name="Rectangle 57">
            <a:extLst>
              <a:ext uri="{FF2B5EF4-FFF2-40B4-BE49-F238E27FC236}">
                <a16:creationId xmlns:a16="http://schemas.microsoft.com/office/drawing/2014/main" id="{15773FD5-15AB-444D-99BA-37420C05C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288" y="5795963"/>
            <a:ext cx="305911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3200">
                <a:solidFill>
                  <a:schemeClr val="tx1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高压锅</a:t>
            </a:r>
            <a:r>
              <a:rPr lang="en-US" altLang="zh-CN" sz="3200" i="1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p</a:t>
            </a:r>
            <a:r>
              <a:rPr lang="en-US" altLang="zh-CN" sz="3200" baseline="-2500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s</a:t>
            </a:r>
            <a:r>
              <a:rPr lang="en-US" altLang="zh-CN" sz="320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=1.6bar</a:t>
            </a:r>
          </a:p>
        </p:txBody>
      </p:sp>
      <p:sp>
        <p:nvSpPr>
          <p:cNvPr id="314426" name="AutoShape 58">
            <a:extLst>
              <a:ext uri="{FF2B5EF4-FFF2-40B4-BE49-F238E27FC236}">
                <a16:creationId xmlns:a16="http://schemas.microsoft.com/office/drawing/2014/main" id="{C936FDF7-6F59-4F27-9225-3A34145FFC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0" y="5999163"/>
            <a:ext cx="685800" cy="147637"/>
          </a:xfrm>
          <a:prstGeom prst="rightArrow">
            <a:avLst>
              <a:gd name="adj1" fmla="val 50000"/>
              <a:gd name="adj2" fmla="val 116129"/>
            </a:avLst>
          </a:prstGeom>
          <a:solidFill>
            <a:srgbClr val="FF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4427" name="Rectangle 59">
            <a:extLst>
              <a:ext uri="{FF2B5EF4-FFF2-40B4-BE49-F238E27FC236}">
                <a16:creationId xmlns:a16="http://schemas.microsoft.com/office/drawing/2014/main" id="{A00C55CC-FDE1-415C-A716-1DE5203B43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37038" y="5765800"/>
            <a:ext cx="239236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3200" i="1" dirty="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T</a:t>
            </a:r>
            <a:r>
              <a:rPr lang="en-US" altLang="zh-CN" sz="3200" baseline="-25000" dirty="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s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=113.32 </a:t>
            </a:r>
            <a:r>
              <a:rPr lang="en-US" altLang="zh-CN" sz="3200" dirty="0">
                <a:solidFill>
                  <a:srgbClr val="66FF66"/>
                </a:solidFill>
                <a:ea typeface="宋体" panose="02010600030101010101" pitchFamily="2" charset="-122"/>
                <a:cs typeface="Times New Roman" panose="02020603050405020304" pitchFamily="18" charset="0"/>
              </a:rPr>
              <a:t>℃</a:t>
            </a:r>
          </a:p>
        </p:txBody>
      </p:sp>
      <p:sp>
        <p:nvSpPr>
          <p:cNvPr id="314428" name="Text Box 60">
            <a:extLst>
              <a:ext uri="{FF2B5EF4-FFF2-40B4-BE49-F238E27FC236}">
                <a16:creationId xmlns:a16="http://schemas.microsoft.com/office/drawing/2014/main" id="{14A8E4A2-3F35-455E-9B30-862ADBB988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313" y="1524000"/>
            <a:ext cx="496728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zh-CN" sz="3200">
                <a:solidFill>
                  <a:srgbClr val="FFFF66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Saturation temperature</a:t>
            </a:r>
          </a:p>
        </p:txBody>
      </p:sp>
      <p:sp>
        <p:nvSpPr>
          <p:cNvPr id="314429" name="Text Box 61">
            <a:extLst>
              <a:ext uri="{FF2B5EF4-FFF2-40B4-BE49-F238E27FC236}">
                <a16:creationId xmlns:a16="http://schemas.microsoft.com/office/drawing/2014/main" id="{E114DCB0-67E0-432D-AF61-4130756583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2924175"/>
            <a:ext cx="496728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zh-CN" sz="3200">
                <a:solidFill>
                  <a:srgbClr val="CCFFFF"/>
                </a:solidFill>
                <a:ea typeface="宋体" panose="02010600030101010101" pitchFamily="2" charset="-122"/>
                <a:sym typeface="Webdings" panose="05030102010509060703" pitchFamily="18" charset="2"/>
              </a:rPr>
              <a:t>Saturation pressure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44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44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44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144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144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144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144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144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4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2" dur="500"/>
                                        <p:tgtEl>
                                          <p:spTgt spid="314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14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14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0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314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14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144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4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4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14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14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14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14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4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5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144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144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144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144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14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14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 nodeType="clickPar">
                      <p:stCondLst>
                        <p:cond delay="indefinite"/>
                      </p:stCondLst>
                      <p:childTnLst>
                        <p:par>
                          <p:cTn id="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144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144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314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 nodeType="clickPar">
                      <p:stCondLst>
                        <p:cond delay="indefinite"/>
                      </p:stCondLst>
                      <p:childTnLst>
                        <p:par>
                          <p:cTn id="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144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144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 nodeType="clickPar">
                      <p:stCondLst>
                        <p:cond delay="indefinite"/>
                      </p:stCondLst>
                      <p:childTnLst>
                        <p:par>
                          <p:cTn id="9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3144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3144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2" dur="500"/>
                                        <p:tgtEl>
                                          <p:spTgt spid="314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 nodeType="clickPar">
                      <p:stCondLst>
                        <p:cond delay="indefinite"/>
                      </p:stCondLst>
                      <p:childTnLst>
                        <p:par>
                          <p:cTn id="1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3144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3144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 nodeType="clickPar">
                      <p:stCondLst>
                        <p:cond delay="indefinite"/>
                      </p:stCondLst>
                      <p:childTnLst>
                        <p:par>
                          <p:cTn id="1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144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3144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8" dur="500"/>
                                        <p:tgtEl>
                                          <p:spTgt spid="314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4408" grpId="0" autoUpdateAnimBg="0"/>
      <p:bldP spid="314409" grpId="0" autoUpdateAnimBg="0"/>
      <p:bldP spid="314411" grpId="0" autoUpdateAnimBg="0"/>
      <p:bldP spid="314414" grpId="0" autoUpdateAnimBg="0"/>
      <p:bldP spid="314415" grpId="0" autoUpdateAnimBg="0"/>
      <p:bldP spid="314417" grpId="0" autoUpdateAnimBg="0"/>
      <p:bldP spid="314419" grpId="0" autoUpdateAnimBg="0"/>
      <p:bldP spid="314421" grpId="0" autoUpdateAnimBg="0"/>
      <p:bldP spid="314422" grpId="0" autoUpdateAnimBg="0"/>
      <p:bldP spid="314424" grpId="0" autoUpdateAnimBg="0"/>
      <p:bldP spid="314425" grpId="0" autoUpdateAnimBg="0"/>
      <p:bldP spid="314427" grpId="0" autoUpdateAnimBg="0"/>
      <p:bldP spid="314428" grpId="0" autoUpdateAnimBg="0"/>
      <p:bldP spid="314429" grpId="0" autoUpdateAnimBg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394" name="Rectangle 2">
            <a:extLst>
              <a:ext uri="{FF2B5EF4-FFF2-40B4-BE49-F238E27FC236}">
                <a16:creationId xmlns:a16="http://schemas.microsoft.com/office/drawing/2014/main" id="{A339FE63-3AF3-4680-B34E-3D471360C8F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7772400" cy="762000"/>
          </a:xfrm>
          <a:noFill/>
          <a:ln/>
        </p:spPr>
        <p:txBody>
          <a:bodyPr/>
          <a:lstStyle/>
          <a:p>
            <a:r>
              <a:rPr lang="zh-CN" altLang="en-US" b="1">
                <a:ea typeface="楷体_GB2312" pitchFamily="49" charset="-122"/>
              </a:rPr>
              <a:t>纯物质的</a:t>
            </a:r>
            <a:r>
              <a:rPr lang="en-US" altLang="zh-CN" b="1" i="1">
                <a:ea typeface="楷体_GB2312" pitchFamily="49" charset="-122"/>
              </a:rPr>
              <a:t>p</a:t>
            </a:r>
            <a:r>
              <a:rPr lang="en-US" altLang="zh-CN" b="1">
                <a:ea typeface="楷体_GB2312" pitchFamily="49" charset="-122"/>
              </a:rPr>
              <a:t>-</a:t>
            </a:r>
            <a:r>
              <a:rPr lang="en-US" altLang="zh-CN" b="1" i="1">
                <a:ea typeface="楷体_GB2312" pitchFamily="49" charset="-122"/>
              </a:rPr>
              <a:t>T</a:t>
            </a:r>
            <a:r>
              <a:rPr lang="zh-CN" altLang="en-US" b="1">
                <a:ea typeface="楷体_GB2312" pitchFamily="49" charset="-122"/>
              </a:rPr>
              <a:t>相图</a:t>
            </a:r>
          </a:p>
        </p:txBody>
      </p:sp>
      <p:sp>
        <p:nvSpPr>
          <p:cNvPr id="315395" name="Line 3">
            <a:extLst>
              <a:ext uri="{FF2B5EF4-FFF2-40B4-BE49-F238E27FC236}">
                <a16:creationId xmlns:a16="http://schemas.microsoft.com/office/drawing/2014/main" id="{FE0087C3-4449-4FC4-8DA4-17397698F72C}"/>
              </a:ext>
            </a:extLst>
          </p:cNvPr>
          <p:cNvSpPr>
            <a:spLocks noChangeShapeType="1"/>
          </p:cNvSpPr>
          <p:nvPr/>
        </p:nvSpPr>
        <p:spPr bwMode="auto">
          <a:xfrm>
            <a:off x="990600" y="5213250"/>
            <a:ext cx="3581400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5396" name="Line 4">
            <a:extLst>
              <a:ext uri="{FF2B5EF4-FFF2-40B4-BE49-F238E27FC236}">
                <a16:creationId xmlns:a16="http://schemas.microsoft.com/office/drawing/2014/main" id="{8AE2D5F0-ACD1-47FF-8D34-611E19C1E632}"/>
              </a:ext>
            </a:extLst>
          </p:cNvPr>
          <p:cNvSpPr>
            <a:spLocks noChangeShapeType="1"/>
          </p:cNvSpPr>
          <p:nvPr/>
        </p:nvSpPr>
        <p:spPr bwMode="auto">
          <a:xfrm>
            <a:off x="5181600" y="5213250"/>
            <a:ext cx="3581400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5397" name="Line 5">
            <a:extLst>
              <a:ext uri="{FF2B5EF4-FFF2-40B4-BE49-F238E27FC236}">
                <a16:creationId xmlns:a16="http://schemas.microsoft.com/office/drawing/2014/main" id="{EA870F6D-DCEA-498D-A8FD-0369CEEB3BB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90600" y="1555650"/>
            <a:ext cx="0" cy="36576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5398" name="Line 6">
            <a:extLst>
              <a:ext uri="{FF2B5EF4-FFF2-40B4-BE49-F238E27FC236}">
                <a16:creationId xmlns:a16="http://schemas.microsoft.com/office/drawing/2014/main" id="{D7A4CE7F-7E93-41E1-8102-FDD232F2947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181600" y="1555650"/>
            <a:ext cx="0" cy="36576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5399" name="Rectangle 7">
            <a:extLst>
              <a:ext uri="{FF2B5EF4-FFF2-40B4-BE49-F238E27FC236}">
                <a16:creationId xmlns:a16="http://schemas.microsoft.com/office/drawing/2014/main" id="{10B15406-E17B-487C-AB4D-4EE238703A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238" y="1482625"/>
            <a:ext cx="4127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en-US" altLang="zh-CN" sz="3600" i="1">
                <a:ea typeface="楷体_GB2312" pitchFamily="49" charset="-122"/>
              </a:rPr>
              <a:t>p</a:t>
            </a:r>
          </a:p>
        </p:txBody>
      </p:sp>
      <p:sp>
        <p:nvSpPr>
          <p:cNvPr id="315400" name="Rectangle 8">
            <a:extLst>
              <a:ext uri="{FF2B5EF4-FFF2-40B4-BE49-F238E27FC236}">
                <a16:creationId xmlns:a16="http://schemas.microsoft.com/office/drawing/2014/main" id="{7A892B42-9CF0-40F0-B8E3-FBE77B3C88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92650" y="1327050"/>
            <a:ext cx="4127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en-US" altLang="zh-CN" sz="3600" i="1">
                <a:ea typeface="楷体_GB2312" pitchFamily="49" charset="-122"/>
              </a:rPr>
              <a:t>p</a:t>
            </a:r>
          </a:p>
        </p:txBody>
      </p:sp>
      <p:sp>
        <p:nvSpPr>
          <p:cNvPr id="315401" name="Rectangle 9">
            <a:extLst>
              <a:ext uri="{FF2B5EF4-FFF2-40B4-BE49-F238E27FC236}">
                <a16:creationId xmlns:a16="http://schemas.microsoft.com/office/drawing/2014/main" id="{6A498D40-991F-4124-8E77-E056700B2A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5600" y="5213250"/>
            <a:ext cx="4635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en-US" altLang="zh-CN" sz="3600" i="1">
                <a:ea typeface="楷体_GB2312" pitchFamily="49" charset="-122"/>
              </a:rPr>
              <a:t>T</a:t>
            </a:r>
          </a:p>
        </p:txBody>
      </p:sp>
      <p:sp>
        <p:nvSpPr>
          <p:cNvPr id="315402" name="Rectangle 10">
            <a:extLst>
              <a:ext uri="{FF2B5EF4-FFF2-40B4-BE49-F238E27FC236}">
                <a16:creationId xmlns:a16="http://schemas.microsoft.com/office/drawing/2014/main" id="{F4C55EE0-A1DA-445B-9791-DC7A303D23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99450" y="5213250"/>
            <a:ext cx="4635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en-US" altLang="zh-CN" sz="3600" i="1">
                <a:ea typeface="楷体_GB2312" pitchFamily="49" charset="-122"/>
              </a:rPr>
              <a:t>T</a:t>
            </a:r>
          </a:p>
        </p:txBody>
      </p:sp>
      <p:sp>
        <p:nvSpPr>
          <p:cNvPr id="315403" name="Freeform 11">
            <a:extLst>
              <a:ext uri="{FF2B5EF4-FFF2-40B4-BE49-F238E27FC236}">
                <a16:creationId xmlns:a16="http://schemas.microsoft.com/office/drawing/2014/main" id="{BDF8138C-6A14-4D75-8CFC-A6EA824C1611}"/>
              </a:ext>
            </a:extLst>
          </p:cNvPr>
          <p:cNvSpPr>
            <a:spLocks/>
          </p:cNvSpPr>
          <p:nvPr/>
        </p:nvSpPr>
        <p:spPr bwMode="auto">
          <a:xfrm>
            <a:off x="2286000" y="2774850"/>
            <a:ext cx="1066800" cy="990600"/>
          </a:xfrm>
          <a:custGeom>
            <a:avLst/>
            <a:gdLst>
              <a:gd name="T0" fmla="*/ 0 w 672"/>
              <a:gd name="T1" fmla="*/ 624 h 624"/>
              <a:gd name="T2" fmla="*/ 432 w 672"/>
              <a:gd name="T3" fmla="*/ 288 h 624"/>
              <a:gd name="T4" fmla="*/ 672 w 672"/>
              <a:gd name="T5" fmla="*/ 0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72" h="624">
                <a:moveTo>
                  <a:pt x="0" y="624"/>
                </a:moveTo>
                <a:cubicBezTo>
                  <a:pt x="160" y="508"/>
                  <a:pt x="320" y="392"/>
                  <a:pt x="432" y="288"/>
                </a:cubicBezTo>
                <a:cubicBezTo>
                  <a:pt x="544" y="184"/>
                  <a:pt x="608" y="92"/>
                  <a:pt x="672" y="0"/>
                </a:cubicBezTo>
              </a:path>
            </a:pathLst>
          </a:custGeom>
          <a:noFill/>
          <a:ln w="38100" cap="sq" cmpd="sng">
            <a:solidFill>
              <a:srgbClr val="FF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5404" name="Freeform 12">
            <a:extLst>
              <a:ext uri="{FF2B5EF4-FFF2-40B4-BE49-F238E27FC236}">
                <a16:creationId xmlns:a16="http://schemas.microsoft.com/office/drawing/2014/main" id="{040EBCF5-F102-4BA1-80BE-6E1647CEAA86}"/>
              </a:ext>
            </a:extLst>
          </p:cNvPr>
          <p:cNvSpPr>
            <a:spLocks/>
          </p:cNvSpPr>
          <p:nvPr/>
        </p:nvSpPr>
        <p:spPr bwMode="auto">
          <a:xfrm>
            <a:off x="1600200" y="3765450"/>
            <a:ext cx="685800" cy="838200"/>
          </a:xfrm>
          <a:custGeom>
            <a:avLst/>
            <a:gdLst>
              <a:gd name="T0" fmla="*/ 432 w 432"/>
              <a:gd name="T1" fmla="*/ 0 h 528"/>
              <a:gd name="T2" fmla="*/ 240 w 432"/>
              <a:gd name="T3" fmla="*/ 288 h 528"/>
              <a:gd name="T4" fmla="*/ 0 w 432"/>
              <a:gd name="T5" fmla="*/ 528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2" h="528">
                <a:moveTo>
                  <a:pt x="432" y="0"/>
                </a:moveTo>
                <a:cubicBezTo>
                  <a:pt x="372" y="100"/>
                  <a:pt x="312" y="200"/>
                  <a:pt x="240" y="288"/>
                </a:cubicBezTo>
                <a:cubicBezTo>
                  <a:pt x="168" y="376"/>
                  <a:pt x="84" y="452"/>
                  <a:pt x="0" y="528"/>
                </a:cubicBezTo>
              </a:path>
            </a:pathLst>
          </a:custGeom>
          <a:noFill/>
          <a:ln w="381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5405" name="Freeform 13">
            <a:extLst>
              <a:ext uri="{FF2B5EF4-FFF2-40B4-BE49-F238E27FC236}">
                <a16:creationId xmlns:a16="http://schemas.microsoft.com/office/drawing/2014/main" id="{F9601AFA-CA4B-4294-9167-E086DDDED282}"/>
              </a:ext>
            </a:extLst>
          </p:cNvPr>
          <p:cNvSpPr>
            <a:spLocks/>
          </p:cNvSpPr>
          <p:nvPr/>
        </p:nvSpPr>
        <p:spPr bwMode="auto">
          <a:xfrm>
            <a:off x="1828800" y="1708050"/>
            <a:ext cx="457200" cy="2057400"/>
          </a:xfrm>
          <a:custGeom>
            <a:avLst/>
            <a:gdLst>
              <a:gd name="T0" fmla="*/ 288 w 288"/>
              <a:gd name="T1" fmla="*/ 1296 h 1296"/>
              <a:gd name="T2" fmla="*/ 144 w 288"/>
              <a:gd name="T3" fmla="*/ 768 h 1296"/>
              <a:gd name="T4" fmla="*/ 0 w 288"/>
              <a:gd name="T5" fmla="*/ 0 h 1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88" h="1296">
                <a:moveTo>
                  <a:pt x="288" y="1296"/>
                </a:moveTo>
                <a:cubicBezTo>
                  <a:pt x="240" y="1140"/>
                  <a:pt x="192" y="984"/>
                  <a:pt x="144" y="768"/>
                </a:cubicBezTo>
                <a:cubicBezTo>
                  <a:pt x="96" y="552"/>
                  <a:pt x="48" y="276"/>
                  <a:pt x="0" y="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5406" name="Line 14">
            <a:extLst>
              <a:ext uri="{FF2B5EF4-FFF2-40B4-BE49-F238E27FC236}">
                <a16:creationId xmlns:a16="http://schemas.microsoft.com/office/drawing/2014/main" id="{3BDB8210-0D0C-48BB-8AC2-8BCE26B8DDBC}"/>
              </a:ext>
            </a:extLst>
          </p:cNvPr>
          <p:cNvSpPr>
            <a:spLocks noChangeShapeType="1"/>
          </p:cNvSpPr>
          <p:nvPr/>
        </p:nvSpPr>
        <p:spPr bwMode="auto">
          <a:xfrm>
            <a:off x="3352800" y="277485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5407" name="Line 15">
            <a:extLst>
              <a:ext uri="{FF2B5EF4-FFF2-40B4-BE49-F238E27FC236}">
                <a16:creationId xmlns:a16="http://schemas.microsoft.com/office/drawing/2014/main" id="{1F323D95-4830-4A44-B3EB-CD0A74C67A6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52800" y="1708050"/>
            <a:ext cx="0" cy="1066800"/>
          </a:xfrm>
          <a:prstGeom prst="line">
            <a:avLst/>
          </a:prstGeom>
          <a:noFill/>
          <a:ln w="3175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5408" name="Freeform 16">
            <a:extLst>
              <a:ext uri="{FF2B5EF4-FFF2-40B4-BE49-F238E27FC236}">
                <a16:creationId xmlns:a16="http://schemas.microsoft.com/office/drawing/2014/main" id="{D98DE8DE-382C-481A-A519-A43910B4ACB3}"/>
              </a:ext>
            </a:extLst>
          </p:cNvPr>
          <p:cNvSpPr>
            <a:spLocks/>
          </p:cNvSpPr>
          <p:nvPr/>
        </p:nvSpPr>
        <p:spPr bwMode="auto">
          <a:xfrm>
            <a:off x="6934200" y="2774850"/>
            <a:ext cx="1066800" cy="990600"/>
          </a:xfrm>
          <a:custGeom>
            <a:avLst/>
            <a:gdLst>
              <a:gd name="T0" fmla="*/ 0 w 672"/>
              <a:gd name="T1" fmla="*/ 624 h 624"/>
              <a:gd name="T2" fmla="*/ 432 w 672"/>
              <a:gd name="T3" fmla="*/ 288 h 624"/>
              <a:gd name="T4" fmla="*/ 672 w 672"/>
              <a:gd name="T5" fmla="*/ 0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72" h="624">
                <a:moveTo>
                  <a:pt x="0" y="624"/>
                </a:moveTo>
                <a:cubicBezTo>
                  <a:pt x="160" y="508"/>
                  <a:pt x="320" y="392"/>
                  <a:pt x="432" y="288"/>
                </a:cubicBezTo>
                <a:cubicBezTo>
                  <a:pt x="544" y="184"/>
                  <a:pt x="608" y="92"/>
                  <a:pt x="672" y="0"/>
                </a:cubicBezTo>
              </a:path>
            </a:pathLst>
          </a:custGeom>
          <a:noFill/>
          <a:ln w="38100" cap="sq" cmpd="sng">
            <a:solidFill>
              <a:srgbClr val="FF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5409" name="Freeform 17">
            <a:extLst>
              <a:ext uri="{FF2B5EF4-FFF2-40B4-BE49-F238E27FC236}">
                <a16:creationId xmlns:a16="http://schemas.microsoft.com/office/drawing/2014/main" id="{A1D7C84C-F149-4CFE-9F66-0C762EB8319A}"/>
              </a:ext>
            </a:extLst>
          </p:cNvPr>
          <p:cNvSpPr>
            <a:spLocks/>
          </p:cNvSpPr>
          <p:nvPr/>
        </p:nvSpPr>
        <p:spPr bwMode="auto">
          <a:xfrm>
            <a:off x="6248400" y="3765450"/>
            <a:ext cx="685800" cy="838200"/>
          </a:xfrm>
          <a:custGeom>
            <a:avLst/>
            <a:gdLst>
              <a:gd name="T0" fmla="*/ 432 w 432"/>
              <a:gd name="T1" fmla="*/ 0 h 528"/>
              <a:gd name="T2" fmla="*/ 240 w 432"/>
              <a:gd name="T3" fmla="*/ 288 h 528"/>
              <a:gd name="T4" fmla="*/ 0 w 432"/>
              <a:gd name="T5" fmla="*/ 528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2" h="528">
                <a:moveTo>
                  <a:pt x="432" y="0"/>
                </a:moveTo>
                <a:cubicBezTo>
                  <a:pt x="372" y="100"/>
                  <a:pt x="312" y="200"/>
                  <a:pt x="240" y="288"/>
                </a:cubicBezTo>
                <a:cubicBezTo>
                  <a:pt x="168" y="376"/>
                  <a:pt x="84" y="452"/>
                  <a:pt x="0" y="528"/>
                </a:cubicBezTo>
              </a:path>
            </a:pathLst>
          </a:custGeom>
          <a:noFill/>
          <a:ln w="381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5410" name="Line 18">
            <a:extLst>
              <a:ext uri="{FF2B5EF4-FFF2-40B4-BE49-F238E27FC236}">
                <a16:creationId xmlns:a16="http://schemas.microsoft.com/office/drawing/2014/main" id="{452B7FD1-B5C9-4B82-95E5-57D50C6B50D4}"/>
              </a:ext>
            </a:extLst>
          </p:cNvPr>
          <p:cNvSpPr>
            <a:spLocks noChangeShapeType="1"/>
          </p:cNvSpPr>
          <p:nvPr/>
        </p:nvSpPr>
        <p:spPr bwMode="auto">
          <a:xfrm>
            <a:off x="8001000" y="277485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5411" name="Line 19">
            <a:extLst>
              <a:ext uri="{FF2B5EF4-FFF2-40B4-BE49-F238E27FC236}">
                <a16:creationId xmlns:a16="http://schemas.microsoft.com/office/drawing/2014/main" id="{F304CF22-FA5A-49B6-9F8B-C9BCD6014DB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001000" y="1708050"/>
            <a:ext cx="0" cy="1066800"/>
          </a:xfrm>
          <a:prstGeom prst="line">
            <a:avLst/>
          </a:prstGeom>
          <a:noFill/>
          <a:ln w="31750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5412" name="Freeform 20">
            <a:extLst>
              <a:ext uri="{FF2B5EF4-FFF2-40B4-BE49-F238E27FC236}">
                <a16:creationId xmlns:a16="http://schemas.microsoft.com/office/drawing/2014/main" id="{806BE2F1-20B4-4890-BF36-BB76EAE0E162}"/>
              </a:ext>
            </a:extLst>
          </p:cNvPr>
          <p:cNvSpPr>
            <a:spLocks/>
          </p:cNvSpPr>
          <p:nvPr/>
        </p:nvSpPr>
        <p:spPr bwMode="auto">
          <a:xfrm>
            <a:off x="6934200" y="1708050"/>
            <a:ext cx="381000" cy="2057400"/>
          </a:xfrm>
          <a:custGeom>
            <a:avLst/>
            <a:gdLst>
              <a:gd name="T0" fmla="*/ 0 w 240"/>
              <a:gd name="T1" fmla="*/ 1296 h 1296"/>
              <a:gd name="T2" fmla="*/ 144 w 240"/>
              <a:gd name="T3" fmla="*/ 576 h 1296"/>
              <a:gd name="T4" fmla="*/ 240 w 240"/>
              <a:gd name="T5" fmla="*/ 0 h 1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0" h="1296">
                <a:moveTo>
                  <a:pt x="0" y="1296"/>
                </a:moveTo>
                <a:cubicBezTo>
                  <a:pt x="52" y="1044"/>
                  <a:pt x="104" y="792"/>
                  <a:pt x="144" y="576"/>
                </a:cubicBezTo>
                <a:cubicBezTo>
                  <a:pt x="184" y="360"/>
                  <a:pt x="212" y="180"/>
                  <a:pt x="240" y="0"/>
                </a:cubicBezTo>
              </a:path>
            </a:pathLst>
          </a:custGeom>
          <a:noFill/>
          <a:ln w="38100" cap="sq" cmpd="sng">
            <a:solidFill>
              <a:srgbClr val="66FF66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15413" name="Rectangle 21">
            <a:extLst>
              <a:ext uri="{FF2B5EF4-FFF2-40B4-BE49-F238E27FC236}">
                <a16:creationId xmlns:a16="http://schemas.microsoft.com/office/drawing/2014/main" id="{DD372874-1093-432E-813A-CC3E1B83A3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2244625"/>
            <a:ext cx="5921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latin typeface="Arial Black" panose="020B0A04020102020204" pitchFamily="34" charset="0"/>
                <a:ea typeface="宋体" panose="02010600030101010101" pitchFamily="2" charset="-122"/>
              </a:rPr>
              <a:t>液</a:t>
            </a:r>
          </a:p>
        </p:txBody>
      </p:sp>
      <p:sp>
        <p:nvSpPr>
          <p:cNvPr id="315414" name="Rectangle 22">
            <a:extLst>
              <a:ext uri="{FF2B5EF4-FFF2-40B4-BE49-F238E27FC236}">
                <a16:creationId xmlns:a16="http://schemas.microsoft.com/office/drawing/2014/main" id="{812841E1-BCC1-4EC7-B527-798C1464FC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2470050"/>
            <a:ext cx="5921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latin typeface="Arial Black" panose="020B0A04020102020204" pitchFamily="34" charset="0"/>
                <a:ea typeface="宋体" panose="02010600030101010101" pitchFamily="2" charset="-122"/>
              </a:rPr>
              <a:t>液</a:t>
            </a:r>
          </a:p>
        </p:txBody>
      </p:sp>
      <p:sp>
        <p:nvSpPr>
          <p:cNvPr id="315415" name="Rectangle 23">
            <a:extLst>
              <a:ext uri="{FF2B5EF4-FFF2-40B4-BE49-F238E27FC236}">
                <a16:creationId xmlns:a16="http://schemas.microsoft.com/office/drawing/2014/main" id="{4DFBCCB2-5F9C-4C9F-BF7D-9389A26CEF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0088" y="3384450"/>
            <a:ext cx="59213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latin typeface="Arial Black" panose="020B0A04020102020204" pitchFamily="34" charset="0"/>
                <a:ea typeface="宋体" panose="02010600030101010101" pitchFamily="2" charset="-122"/>
              </a:rPr>
              <a:t>气</a:t>
            </a:r>
          </a:p>
        </p:txBody>
      </p:sp>
      <p:sp>
        <p:nvSpPr>
          <p:cNvPr id="315416" name="Rectangle 24">
            <a:extLst>
              <a:ext uri="{FF2B5EF4-FFF2-40B4-BE49-F238E27FC236}">
                <a16:creationId xmlns:a16="http://schemas.microsoft.com/office/drawing/2014/main" id="{BABF2227-08D2-4FF6-A409-424B5010A1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70863" y="3262213"/>
            <a:ext cx="59213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latin typeface="Arial Black" panose="020B0A04020102020204" pitchFamily="34" charset="0"/>
                <a:ea typeface="宋体" panose="02010600030101010101" pitchFamily="2" charset="-122"/>
              </a:rPr>
              <a:t>气</a:t>
            </a:r>
          </a:p>
        </p:txBody>
      </p:sp>
      <p:sp>
        <p:nvSpPr>
          <p:cNvPr id="315417" name="Rectangle 25">
            <a:extLst>
              <a:ext uri="{FF2B5EF4-FFF2-40B4-BE49-F238E27FC236}">
                <a16:creationId xmlns:a16="http://schemas.microsoft.com/office/drawing/2014/main" id="{24C2B052-E2AA-4D9E-9C9A-5473850809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0000" y="2774850"/>
            <a:ext cx="5921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latin typeface="Arial Black" panose="020B0A04020102020204" pitchFamily="34" charset="0"/>
                <a:ea typeface="宋体" panose="02010600030101010101" pitchFamily="2" charset="-122"/>
              </a:rPr>
              <a:t>固</a:t>
            </a:r>
          </a:p>
        </p:txBody>
      </p:sp>
      <p:sp>
        <p:nvSpPr>
          <p:cNvPr id="315418" name="Rectangle 26">
            <a:extLst>
              <a:ext uri="{FF2B5EF4-FFF2-40B4-BE49-F238E27FC236}">
                <a16:creationId xmlns:a16="http://schemas.microsoft.com/office/drawing/2014/main" id="{79BC7EF3-30C8-4CA0-85A4-DCD0C7FCA0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08663" y="2546250"/>
            <a:ext cx="59213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latin typeface="Arial Black" panose="020B0A04020102020204" pitchFamily="34" charset="0"/>
                <a:ea typeface="宋体" panose="02010600030101010101" pitchFamily="2" charset="-122"/>
              </a:rPr>
              <a:t>固</a:t>
            </a:r>
          </a:p>
        </p:txBody>
      </p:sp>
      <p:sp>
        <p:nvSpPr>
          <p:cNvPr id="315419" name="Oval 27">
            <a:extLst>
              <a:ext uri="{FF2B5EF4-FFF2-40B4-BE49-F238E27FC236}">
                <a16:creationId xmlns:a16="http://schemas.microsoft.com/office/drawing/2014/main" id="{FB423E59-6467-45EA-9FD6-287C99049B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0" y="3689250"/>
            <a:ext cx="76200" cy="76200"/>
          </a:xfrm>
          <a:prstGeom prst="ellipse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5420" name="Oval 28">
            <a:extLst>
              <a:ext uri="{FF2B5EF4-FFF2-40B4-BE49-F238E27FC236}">
                <a16:creationId xmlns:a16="http://schemas.microsoft.com/office/drawing/2014/main" id="{3633C9F6-FA99-47E4-AE8A-37451C8904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3689250"/>
            <a:ext cx="76200" cy="76200"/>
          </a:xfrm>
          <a:prstGeom prst="ellipse">
            <a:avLst/>
          </a:prstGeom>
          <a:solidFill>
            <a:srgbClr val="66FF66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5421" name="Rectangle 29">
            <a:extLst>
              <a:ext uri="{FF2B5EF4-FFF2-40B4-BE49-F238E27FC236}">
                <a16:creationId xmlns:a16="http://schemas.microsoft.com/office/drawing/2014/main" id="{60F0AA1D-958F-437C-A2EA-4725D9B1BF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5441850"/>
            <a:ext cx="5921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latin typeface="Arial Black" panose="020B0A04020102020204" pitchFamily="34" charset="0"/>
                <a:ea typeface="宋体" panose="02010600030101010101" pitchFamily="2" charset="-122"/>
              </a:rPr>
              <a:t>水</a:t>
            </a:r>
          </a:p>
        </p:txBody>
      </p:sp>
      <p:sp>
        <p:nvSpPr>
          <p:cNvPr id="315422" name="Rectangle 30">
            <a:extLst>
              <a:ext uri="{FF2B5EF4-FFF2-40B4-BE49-F238E27FC236}">
                <a16:creationId xmlns:a16="http://schemas.microsoft.com/office/drawing/2014/main" id="{B85460C8-07D9-4AB2-B5A8-46BD929B65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1200" y="5441850"/>
            <a:ext cx="18161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latin typeface="Arial Black" panose="020B0A04020102020204" pitchFamily="34" charset="0"/>
                <a:ea typeface="宋体" panose="02010600030101010101" pitchFamily="2" charset="-122"/>
              </a:rPr>
              <a:t>一般物质</a:t>
            </a:r>
          </a:p>
        </p:txBody>
      </p:sp>
      <p:sp>
        <p:nvSpPr>
          <p:cNvPr id="315423" name="Rectangle 31">
            <a:extLst>
              <a:ext uri="{FF2B5EF4-FFF2-40B4-BE49-F238E27FC236}">
                <a16:creationId xmlns:a16="http://schemas.microsoft.com/office/drawing/2014/main" id="{B2E24A06-1A22-499F-B266-9C218CDC53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2000" y="3765450"/>
            <a:ext cx="14081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solidFill>
                  <a:srgbClr val="66FF66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三相点</a:t>
            </a:r>
          </a:p>
        </p:txBody>
      </p:sp>
      <p:sp>
        <p:nvSpPr>
          <p:cNvPr id="315424" name="Rectangle 32">
            <a:extLst>
              <a:ext uri="{FF2B5EF4-FFF2-40B4-BE49-F238E27FC236}">
                <a16:creationId xmlns:a16="http://schemas.microsoft.com/office/drawing/2014/main" id="{A0785D97-7D3A-444F-8FD1-B38754FD64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3689250"/>
            <a:ext cx="14081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solidFill>
                  <a:srgbClr val="66FF66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三相点</a:t>
            </a:r>
          </a:p>
        </p:txBody>
      </p:sp>
      <p:sp>
        <p:nvSpPr>
          <p:cNvPr id="315425" name="Oval 33">
            <a:extLst>
              <a:ext uri="{FF2B5EF4-FFF2-40B4-BE49-F238E27FC236}">
                <a16:creationId xmlns:a16="http://schemas.microsoft.com/office/drawing/2014/main" id="{F721C0E7-2414-45C8-B6F4-08D84EFA5A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38513" y="2698650"/>
            <a:ext cx="76200" cy="76200"/>
          </a:xfrm>
          <a:prstGeom prst="ellipse">
            <a:avLst/>
          </a:prstGeom>
          <a:solidFill>
            <a:srgbClr val="FF0000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5426" name="Oval 34">
            <a:extLst>
              <a:ext uri="{FF2B5EF4-FFF2-40B4-BE49-F238E27FC236}">
                <a16:creationId xmlns:a16="http://schemas.microsoft.com/office/drawing/2014/main" id="{5F8496F9-0681-45FC-9BEC-A96A5EECBF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0" y="2698650"/>
            <a:ext cx="76200" cy="76200"/>
          </a:xfrm>
          <a:prstGeom prst="ellipse">
            <a:avLst/>
          </a:prstGeom>
          <a:solidFill>
            <a:srgbClr val="FF0000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5427" name="Rectangle 35">
            <a:extLst>
              <a:ext uri="{FF2B5EF4-FFF2-40B4-BE49-F238E27FC236}">
                <a16:creationId xmlns:a16="http://schemas.microsoft.com/office/drawing/2014/main" id="{1D8D2A93-C4D7-47AC-B59A-4364AE774B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6600" y="2727225"/>
            <a:ext cx="1403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solidFill>
                  <a:srgbClr val="FFFF66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临界点</a:t>
            </a:r>
          </a:p>
        </p:txBody>
      </p:sp>
      <p:sp>
        <p:nvSpPr>
          <p:cNvPr id="315428" name="Rectangle 36">
            <a:extLst>
              <a:ext uri="{FF2B5EF4-FFF2-40B4-BE49-F238E27FC236}">
                <a16:creationId xmlns:a16="http://schemas.microsoft.com/office/drawing/2014/main" id="{4C4BDAFD-74CF-4436-B620-7ECA79407B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3675" y="2727225"/>
            <a:ext cx="1403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solidFill>
                  <a:srgbClr val="FFFF66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临界点</a:t>
            </a:r>
          </a:p>
        </p:txBody>
      </p:sp>
      <p:sp>
        <p:nvSpPr>
          <p:cNvPr id="315429" name="Rectangle 37">
            <a:extLst>
              <a:ext uri="{FF2B5EF4-FFF2-40B4-BE49-F238E27FC236}">
                <a16:creationId xmlns:a16="http://schemas.microsoft.com/office/drawing/2014/main" id="{889D8E86-0D6E-43D6-A11E-04EB078F24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6613" y="1860450"/>
            <a:ext cx="10001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solidFill>
                  <a:srgbClr val="CCFFCC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流体</a:t>
            </a:r>
          </a:p>
        </p:txBody>
      </p:sp>
      <p:sp>
        <p:nvSpPr>
          <p:cNvPr id="315430" name="Rectangle 38">
            <a:extLst>
              <a:ext uri="{FF2B5EF4-FFF2-40B4-BE49-F238E27FC236}">
                <a16:creationId xmlns:a16="http://schemas.microsoft.com/office/drawing/2014/main" id="{4A121549-1CA2-49BC-8E13-EFEF89B9F7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3875" y="1860450"/>
            <a:ext cx="10001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solidFill>
                  <a:srgbClr val="CCFFCC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流体</a:t>
            </a:r>
          </a:p>
        </p:txBody>
      </p:sp>
      <p:sp>
        <p:nvSpPr>
          <p:cNvPr id="315432" name="AutoShape 40">
            <a:extLst>
              <a:ext uri="{FF2B5EF4-FFF2-40B4-BE49-F238E27FC236}">
                <a16:creationId xmlns:a16="http://schemas.microsoft.com/office/drawing/2014/main" id="{66E85240-DDD3-4CCC-8BD7-626BA8AC5A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946050"/>
            <a:ext cx="1447800" cy="533400"/>
          </a:xfrm>
          <a:prstGeom prst="wedgeRoundRectCallout">
            <a:avLst>
              <a:gd name="adj1" fmla="val 28620"/>
              <a:gd name="adj2" fmla="val 366370"/>
              <a:gd name="adj3" fmla="val 16667"/>
            </a:avLst>
          </a:prstGeom>
          <a:solidFill>
            <a:srgbClr val="FF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zh-CN"/>
          </a:p>
        </p:txBody>
      </p:sp>
      <p:sp>
        <p:nvSpPr>
          <p:cNvPr id="315433" name="Rectangle 41">
            <a:extLst>
              <a:ext uri="{FF2B5EF4-FFF2-40B4-BE49-F238E27FC236}">
                <a16:creationId xmlns:a16="http://schemas.microsoft.com/office/drawing/2014/main" id="{CF2DCDEB-F393-4C50-9011-45177F8122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900013"/>
            <a:ext cx="1408113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solidFill>
                  <a:schemeClr val="bg2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汽化线</a:t>
            </a:r>
          </a:p>
        </p:txBody>
      </p:sp>
      <p:sp>
        <p:nvSpPr>
          <p:cNvPr id="315434" name="AutoShape 42">
            <a:extLst>
              <a:ext uri="{FF2B5EF4-FFF2-40B4-BE49-F238E27FC236}">
                <a16:creationId xmlns:a16="http://schemas.microsoft.com/office/drawing/2014/main" id="{57EBE20F-C60E-41DC-B253-EA6CE63DD1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5600" y="869850"/>
            <a:ext cx="1447800" cy="533400"/>
          </a:xfrm>
          <a:prstGeom prst="wedgeRoundRectCallout">
            <a:avLst>
              <a:gd name="adj1" fmla="val 23356"/>
              <a:gd name="adj2" fmla="val 352083"/>
              <a:gd name="adj3" fmla="val 16667"/>
            </a:avLst>
          </a:prstGeom>
          <a:solidFill>
            <a:srgbClr val="FFFF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zh-CN"/>
          </a:p>
        </p:txBody>
      </p:sp>
      <p:sp>
        <p:nvSpPr>
          <p:cNvPr id="315435" name="Rectangle 43">
            <a:extLst>
              <a:ext uri="{FF2B5EF4-FFF2-40B4-BE49-F238E27FC236}">
                <a16:creationId xmlns:a16="http://schemas.microsoft.com/office/drawing/2014/main" id="{6AAC73DB-723F-4A99-959F-B8EB4D071B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5600" y="869850"/>
            <a:ext cx="14081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kumimoji="0" lang="zh-CN" altLang="en-US" sz="3200">
                <a:solidFill>
                  <a:schemeClr val="bg2"/>
                </a:solidFill>
                <a:latin typeface="Arial Black" panose="020B0A04020102020204" pitchFamily="34" charset="0"/>
                <a:ea typeface="宋体" panose="02010600030101010101" pitchFamily="2" charset="-122"/>
              </a:rPr>
              <a:t>汽化线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FBBD19CE-467F-46E3-B7A3-831B7B414F8F}"/>
              </a:ext>
            </a:extLst>
          </p:cNvPr>
          <p:cNvSpPr txBox="1"/>
          <p:nvPr/>
        </p:nvSpPr>
        <p:spPr>
          <a:xfrm>
            <a:off x="1403649" y="6060757"/>
            <a:ext cx="65211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36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随压力降低，汽化温度降低</a:t>
            </a:r>
            <a:endParaRPr lang="zh-CN" altLang="en-US" sz="36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54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54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154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154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5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15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54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154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154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5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5432" grpId="0" animBg="1" autoUpdateAnimBg="0"/>
      <p:bldP spid="315433" grpId="0" autoUpdateAnimBg="0"/>
      <p:bldP spid="315434" grpId="0" animBg="1" autoUpdateAnimBg="0"/>
      <p:bldP spid="315435" grpId="0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658" name="Rectangle 2">
            <a:extLst>
              <a:ext uri="{FF2B5EF4-FFF2-40B4-BE49-F238E27FC236}">
                <a16:creationId xmlns:a16="http://schemas.microsoft.com/office/drawing/2014/main" id="{B635F958-F0E6-4A2A-920D-3316A806719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42888"/>
            <a:ext cx="8001000" cy="823912"/>
          </a:xfrm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定容加热循环的计算</a:t>
            </a:r>
            <a:endParaRPr lang="zh-CN" altLang="en-US" sz="4800" b="1">
              <a:ea typeface="楷体_GB2312" pitchFamily="49" charset="-122"/>
            </a:endParaRPr>
          </a:p>
        </p:txBody>
      </p:sp>
      <p:graphicFrame>
        <p:nvGraphicFramePr>
          <p:cNvPr id="454659" name="Object 3">
            <a:extLst>
              <a:ext uri="{FF2B5EF4-FFF2-40B4-BE49-F238E27FC236}">
                <a16:creationId xmlns:a16="http://schemas.microsoft.com/office/drawing/2014/main" id="{E794FAE1-E9BE-4604-9763-7A6D44C209B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863" y="1363663"/>
          <a:ext cx="5189537" cy="1303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4802" name="Equation" r:id="rId3" imgW="1917360" imgH="482400" progId="Equation.DSMT4">
                  <p:embed/>
                </p:oleObj>
              </mc:Choice>
              <mc:Fallback>
                <p:oleObj name="Equation" r:id="rId3" imgW="1917360" imgH="482400" progId="Equation.DSMT4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7863" y="1363663"/>
                        <a:ext cx="5189537" cy="1303337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4660" name="Object 4">
            <a:extLst>
              <a:ext uri="{FF2B5EF4-FFF2-40B4-BE49-F238E27FC236}">
                <a16:creationId xmlns:a16="http://schemas.microsoft.com/office/drawing/2014/main" id="{A27F2ED7-5708-4099-B88D-035C56E04CC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086600" y="1600200"/>
          <a:ext cx="947738" cy="544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4803" name="Equation" r:id="rId5" imgW="355320" imgH="203040" progId="Equation.DSMT4">
                  <p:embed/>
                </p:oleObj>
              </mc:Choice>
              <mc:Fallback>
                <p:oleObj name="Equation" r:id="rId5" imgW="355320" imgH="203040" progId="Equation.DSMT4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86600" y="1600200"/>
                        <a:ext cx="947738" cy="544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4661" name="Object 5">
            <a:extLst>
              <a:ext uri="{FF2B5EF4-FFF2-40B4-BE49-F238E27FC236}">
                <a16:creationId xmlns:a16="http://schemas.microsoft.com/office/drawing/2014/main" id="{30BEF58F-12C7-4F8C-B4D2-11AA327E904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5800" y="2819400"/>
          <a:ext cx="2062163" cy="1062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4804" name="Equation" r:id="rId7" imgW="761760" imgH="393480" progId="Equation.DSMT4">
                  <p:embed/>
                </p:oleObj>
              </mc:Choice>
              <mc:Fallback>
                <p:oleObj name="Equation" r:id="rId7" imgW="761760" imgH="393480" progId="Equation.DSMT4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" y="2819400"/>
                        <a:ext cx="2062163" cy="1062038"/>
                      </a:xfrm>
                      <a:prstGeom prst="rect">
                        <a:avLst/>
                      </a:prstGeom>
                      <a:solidFill>
                        <a:srgbClr val="CCFFFF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4662" name="Object 6">
            <a:extLst>
              <a:ext uri="{FF2B5EF4-FFF2-40B4-BE49-F238E27FC236}">
                <a16:creationId xmlns:a16="http://schemas.microsoft.com/office/drawing/2014/main" id="{C11ECF96-8EBC-4634-AF31-C07DCB4BCD8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433763" y="3195638"/>
          <a:ext cx="341312" cy="376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4805" name="Equation" r:id="rId9" imgW="126720" imgH="139680" progId="Equation.DSMT4">
                  <p:embed/>
                </p:oleObj>
              </mc:Choice>
              <mc:Fallback>
                <p:oleObj name="Equation" r:id="rId9" imgW="126720" imgH="139680" progId="Equation.DSMT4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33763" y="3195638"/>
                        <a:ext cx="341312" cy="3762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4663" name="AutoShape 7">
            <a:extLst>
              <a:ext uri="{FF2B5EF4-FFF2-40B4-BE49-F238E27FC236}">
                <a16:creationId xmlns:a16="http://schemas.microsoft.com/office/drawing/2014/main" id="{17D960A5-5C02-415C-B0E7-9EC15FE4EF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4763" y="3043238"/>
            <a:ext cx="147637" cy="533400"/>
          </a:xfrm>
          <a:prstGeom prst="upArrow">
            <a:avLst>
              <a:gd name="adj1" fmla="val 50000"/>
              <a:gd name="adj2" fmla="val 90323"/>
            </a:avLst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54664" name="Object 8">
            <a:extLst>
              <a:ext uri="{FF2B5EF4-FFF2-40B4-BE49-F238E27FC236}">
                <a16:creationId xmlns:a16="http://schemas.microsoft.com/office/drawing/2014/main" id="{C3A0174F-5C34-49AE-9C68-18D5EDA4304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00763" y="3043238"/>
          <a:ext cx="409575" cy="614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4806" name="Equation" r:id="rId11" imgW="152280" imgH="228600" progId="Equation.DSMT4">
                  <p:embed/>
                </p:oleObj>
              </mc:Choice>
              <mc:Fallback>
                <p:oleObj name="Equation" r:id="rId11" imgW="152280" imgH="228600" progId="Equation.DSMT4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00763" y="3043238"/>
                        <a:ext cx="409575" cy="614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4665" name="AutoShape 9">
            <a:extLst>
              <a:ext uri="{FF2B5EF4-FFF2-40B4-BE49-F238E27FC236}">
                <a16:creationId xmlns:a16="http://schemas.microsoft.com/office/drawing/2014/main" id="{F52E757A-DB07-4D5B-8C6A-9322C251D1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9163" y="3043238"/>
            <a:ext cx="147637" cy="533400"/>
          </a:xfrm>
          <a:prstGeom prst="upArrow">
            <a:avLst>
              <a:gd name="adj1" fmla="val 50000"/>
              <a:gd name="adj2" fmla="val 90323"/>
            </a:avLst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54666" name="Object 10">
            <a:extLst>
              <a:ext uri="{FF2B5EF4-FFF2-40B4-BE49-F238E27FC236}">
                <a16:creationId xmlns:a16="http://schemas.microsoft.com/office/drawing/2014/main" id="{A681717B-2AA1-47E9-B381-53DB572022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271963" y="3119438"/>
          <a:ext cx="341312" cy="479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4807" name="Equation" r:id="rId13" imgW="126720" imgH="177480" progId="Equation.DSMT4">
                  <p:embed/>
                </p:oleObj>
              </mc:Choice>
              <mc:Fallback>
                <p:oleObj name="Equation" r:id="rId13" imgW="126720" imgH="177480" progId="Equation.DSMT4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71963" y="3119438"/>
                        <a:ext cx="341312" cy="479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4667" name="AutoShape 11">
            <a:extLst>
              <a:ext uri="{FF2B5EF4-FFF2-40B4-BE49-F238E27FC236}">
                <a16:creationId xmlns:a16="http://schemas.microsoft.com/office/drawing/2014/main" id="{4C91110E-981D-4876-A89F-253902FA69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4163" y="3119438"/>
            <a:ext cx="147637" cy="533400"/>
          </a:xfrm>
          <a:prstGeom prst="upArrow">
            <a:avLst>
              <a:gd name="adj1" fmla="val 50000"/>
              <a:gd name="adj2" fmla="val 90323"/>
            </a:avLst>
          </a:prstGeom>
          <a:solidFill>
            <a:schemeClr val="accent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54668" name="AutoShape 12">
            <a:extLst>
              <a:ext uri="{FF2B5EF4-FFF2-40B4-BE49-F238E27FC236}">
                <a16:creationId xmlns:a16="http://schemas.microsoft.com/office/drawing/2014/main" id="{356A6036-DCAB-409C-AA56-BFA0246E60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6363" y="3271838"/>
            <a:ext cx="685800" cy="147637"/>
          </a:xfrm>
          <a:prstGeom prst="rightArrow">
            <a:avLst>
              <a:gd name="adj1" fmla="val 50000"/>
              <a:gd name="adj2" fmla="val 116129"/>
            </a:avLst>
          </a:prstGeom>
          <a:solidFill>
            <a:srgbClr val="FFCC99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454669" name="Group 13">
            <a:extLst>
              <a:ext uri="{FF2B5EF4-FFF2-40B4-BE49-F238E27FC236}">
                <a16:creationId xmlns:a16="http://schemas.microsoft.com/office/drawing/2014/main" id="{5E344BB6-3693-4B66-934E-E315DC8F1F78}"/>
              </a:ext>
            </a:extLst>
          </p:cNvPr>
          <p:cNvGrpSpPr>
            <a:grpSpLocks/>
          </p:cNvGrpSpPr>
          <p:nvPr/>
        </p:nvGrpSpPr>
        <p:grpSpPr bwMode="auto">
          <a:xfrm>
            <a:off x="496888" y="4076700"/>
            <a:ext cx="4565650" cy="1163638"/>
            <a:chOff x="313" y="2640"/>
            <a:chExt cx="2876" cy="733"/>
          </a:xfrm>
        </p:grpSpPr>
        <p:sp>
          <p:nvSpPr>
            <p:cNvPr id="454670" name="Rectangle 14">
              <a:extLst>
                <a:ext uri="{FF2B5EF4-FFF2-40B4-BE49-F238E27FC236}">
                  <a16:creationId xmlns:a16="http://schemas.microsoft.com/office/drawing/2014/main" id="{9DF2AC6B-C60B-47AA-BCB9-2368190097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" y="2640"/>
              <a:ext cx="1396" cy="7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>
                  <a:solidFill>
                    <a:schemeClr val="tx1"/>
                  </a:solidFill>
                  <a:ea typeface="宋体" panose="02010600030101010101" pitchFamily="2" charset="-122"/>
                </a:rPr>
                <a:t>汽油易爆燃</a:t>
              </a:r>
            </a:p>
            <a:p>
              <a:r>
                <a:rPr lang="zh-CN" altLang="en-US">
                  <a:solidFill>
                    <a:schemeClr val="tx1"/>
                  </a:solidFill>
                  <a:ea typeface="宋体" panose="02010600030101010101" pitchFamily="2" charset="-122"/>
                </a:rPr>
                <a:t>一般汽油机</a:t>
              </a:r>
            </a:p>
          </p:txBody>
        </p:sp>
        <p:graphicFrame>
          <p:nvGraphicFramePr>
            <p:cNvPr id="454671" name="Object 15">
              <a:extLst>
                <a:ext uri="{FF2B5EF4-FFF2-40B4-BE49-F238E27FC236}">
                  <a16:creationId xmlns:a16="http://schemas.microsoft.com/office/drawing/2014/main" id="{B1E5B94D-8E1B-44BB-8CBB-C8B4DC0D1F9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008" y="3072"/>
            <a:ext cx="1181" cy="30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54808" name="Equation" r:id="rId15" imgW="698400" imgH="177480" progId="Equation.DSMT4">
                    <p:embed/>
                  </p:oleObj>
                </mc:Choice>
                <mc:Fallback>
                  <p:oleObj name="Equation" r:id="rId15" imgW="698400" imgH="177480" progId="Equation.DSMT4">
                    <p:embed/>
                    <p:pic>
                      <p:nvPicPr>
                        <p:cNvPr id="0" name="Object 1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008" y="3072"/>
                          <a:ext cx="1181" cy="30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54672" name="Rectangle 16">
            <a:extLst>
              <a:ext uri="{FF2B5EF4-FFF2-40B4-BE49-F238E27FC236}">
                <a16:creationId xmlns:a16="http://schemas.microsoft.com/office/drawing/2014/main" id="{871E01C6-99C7-4BDE-81BC-E52102914B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5300663"/>
            <a:ext cx="6934200" cy="1163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zh-CN" altLang="en-US" dirty="0">
                <a:solidFill>
                  <a:srgbClr val="CCFFFF"/>
                </a:solidFill>
                <a:ea typeface="宋体" panose="02010600030101010101" pitchFamily="2" charset="-122"/>
              </a:rPr>
              <a:t>一般柴油机效率高于汽油机的效率</a:t>
            </a:r>
          </a:p>
          <a:p>
            <a:pPr algn="l"/>
            <a:r>
              <a:rPr lang="zh-CN" altLang="en-US" dirty="0">
                <a:solidFill>
                  <a:srgbClr val="CCFFFF"/>
                </a:solidFill>
                <a:ea typeface="宋体" panose="02010600030101010101" pitchFamily="2" charset="-122"/>
              </a:rPr>
              <a:t>但汽油机小巧</a:t>
            </a:r>
          </a:p>
        </p:txBody>
      </p:sp>
      <p:graphicFrame>
        <p:nvGraphicFramePr>
          <p:cNvPr id="454673" name="Object 17">
            <a:extLst>
              <a:ext uri="{FF2B5EF4-FFF2-40B4-BE49-F238E27FC236}">
                <a16:creationId xmlns:a16="http://schemas.microsoft.com/office/drawing/2014/main" id="{83967524-18C0-43BB-BA6A-268AA0DA937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84888" y="4581525"/>
          <a:ext cx="2606675" cy="646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4809" name="Equation" r:id="rId17" imgW="977760" imgH="241200" progId="Equation.DSMT4">
                  <p:embed/>
                </p:oleObj>
              </mc:Choice>
              <mc:Fallback>
                <p:oleObj name="Equation" r:id="rId17" imgW="977760" imgH="241200" progId="Equation.DSMT4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84888" y="4581525"/>
                        <a:ext cx="2606675" cy="646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46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46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46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46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546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546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4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6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546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546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546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546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4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7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546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546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546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546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4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4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546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546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546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546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546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546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546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546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546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546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4672" grpId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682" name="Rectangle 2">
            <a:extLst>
              <a:ext uri="{FF2B5EF4-FFF2-40B4-BE49-F238E27FC236}">
                <a16:creationId xmlns:a16="http://schemas.microsoft.com/office/drawing/2014/main" id="{843B49D5-09E0-40D9-B512-9977F84FEB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44475"/>
            <a:ext cx="8305800" cy="823913"/>
          </a:xfrm>
        </p:spPr>
        <p:txBody>
          <a:bodyPr/>
          <a:lstStyle/>
          <a:p>
            <a:r>
              <a:rPr kumimoji="1" lang="zh-CN" altLang="en-US" sz="4800" b="1">
                <a:latin typeface="Times New Roman" panose="02020603050405020304" pitchFamily="18" charset="0"/>
                <a:ea typeface="楷体_GB2312" pitchFamily="49" charset="-122"/>
              </a:rPr>
              <a:t>柴油机与低速柴油</a:t>
            </a:r>
            <a:r>
              <a:rPr lang="zh-CN" altLang="en-US" sz="4800" b="1">
                <a:ea typeface="楷体_GB2312" pitchFamily="49" charset="-122"/>
              </a:rPr>
              <a:t>机循环图示</a:t>
            </a:r>
          </a:p>
        </p:txBody>
      </p:sp>
      <p:sp>
        <p:nvSpPr>
          <p:cNvPr id="455683" name="Line 3">
            <a:extLst>
              <a:ext uri="{FF2B5EF4-FFF2-40B4-BE49-F238E27FC236}">
                <a16:creationId xmlns:a16="http://schemas.microsoft.com/office/drawing/2014/main" id="{9ADC4A2E-447A-4033-A26F-D65FBED3AA6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219200" y="1465263"/>
            <a:ext cx="0" cy="34290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5684" name="Line 4">
            <a:extLst>
              <a:ext uri="{FF2B5EF4-FFF2-40B4-BE49-F238E27FC236}">
                <a16:creationId xmlns:a16="http://schemas.microsoft.com/office/drawing/2014/main" id="{DDCB1427-B7AB-48BD-A5E5-6744811E78FA}"/>
              </a:ext>
            </a:extLst>
          </p:cNvPr>
          <p:cNvSpPr>
            <a:spLocks noChangeShapeType="1"/>
          </p:cNvSpPr>
          <p:nvPr/>
        </p:nvSpPr>
        <p:spPr bwMode="auto">
          <a:xfrm>
            <a:off x="1219200" y="4894263"/>
            <a:ext cx="2895600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5685" name="Line 5">
            <a:extLst>
              <a:ext uri="{FF2B5EF4-FFF2-40B4-BE49-F238E27FC236}">
                <a16:creationId xmlns:a16="http://schemas.microsoft.com/office/drawing/2014/main" id="{27FAA9F9-0418-4122-924C-09405994D76D}"/>
              </a:ext>
            </a:extLst>
          </p:cNvPr>
          <p:cNvSpPr>
            <a:spLocks noChangeShapeType="1"/>
          </p:cNvSpPr>
          <p:nvPr/>
        </p:nvSpPr>
        <p:spPr bwMode="auto">
          <a:xfrm>
            <a:off x="1981200" y="2074863"/>
            <a:ext cx="0" cy="762000"/>
          </a:xfrm>
          <a:prstGeom prst="line">
            <a:avLst/>
          </a:prstGeom>
          <a:noFill/>
          <a:ln w="38100" cap="sq">
            <a:solidFill>
              <a:srgbClr val="00FF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5686" name="Line 6">
            <a:extLst>
              <a:ext uri="{FF2B5EF4-FFF2-40B4-BE49-F238E27FC236}">
                <a16:creationId xmlns:a16="http://schemas.microsoft.com/office/drawing/2014/main" id="{CE71E993-D071-4A89-8D55-A80138D46572}"/>
              </a:ext>
            </a:extLst>
          </p:cNvPr>
          <p:cNvSpPr>
            <a:spLocks noChangeShapeType="1"/>
          </p:cNvSpPr>
          <p:nvPr/>
        </p:nvSpPr>
        <p:spPr bwMode="auto">
          <a:xfrm>
            <a:off x="1981200" y="2074863"/>
            <a:ext cx="7620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5687" name="Freeform 7">
            <a:extLst>
              <a:ext uri="{FF2B5EF4-FFF2-40B4-BE49-F238E27FC236}">
                <a16:creationId xmlns:a16="http://schemas.microsoft.com/office/drawing/2014/main" id="{6B31B602-D27E-428A-96E2-6FE3FD6A3139}"/>
              </a:ext>
            </a:extLst>
          </p:cNvPr>
          <p:cNvSpPr>
            <a:spLocks/>
          </p:cNvSpPr>
          <p:nvPr/>
        </p:nvSpPr>
        <p:spPr bwMode="auto">
          <a:xfrm>
            <a:off x="2743200" y="2074863"/>
            <a:ext cx="990600" cy="1447800"/>
          </a:xfrm>
          <a:custGeom>
            <a:avLst/>
            <a:gdLst>
              <a:gd name="T0" fmla="*/ 0 w 624"/>
              <a:gd name="T1" fmla="*/ 0 h 912"/>
              <a:gd name="T2" fmla="*/ 144 w 624"/>
              <a:gd name="T3" fmla="*/ 432 h 912"/>
              <a:gd name="T4" fmla="*/ 624 w 624"/>
              <a:gd name="T5" fmla="*/ 912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24" h="912">
                <a:moveTo>
                  <a:pt x="0" y="0"/>
                </a:moveTo>
                <a:cubicBezTo>
                  <a:pt x="20" y="140"/>
                  <a:pt x="40" y="280"/>
                  <a:pt x="144" y="432"/>
                </a:cubicBezTo>
                <a:cubicBezTo>
                  <a:pt x="248" y="584"/>
                  <a:pt x="436" y="748"/>
                  <a:pt x="624" y="912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5688" name="Line 8">
            <a:extLst>
              <a:ext uri="{FF2B5EF4-FFF2-40B4-BE49-F238E27FC236}">
                <a16:creationId xmlns:a16="http://schemas.microsoft.com/office/drawing/2014/main" id="{72619948-6374-4843-9F5B-0A5221273713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3522663"/>
            <a:ext cx="0" cy="831850"/>
          </a:xfrm>
          <a:prstGeom prst="line">
            <a:avLst/>
          </a:prstGeom>
          <a:noFill/>
          <a:ln w="38100" cap="sq">
            <a:solidFill>
              <a:srgbClr val="00FF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5689" name="Freeform 9">
            <a:extLst>
              <a:ext uri="{FF2B5EF4-FFF2-40B4-BE49-F238E27FC236}">
                <a16:creationId xmlns:a16="http://schemas.microsoft.com/office/drawing/2014/main" id="{6D54D63F-6E32-437B-AE98-03B41F7FA659}"/>
              </a:ext>
            </a:extLst>
          </p:cNvPr>
          <p:cNvSpPr>
            <a:spLocks/>
          </p:cNvSpPr>
          <p:nvPr/>
        </p:nvSpPr>
        <p:spPr bwMode="auto">
          <a:xfrm>
            <a:off x="1981200" y="2836863"/>
            <a:ext cx="1752600" cy="1524000"/>
          </a:xfrm>
          <a:custGeom>
            <a:avLst/>
            <a:gdLst>
              <a:gd name="T0" fmla="*/ 0 w 1104"/>
              <a:gd name="T1" fmla="*/ 0 h 960"/>
              <a:gd name="T2" fmla="*/ 336 w 1104"/>
              <a:gd name="T3" fmla="*/ 480 h 960"/>
              <a:gd name="T4" fmla="*/ 1104 w 1104"/>
              <a:gd name="T5" fmla="*/ 960 h 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04" h="960">
                <a:moveTo>
                  <a:pt x="0" y="0"/>
                </a:moveTo>
                <a:cubicBezTo>
                  <a:pt x="76" y="160"/>
                  <a:pt x="152" y="320"/>
                  <a:pt x="336" y="480"/>
                </a:cubicBezTo>
                <a:cubicBezTo>
                  <a:pt x="520" y="640"/>
                  <a:pt x="812" y="800"/>
                  <a:pt x="1104" y="960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5690" name="Rectangle 10">
            <a:extLst>
              <a:ext uri="{FF2B5EF4-FFF2-40B4-BE49-F238E27FC236}">
                <a16:creationId xmlns:a16="http://schemas.microsoft.com/office/drawing/2014/main" id="{A8F26CB4-5A71-49B6-B9A2-E7B698C802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21100" y="4237038"/>
            <a:ext cx="387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55691" name="Rectangle 11">
            <a:extLst>
              <a:ext uri="{FF2B5EF4-FFF2-40B4-BE49-F238E27FC236}">
                <a16:creationId xmlns:a16="http://schemas.microsoft.com/office/drawing/2014/main" id="{43321CB5-D024-47F8-9ED4-E7AFEE1D3B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7500" y="2560638"/>
            <a:ext cx="387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55692" name="Rectangle 12">
            <a:extLst>
              <a:ext uri="{FF2B5EF4-FFF2-40B4-BE49-F238E27FC236}">
                <a16:creationId xmlns:a16="http://schemas.microsoft.com/office/drawing/2014/main" id="{FEF51B82-45CF-4586-9EF7-588C6E89CC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7500" y="1798638"/>
            <a:ext cx="387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55693" name="Rectangle 13">
            <a:extLst>
              <a:ext uri="{FF2B5EF4-FFF2-40B4-BE49-F238E27FC236}">
                <a16:creationId xmlns:a16="http://schemas.microsoft.com/office/drawing/2014/main" id="{3E5CDEA4-5603-4CA2-87F7-0E93D61D36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06700" y="1798638"/>
            <a:ext cx="387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55694" name="Rectangle 14">
            <a:extLst>
              <a:ext uri="{FF2B5EF4-FFF2-40B4-BE49-F238E27FC236}">
                <a16:creationId xmlns:a16="http://schemas.microsoft.com/office/drawing/2014/main" id="{3CAD3CA9-0B30-407A-B3BB-A3F6C7B59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21100" y="3170238"/>
            <a:ext cx="387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5</a:t>
            </a:r>
          </a:p>
        </p:txBody>
      </p:sp>
      <p:sp>
        <p:nvSpPr>
          <p:cNvPr id="455695" name="Rectangle 15">
            <a:extLst>
              <a:ext uri="{FF2B5EF4-FFF2-40B4-BE49-F238E27FC236}">
                <a16:creationId xmlns:a16="http://schemas.microsoft.com/office/drawing/2014/main" id="{7467E5A8-56EE-4989-9BF0-E48EBF5B36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300" y="1341438"/>
            <a:ext cx="387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p</a:t>
            </a:r>
          </a:p>
        </p:txBody>
      </p:sp>
      <p:sp>
        <p:nvSpPr>
          <p:cNvPr id="455696" name="Rectangle 16">
            <a:extLst>
              <a:ext uri="{FF2B5EF4-FFF2-40B4-BE49-F238E27FC236}">
                <a16:creationId xmlns:a16="http://schemas.microsoft.com/office/drawing/2014/main" id="{8536DD17-341A-43B5-AF3C-1E3EB6F438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4894263"/>
            <a:ext cx="365125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v</a:t>
            </a:r>
          </a:p>
        </p:txBody>
      </p:sp>
      <p:sp>
        <p:nvSpPr>
          <p:cNvPr id="455697" name="Line 17">
            <a:extLst>
              <a:ext uri="{FF2B5EF4-FFF2-40B4-BE49-F238E27FC236}">
                <a16:creationId xmlns:a16="http://schemas.microsoft.com/office/drawing/2014/main" id="{8B741ED4-3607-436A-8013-A605A72A1E93}"/>
              </a:ext>
            </a:extLst>
          </p:cNvPr>
          <p:cNvSpPr>
            <a:spLocks noChangeShapeType="1"/>
          </p:cNvSpPr>
          <p:nvPr/>
        </p:nvSpPr>
        <p:spPr bwMode="auto">
          <a:xfrm>
            <a:off x="7715250" y="3760788"/>
            <a:ext cx="0" cy="687387"/>
          </a:xfrm>
          <a:prstGeom prst="line">
            <a:avLst/>
          </a:prstGeom>
          <a:noFill/>
          <a:ln w="38100" cap="sq">
            <a:solidFill>
              <a:srgbClr val="00FF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5698" name="Freeform 18">
            <a:extLst>
              <a:ext uri="{FF2B5EF4-FFF2-40B4-BE49-F238E27FC236}">
                <a16:creationId xmlns:a16="http://schemas.microsoft.com/office/drawing/2014/main" id="{ED8BB588-7180-48B5-97A1-44C5F8A8F129}"/>
              </a:ext>
            </a:extLst>
          </p:cNvPr>
          <p:cNvSpPr>
            <a:spLocks/>
          </p:cNvSpPr>
          <p:nvPr/>
        </p:nvSpPr>
        <p:spPr bwMode="auto">
          <a:xfrm>
            <a:off x="5962650" y="2924175"/>
            <a:ext cx="1752600" cy="1524000"/>
          </a:xfrm>
          <a:custGeom>
            <a:avLst/>
            <a:gdLst>
              <a:gd name="T0" fmla="*/ 0 w 1104"/>
              <a:gd name="T1" fmla="*/ 0 h 960"/>
              <a:gd name="T2" fmla="*/ 336 w 1104"/>
              <a:gd name="T3" fmla="*/ 480 h 960"/>
              <a:gd name="T4" fmla="*/ 1104 w 1104"/>
              <a:gd name="T5" fmla="*/ 960 h 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04" h="960">
                <a:moveTo>
                  <a:pt x="0" y="0"/>
                </a:moveTo>
                <a:cubicBezTo>
                  <a:pt x="76" y="160"/>
                  <a:pt x="152" y="320"/>
                  <a:pt x="336" y="480"/>
                </a:cubicBezTo>
                <a:cubicBezTo>
                  <a:pt x="520" y="640"/>
                  <a:pt x="812" y="800"/>
                  <a:pt x="1104" y="960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5699" name="Rectangle 19">
            <a:extLst>
              <a:ext uri="{FF2B5EF4-FFF2-40B4-BE49-F238E27FC236}">
                <a16:creationId xmlns:a16="http://schemas.microsoft.com/office/drawing/2014/main" id="{267C651C-B4A3-45AB-89D5-E0DEB1119C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2550" y="432435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455700" name="Rectangle 20">
            <a:extLst>
              <a:ext uri="{FF2B5EF4-FFF2-40B4-BE49-F238E27FC236}">
                <a16:creationId xmlns:a16="http://schemas.microsoft.com/office/drawing/2014/main" id="{DCEA5A53-7367-4AA7-A133-18568FDBEF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8950" y="264795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455701" name="Rectangle 21">
            <a:extLst>
              <a:ext uri="{FF2B5EF4-FFF2-40B4-BE49-F238E27FC236}">
                <a16:creationId xmlns:a16="http://schemas.microsoft.com/office/drawing/2014/main" id="{7C8C95D2-F75E-4757-A4D9-06067C7274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2420938"/>
            <a:ext cx="387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455702" name="Rectangle 22">
            <a:extLst>
              <a:ext uri="{FF2B5EF4-FFF2-40B4-BE49-F238E27FC236}">
                <a16:creationId xmlns:a16="http://schemas.microsoft.com/office/drawing/2014/main" id="{1F4D3E63-C2FA-421E-85FB-B89FB04A6D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8750" y="340995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455703" name="Line 23">
            <a:extLst>
              <a:ext uri="{FF2B5EF4-FFF2-40B4-BE49-F238E27FC236}">
                <a16:creationId xmlns:a16="http://schemas.microsoft.com/office/drawing/2014/main" id="{961DAF7A-C317-4E7A-B1A0-546426F1320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200650" y="1552575"/>
            <a:ext cx="0" cy="342900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5704" name="Line 24">
            <a:extLst>
              <a:ext uri="{FF2B5EF4-FFF2-40B4-BE49-F238E27FC236}">
                <a16:creationId xmlns:a16="http://schemas.microsoft.com/office/drawing/2014/main" id="{B90A64C7-5D93-49CA-900F-C34AFBEA5E7D}"/>
              </a:ext>
            </a:extLst>
          </p:cNvPr>
          <p:cNvSpPr>
            <a:spLocks noChangeShapeType="1"/>
          </p:cNvSpPr>
          <p:nvPr/>
        </p:nvSpPr>
        <p:spPr bwMode="auto">
          <a:xfrm>
            <a:off x="5200650" y="4981575"/>
            <a:ext cx="2895600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5705" name="Rectangle 25">
            <a:extLst>
              <a:ext uri="{FF2B5EF4-FFF2-40B4-BE49-F238E27FC236}">
                <a16:creationId xmlns:a16="http://schemas.microsoft.com/office/drawing/2014/main" id="{32B3CDFB-CE6E-4133-8FD6-D9263BEFF1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30750" y="1428750"/>
            <a:ext cx="387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p</a:t>
            </a:r>
          </a:p>
        </p:txBody>
      </p:sp>
      <p:sp>
        <p:nvSpPr>
          <p:cNvPr id="455706" name="Rectangle 26">
            <a:extLst>
              <a:ext uri="{FF2B5EF4-FFF2-40B4-BE49-F238E27FC236}">
                <a16:creationId xmlns:a16="http://schemas.microsoft.com/office/drawing/2014/main" id="{19E674EA-3EA8-43E6-8ADE-6E03A1838C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85088" y="4981575"/>
            <a:ext cx="3651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i="1">
                <a:ea typeface="宋体" panose="02010600030101010101" pitchFamily="2" charset="-122"/>
              </a:rPr>
              <a:t>v</a:t>
            </a:r>
          </a:p>
        </p:txBody>
      </p:sp>
      <p:sp>
        <p:nvSpPr>
          <p:cNvPr id="455707" name="Rectangle 27">
            <a:extLst>
              <a:ext uri="{FF2B5EF4-FFF2-40B4-BE49-F238E27FC236}">
                <a16:creationId xmlns:a16="http://schemas.microsoft.com/office/drawing/2014/main" id="{F6C80CD6-E071-4F97-896C-7DE07B546D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5350" y="5445125"/>
            <a:ext cx="30289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柴油机，压燃式</a:t>
            </a:r>
          </a:p>
        </p:txBody>
      </p:sp>
      <p:sp>
        <p:nvSpPr>
          <p:cNvPr id="455708" name="Rectangle 28">
            <a:extLst>
              <a:ext uri="{FF2B5EF4-FFF2-40B4-BE49-F238E27FC236}">
                <a16:creationId xmlns:a16="http://schemas.microsoft.com/office/drawing/2014/main" id="{74D5C7DC-EC3A-4EF0-B45E-B01A6A1C43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0150" y="5445125"/>
            <a:ext cx="38417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66FF66"/>
                </a:solidFill>
                <a:ea typeface="宋体" panose="02010600030101010101" pitchFamily="2" charset="-122"/>
              </a:rPr>
              <a:t>低速柴油机，压燃式</a:t>
            </a:r>
          </a:p>
        </p:txBody>
      </p:sp>
      <p:graphicFrame>
        <p:nvGraphicFramePr>
          <p:cNvPr id="455709" name="Object 29">
            <a:extLst>
              <a:ext uri="{FF2B5EF4-FFF2-40B4-BE49-F238E27FC236}">
                <a16:creationId xmlns:a16="http://schemas.microsoft.com/office/drawing/2014/main" id="{2027F026-0CFD-42AB-B03C-272B724C5D7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75463" y="1584325"/>
          <a:ext cx="912812" cy="476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0928" name="Equation" r:id="rId3" imgW="342720" imgH="177480" progId="Equation.DSMT4">
                  <p:embed/>
                </p:oleObj>
              </mc:Choice>
              <mc:Fallback>
                <p:oleObj name="Equation" r:id="rId3" imgW="342720" imgH="177480" progId="Equation.DSMT4">
                  <p:embed/>
                  <p:pic>
                    <p:nvPicPr>
                      <p:cNvPr id="0" name="Object 2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75463" y="1584325"/>
                        <a:ext cx="912812" cy="476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5710" name="Line 30">
            <a:extLst>
              <a:ext uri="{FF2B5EF4-FFF2-40B4-BE49-F238E27FC236}">
                <a16:creationId xmlns:a16="http://schemas.microsoft.com/office/drawing/2014/main" id="{A8E5C2EB-824B-4C50-8E60-A355B6B30747}"/>
              </a:ext>
            </a:extLst>
          </p:cNvPr>
          <p:cNvSpPr>
            <a:spLocks noChangeShapeType="1"/>
          </p:cNvSpPr>
          <p:nvPr/>
        </p:nvSpPr>
        <p:spPr bwMode="auto">
          <a:xfrm>
            <a:off x="5943600" y="2924175"/>
            <a:ext cx="76200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55711" name="Freeform 31">
            <a:extLst>
              <a:ext uri="{FF2B5EF4-FFF2-40B4-BE49-F238E27FC236}">
                <a16:creationId xmlns:a16="http://schemas.microsoft.com/office/drawing/2014/main" id="{233CDEAC-C9AE-4EA4-A2C3-0E96A416A569}"/>
              </a:ext>
            </a:extLst>
          </p:cNvPr>
          <p:cNvSpPr>
            <a:spLocks/>
          </p:cNvSpPr>
          <p:nvPr/>
        </p:nvSpPr>
        <p:spPr bwMode="auto">
          <a:xfrm>
            <a:off x="6705600" y="2924175"/>
            <a:ext cx="990600" cy="838200"/>
          </a:xfrm>
          <a:custGeom>
            <a:avLst/>
            <a:gdLst>
              <a:gd name="T0" fmla="*/ 0 w 624"/>
              <a:gd name="T1" fmla="*/ 0 h 528"/>
              <a:gd name="T2" fmla="*/ 384 w 624"/>
              <a:gd name="T3" fmla="*/ 384 h 528"/>
              <a:gd name="T4" fmla="*/ 624 w 624"/>
              <a:gd name="T5" fmla="*/ 528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24" h="528">
                <a:moveTo>
                  <a:pt x="0" y="0"/>
                </a:moveTo>
                <a:cubicBezTo>
                  <a:pt x="140" y="148"/>
                  <a:pt x="280" y="296"/>
                  <a:pt x="384" y="384"/>
                </a:cubicBezTo>
                <a:cubicBezTo>
                  <a:pt x="488" y="472"/>
                  <a:pt x="556" y="500"/>
                  <a:pt x="624" y="528"/>
                </a:cubicBezTo>
              </a:path>
            </a:pathLst>
          </a:custGeom>
          <a:noFill/>
          <a:ln w="38100" cap="sq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57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57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57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57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557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557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5707" grpId="0" autoUpdateAnimBg="0"/>
      <p:bldP spid="455708" grpId="0" autoUpdateAnimBg="0"/>
    </p:bldLst>
  </p:timing>
</p:sld>
</file>

<file path=ppt/theme/theme1.xml><?xml version="1.0" encoding="utf-8"?>
<a:theme xmlns:a="http://schemas.openxmlformats.org/drawingml/2006/main" name="Network Blitz">
  <a:themeElements>
    <a:clrScheme name="Network Blitz 1">
      <a:dk1>
        <a:srgbClr val="000044"/>
      </a:dk1>
      <a:lt1>
        <a:srgbClr val="FFFFFF"/>
      </a:lt1>
      <a:dk2>
        <a:srgbClr val="000066"/>
      </a:dk2>
      <a:lt2>
        <a:srgbClr val="FFCC00"/>
      </a:lt2>
      <a:accent1>
        <a:srgbClr val="9CE157"/>
      </a:accent1>
      <a:accent2>
        <a:srgbClr val="2663A0"/>
      </a:accent2>
      <a:accent3>
        <a:srgbClr val="AAAAB8"/>
      </a:accent3>
      <a:accent4>
        <a:srgbClr val="DADADA"/>
      </a:accent4>
      <a:accent5>
        <a:srgbClr val="CBEEB4"/>
      </a:accent5>
      <a:accent6>
        <a:srgbClr val="215991"/>
      </a:accent6>
      <a:hlink>
        <a:srgbClr val="F98D43"/>
      </a:hlink>
      <a:folHlink>
        <a:srgbClr val="CC3300"/>
      </a:folHlink>
    </a:clrScheme>
    <a:fontScheme name="Network Blitz">
      <a:majorFont>
        <a:latin typeface="Arial Black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2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Times New Roman" panose="02020603050405020304" pitchFamily="18" charset="0"/>
            <a:ea typeface="黑体" panose="02010609060101010101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200" b="1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Times New Roman" panose="02020603050405020304" pitchFamily="18" charset="0"/>
            <a:ea typeface="黑体" panose="02010609060101010101" pitchFamily="49" charset="-122"/>
          </a:defRPr>
        </a:defPPr>
      </a:lstStyle>
    </a:lnDef>
  </a:objectDefaults>
  <a:extraClrSchemeLst>
    <a:extraClrScheme>
      <a:clrScheme name="Network Blitz 1">
        <a:dk1>
          <a:srgbClr val="000044"/>
        </a:dk1>
        <a:lt1>
          <a:srgbClr val="FFFFFF"/>
        </a:lt1>
        <a:dk2>
          <a:srgbClr val="000066"/>
        </a:dk2>
        <a:lt2>
          <a:srgbClr val="FFCC00"/>
        </a:lt2>
        <a:accent1>
          <a:srgbClr val="9CE157"/>
        </a:accent1>
        <a:accent2>
          <a:srgbClr val="2663A0"/>
        </a:accent2>
        <a:accent3>
          <a:srgbClr val="AAAAB8"/>
        </a:accent3>
        <a:accent4>
          <a:srgbClr val="DADADA"/>
        </a:accent4>
        <a:accent5>
          <a:srgbClr val="CBEEB4"/>
        </a:accent5>
        <a:accent6>
          <a:srgbClr val="215991"/>
        </a:accent6>
        <a:hlink>
          <a:srgbClr val="F98D43"/>
        </a:hlink>
        <a:folHlink>
          <a:srgbClr val="CC33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Blitz 2">
        <a:dk1>
          <a:srgbClr val="000066"/>
        </a:dk1>
        <a:lt1>
          <a:srgbClr val="9CC2E8"/>
        </a:lt1>
        <a:dk2>
          <a:srgbClr val="4D4D4D"/>
        </a:dk2>
        <a:lt2>
          <a:srgbClr val="7DAFE1"/>
        </a:lt2>
        <a:accent1>
          <a:srgbClr val="26D2E4"/>
        </a:accent1>
        <a:accent2>
          <a:srgbClr val="D0E2F4"/>
        </a:accent2>
        <a:accent3>
          <a:srgbClr val="CBDDF2"/>
        </a:accent3>
        <a:accent4>
          <a:srgbClr val="000056"/>
        </a:accent4>
        <a:accent5>
          <a:srgbClr val="ACE5EF"/>
        </a:accent5>
        <a:accent6>
          <a:srgbClr val="BCCDDD"/>
        </a:accent6>
        <a:hlink>
          <a:srgbClr val="003366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twork Blitz 3">
        <a:dk1>
          <a:srgbClr val="000000"/>
        </a:dk1>
        <a:lt1>
          <a:srgbClr val="EAEAEA"/>
        </a:lt1>
        <a:dk2>
          <a:srgbClr val="333333"/>
        </a:dk2>
        <a:lt2>
          <a:srgbClr val="DDDDDD"/>
        </a:lt2>
        <a:accent1>
          <a:srgbClr val="C0C0C0"/>
        </a:accent1>
        <a:accent2>
          <a:srgbClr val="FFFFFF"/>
        </a:accent2>
        <a:accent3>
          <a:srgbClr val="F3F3F3"/>
        </a:accent3>
        <a:accent4>
          <a:srgbClr val="000000"/>
        </a:accent4>
        <a:accent5>
          <a:srgbClr val="DCDCDC"/>
        </a:accent5>
        <a:accent6>
          <a:srgbClr val="E7E7E7"/>
        </a:accent6>
        <a:hlink>
          <a:srgbClr val="5F5F5F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twork Blitz 4">
        <a:dk1>
          <a:srgbClr val="002E2D"/>
        </a:dk1>
        <a:lt1>
          <a:srgbClr val="FFFFFF"/>
        </a:lt1>
        <a:dk2>
          <a:srgbClr val="005250"/>
        </a:dk2>
        <a:lt2>
          <a:srgbClr val="FFCC00"/>
        </a:lt2>
        <a:accent1>
          <a:srgbClr val="9CE157"/>
        </a:accent1>
        <a:accent2>
          <a:srgbClr val="00817E"/>
        </a:accent2>
        <a:accent3>
          <a:srgbClr val="AAB3B3"/>
        </a:accent3>
        <a:accent4>
          <a:srgbClr val="DADADA"/>
        </a:accent4>
        <a:accent5>
          <a:srgbClr val="CBEEB4"/>
        </a:accent5>
        <a:accent6>
          <a:srgbClr val="007472"/>
        </a:accent6>
        <a:hlink>
          <a:srgbClr val="FFFF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Blitz 5">
        <a:dk1>
          <a:srgbClr val="291A4C"/>
        </a:dk1>
        <a:lt1>
          <a:srgbClr val="FFFFFF"/>
        </a:lt1>
        <a:dk2>
          <a:srgbClr val="3B256B"/>
        </a:dk2>
        <a:lt2>
          <a:srgbClr val="FFCC00"/>
        </a:lt2>
        <a:accent1>
          <a:srgbClr val="6EBFCA"/>
        </a:accent1>
        <a:accent2>
          <a:srgbClr val="56369C"/>
        </a:accent2>
        <a:accent3>
          <a:srgbClr val="AFACBA"/>
        </a:accent3>
        <a:accent4>
          <a:srgbClr val="DADADA"/>
        </a:accent4>
        <a:accent5>
          <a:srgbClr val="BADCE1"/>
        </a:accent5>
        <a:accent6>
          <a:srgbClr val="4D308D"/>
        </a:accent6>
        <a:hlink>
          <a:srgbClr val="CCCCFF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Blitz 6">
        <a:dk1>
          <a:srgbClr val="511D30"/>
        </a:dk1>
        <a:lt1>
          <a:srgbClr val="FFFFFF"/>
        </a:lt1>
        <a:dk2>
          <a:srgbClr val="6D2740"/>
        </a:dk2>
        <a:lt2>
          <a:srgbClr val="FDD409"/>
        </a:lt2>
        <a:accent1>
          <a:srgbClr val="FDB83B"/>
        </a:accent1>
        <a:accent2>
          <a:srgbClr val="9D395D"/>
        </a:accent2>
        <a:accent3>
          <a:srgbClr val="BAACAF"/>
        </a:accent3>
        <a:accent4>
          <a:srgbClr val="DADADA"/>
        </a:accent4>
        <a:accent5>
          <a:srgbClr val="FED8AF"/>
        </a:accent5>
        <a:accent6>
          <a:srgbClr val="8E3353"/>
        </a:accent6>
        <a:hlink>
          <a:srgbClr val="FF99CC"/>
        </a:hlink>
        <a:folHlink>
          <a:srgbClr val="D60093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Office\Templates\2000演示文稿\Blue Diagonal.pot</Template>
  <TotalTime>11617</TotalTime>
  <Words>2142</Words>
  <Application>Microsoft Office PowerPoint</Application>
  <PresentationFormat>全屏显示(4:3)</PresentationFormat>
  <Paragraphs>820</Paragraphs>
  <Slides>73</Slides>
  <Notes>15</Notes>
  <HiddenSlides>7</HiddenSlides>
  <MMClips>1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73</vt:i4>
      </vt:variant>
    </vt:vector>
  </HeadingPairs>
  <TitlesOfParts>
    <vt:vector size="85" baseType="lpstr">
      <vt:lpstr>CountryBlueprint</vt:lpstr>
      <vt:lpstr>华文新魏</vt:lpstr>
      <vt:lpstr>楷体_GB2312</vt:lpstr>
      <vt:lpstr>宋体</vt:lpstr>
      <vt:lpstr>幼圆</vt:lpstr>
      <vt:lpstr>Arial</vt:lpstr>
      <vt:lpstr>Arial Black</vt:lpstr>
      <vt:lpstr>Times New Roman</vt:lpstr>
      <vt:lpstr>Wingdings</vt:lpstr>
      <vt:lpstr>Network Blitz</vt:lpstr>
      <vt:lpstr>Equation</vt:lpstr>
      <vt:lpstr>剪辑</vt:lpstr>
      <vt:lpstr>上节课程回顾</vt:lpstr>
      <vt:lpstr>上节课程回顾</vt:lpstr>
      <vt:lpstr>汽油机动力循环</vt:lpstr>
      <vt:lpstr>柴油机与汽油机动力循环图示</vt:lpstr>
      <vt:lpstr>定容加热循环（奥图OTTO循环)</vt:lpstr>
      <vt:lpstr>定容加热循环的计算</vt:lpstr>
      <vt:lpstr>定容加热循环的计算</vt:lpstr>
      <vt:lpstr>定容加热循环的计算</vt:lpstr>
      <vt:lpstr>柴油机与低速柴油机循环图示</vt:lpstr>
      <vt:lpstr>定压加热循环（狄塞尔Diesel循环)</vt:lpstr>
      <vt:lpstr>§5-2  活塞式内燃机循环比较</vt:lpstr>
      <vt:lpstr>和   相同</vt:lpstr>
      <vt:lpstr>和    相同</vt:lpstr>
      <vt:lpstr>和   相同</vt:lpstr>
      <vt:lpstr>§5-3  斯特林（Stirling)循环</vt:lpstr>
      <vt:lpstr>斯特林循环图示</vt:lpstr>
      <vt:lpstr>§5-4  勃雷登循环（Brayton Cycle）</vt:lpstr>
      <vt:lpstr>航空发动机</vt:lpstr>
      <vt:lpstr>尖峰电站或移动电站</vt:lpstr>
      <vt:lpstr>勃雷登循环示意图和理想化</vt:lpstr>
      <vt:lpstr>T-s and P-v diagrams for the ideal Brayton Cycle</vt:lpstr>
      <vt:lpstr>勃雷登循环的计算</vt:lpstr>
      <vt:lpstr>勃雷登循环热效率的计算</vt:lpstr>
      <vt:lpstr>勃雷登循环热效率的计算</vt:lpstr>
      <vt:lpstr>勃雷登循环净功的计算</vt:lpstr>
      <vt:lpstr>对净功的影响</vt:lpstr>
      <vt:lpstr>对净功的影响</vt:lpstr>
      <vt:lpstr>最佳增压比    （w净）的求解</vt:lpstr>
      <vt:lpstr>燃气轮机的实际循环</vt:lpstr>
      <vt:lpstr>燃气轮机的实际循环的净功</vt:lpstr>
      <vt:lpstr>燃气轮机的实际循环的热效率</vt:lpstr>
      <vt:lpstr>影响燃气机实际循环热效率的因素</vt:lpstr>
      <vt:lpstr>和           的关系</vt:lpstr>
      <vt:lpstr>§5-5 提高勃雷登循环热效率的其他途径</vt:lpstr>
      <vt:lpstr>勃雷登循环回热示意图</vt:lpstr>
      <vt:lpstr>回热在Ts 图上的表示</vt:lpstr>
      <vt:lpstr>压气机间冷intercooling的图示</vt:lpstr>
      <vt:lpstr>压气机间冷在Ts图上的表示</vt:lpstr>
      <vt:lpstr>压气机间冷热效率的推导</vt:lpstr>
      <vt:lpstr>间冷＋回热示意图</vt:lpstr>
      <vt:lpstr>间冷＋回热在Ts图上的表示</vt:lpstr>
      <vt:lpstr>再热reheating示意图</vt:lpstr>
      <vt:lpstr>再热在Ts图上的表示</vt:lpstr>
      <vt:lpstr>再热＋回热示意图</vt:lpstr>
      <vt:lpstr>再热＋回热在Ts图上的表示</vt:lpstr>
      <vt:lpstr>再热+间冷+回热示意图</vt:lpstr>
      <vt:lpstr>再热+间冷+回热在Ts图上的表示</vt:lpstr>
      <vt:lpstr>无穷多级的极限情况</vt:lpstr>
      <vt:lpstr>动力循环问题讨论(1)</vt:lpstr>
      <vt:lpstr>动力循环问题讨论(2)</vt:lpstr>
      <vt:lpstr>动力循环问题讨论(3)</vt:lpstr>
      <vt:lpstr>动力循环问题讨论(4)</vt:lpstr>
      <vt:lpstr>第五章   小 结 Summary</vt:lpstr>
      <vt:lpstr>第七章   水和水蒸气的性质</vt:lpstr>
      <vt:lpstr>水和水蒸气是实际气体的代表</vt:lpstr>
      <vt:lpstr>本章主要内容</vt:lpstr>
      <vt:lpstr>§ 6-1  纯物质的热力学面及相图</vt:lpstr>
      <vt:lpstr>水的热力学面</vt:lpstr>
      <vt:lpstr>饱和线、三相线和临界点</vt:lpstr>
      <vt:lpstr>临界点Critical point</vt:lpstr>
      <vt:lpstr>临界乳光实验</vt:lpstr>
      <vt:lpstr>临界乳光实验</vt:lpstr>
      <vt:lpstr>水的热力学面</vt:lpstr>
      <vt:lpstr>纯物质的p-T相图</vt:lpstr>
      <vt:lpstr>水的热力学面</vt:lpstr>
      <vt:lpstr>水的奇特性质</vt:lpstr>
      <vt:lpstr>     思考题</vt:lpstr>
      <vt:lpstr>纯物质的p-T相图</vt:lpstr>
      <vt:lpstr>饱和线、三相线和临界点</vt:lpstr>
      <vt:lpstr>汽相和液相</vt:lpstr>
      <vt:lpstr>§6-2 汽化与饱和</vt:lpstr>
      <vt:lpstr>饱和状态Saturation state</vt:lpstr>
      <vt:lpstr>纯物质的p-T相图</vt:lpstr>
    </vt:vector>
  </TitlesOfParts>
  <Company>Tsinghua Univ.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清华（TH）系列绿色制冷剂 TH  Series Of Environment-Friendly Refrigerants</dc:title>
  <dc:creator>dyy</dc:creator>
  <cp:lastModifiedBy>董 若宇</cp:lastModifiedBy>
  <cp:revision>781</cp:revision>
  <dcterms:created xsi:type="dcterms:W3CDTF">1999-06-28T01:28:23Z</dcterms:created>
  <dcterms:modified xsi:type="dcterms:W3CDTF">2024-04-19T05:07:02Z</dcterms:modified>
</cp:coreProperties>
</file>

<file path=docProps/thumbnail.jpeg>
</file>